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60" r:id="rId8"/>
    <p:sldId id="262" r:id="rId9"/>
    <p:sldId id="263" r:id="rId10"/>
    <p:sldId id="264" r:id="rId11"/>
    <p:sldId id="265" r:id="rId12"/>
    <p:sldId id="270" r:id="rId13"/>
    <p:sldId id="266" r:id="rId14"/>
    <p:sldId id="271" r:id="rId15"/>
    <p:sldId id="272" r:id="rId16"/>
    <p:sldId id="267" r:id="rId17"/>
    <p:sldId id="268" r:id="rId18"/>
    <p:sldId id="274" r:id="rId19"/>
    <p:sldId id="273" r:id="rId2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7CF9-954B-469F-AFF0-E50915BAB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E2A2F-A82E-4AE4-9D7E-1CE61FB20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7E957-8630-4CFF-ADBA-9A1E973D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AA0F1-FE6A-402E-A426-DDC6E551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8E913-33BE-4E76-AFE2-78D200B2F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334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752-7625-410F-90C4-21046FAE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38DCC-8F1C-4C42-969C-85519E63A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B3EB5-4417-4B61-AC1C-30BA258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931B8-5E2E-4446-ABDB-8F193E2F4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41900-409C-49EC-A4D7-986D1B78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306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EFB01D-7117-4D55-AE2C-5CC39E4237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2AE8F-186A-49E6-B7AA-9BB574DFC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B1900-1817-4146-A08B-403F4131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3432-64FD-4AEE-A572-4E108CC3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0F86-8E60-49A4-A7A6-67156D8D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58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5475-D8AE-4A56-A9C0-AB7D30F7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97EA1-869C-4540-A072-E3005BC11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0BDF5-5A74-4D0A-B6C7-0682FD4C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E5089-DAFB-41DE-9AFA-919D2F05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4C8AF-F60D-46E2-8813-2BB9F23A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5387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4509-1FA8-4B73-AAD3-B68A7ADE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8AD6A-36EF-4A03-A837-0F5D770D4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327B3-CD86-437B-911A-1E4AC2E55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D7E63-1502-459F-9BB1-48A117EE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47F4D-FB8A-4179-AAE7-262FDB25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269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8A6A4-2343-4793-AD02-D70B0DAB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B201-5579-4E36-9029-617B03C94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1D5F3-3727-42F5-8771-AD622BDE5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A2628-3AFF-453E-9888-D8F0C9DE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8F2F7-B884-4E95-AD80-652C51FA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51483-1E5D-44C8-9C10-FB8FD4FE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8299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F2A1-4761-4E8A-8B1D-7D6110A3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F301F-1921-44D3-93B3-186841B6B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8FBCA-D338-4F83-A841-FADDD8F44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688D5-0C4A-4BF5-8DF5-38FF789A0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4F8FE-84F5-4CFB-BF81-7F9B35F9B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1BB10-3060-4560-8C2B-71A6AF77F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E7FA26-36E1-4CED-BD4B-8EDBFD5D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CF6A1E-5F4D-4DF3-A5EB-69A7F04F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505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E0B35-34E8-47CA-A8D4-5CD4A359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7F185-DE92-4EEB-B832-43461892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10564-068E-4C47-9ADD-803D5E282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3D0FF-6F3B-4F2A-9AB4-E96AC94C1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1247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5D6C5-5F2F-4CE0-B0D3-C1D64AD9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42AC9-F818-42E9-BF09-D81CC9DB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98ECA-73FB-4D12-9664-075817B5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013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74FAE-568F-46AD-8A75-B9BBC964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707CC-4205-4BEF-8D5C-ABDBDAE6C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E045D-8DE0-496F-BF90-47851D6DA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E8F97-A97A-4A87-921E-0D7D67D4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EAF51-4CBF-4A11-B9C8-59FFF072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2CF1D-BD1D-489A-9FEE-F7B155A7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90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EA8A-EDB1-4E24-83F7-CC42932BC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408BF-90BF-4B0C-BD18-B2907A802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63B55-8DA4-4165-8746-4078E1BA0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826C1-5B00-47E6-8778-39F1B3FD7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1128D-CFDD-4FA1-A8BB-D8CDDB41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7F864-5366-4773-88C8-B4F7B90AC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92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029ACC-4274-415C-BC52-5CD31134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CDA75-9DDD-47A4-BC5C-8970AEC91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4D546-07D3-4859-A607-7675112AC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F71E-76AF-475B-B4B1-52545317DF42}" type="datetimeFigureOut">
              <a:rPr lang="lt-LT" smtClean="0"/>
              <a:t>2021-06-27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D513F-4A0F-49BD-9B26-B9518CA40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6DB41-0F2B-4FDE-B92E-DDF5D3211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9099-CD0D-496F-90E4-C08F19D39FD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7944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E0F0-2FE6-4F92-A398-73F25F2C0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52318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TEMAT: </a:t>
            </a:r>
            <a:r>
              <a:rPr lang="pl-PL" b="1" dirty="0">
                <a:solidFill>
                  <a:srgbClr val="002060"/>
                </a:solidFill>
              </a:rPr>
              <a:t>Alfabet. Głoska. Litera.</a:t>
            </a:r>
            <a:br>
              <a:rPr lang="lt-LT" b="1" dirty="0">
                <a:solidFill>
                  <a:srgbClr val="002060"/>
                </a:solidFill>
              </a:rPr>
            </a:br>
            <a:r>
              <a:rPr lang="lt-LT" b="1" dirty="0">
                <a:solidFill>
                  <a:srgbClr val="002060"/>
                </a:solidFill>
              </a:rPr>
              <a:t>			</a:t>
            </a:r>
            <a:r>
              <a:rPr lang="lt-LT" sz="3600" b="1" dirty="0">
                <a:solidFill>
                  <a:srgbClr val="00B050"/>
                </a:solidFill>
              </a:rPr>
              <a:t>Abėcėlė. 	Balsė. 	Raidė.</a:t>
            </a:r>
            <a:endParaRPr lang="lt-LT" sz="3600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98F87-A4AE-43B6-A5A5-5489112F1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70" y="2849732"/>
            <a:ext cx="10644326" cy="3832422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/>
              <a:t>Zadania lekcji: </a:t>
            </a:r>
          </a:p>
          <a:p>
            <a:pPr algn="l"/>
            <a:r>
              <a:rPr lang="pl-PL" sz="3200" dirty="0"/>
              <a:t>korzystając z materiałów przygotowanych przez nauczyciela, uczniowie  </a:t>
            </a:r>
            <a:r>
              <a:rPr lang="pl-PL" sz="3200" dirty="0">
                <a:solidFill>
                  <a:srgbClr val="C00000"/>
                </a:solidFill>
              </a:rPr>
              <a:t>powtórzą </a:t>
            </a:r>
            <a:r>
              <a:rPr lang="pl-PL" sz="3200" dirty="0"/>
              <a:t>wiedzę z dziedziny fonetyki – alfabet, głoski i litery oraz </a:t>
            </a:r>
            <a:r>
              <a:rPr lang="pl-PL" sz="3200" dirty="0">
                <a:solidFill>
                  <a:srgbClr val="C00000"/>
                </a:solidFill>
              </a:rPr>
              <a:t>wykonają ćwiczenia  </a:t>
            </a:r>
            <a:r>
              <a:rPr lang="pl-PL" sz="3200" dirty="0"/>
              <a:t>na określenie liczby głosek i liter w wyrazie. </a:t>
            </a:r>
            <a:endParaRPr lang="lt-LT" sz="3200" dirty="0"/>
          </a:p>
          <a:p>
            <a:pPr algn="r"/>
            <a:br>
              <a:rPr lang="pl-PL" dirty="0"/>
            </a:br>
            <a:r>
              <a:rPr lang="lt-LT" dirty="0" err="1"/>
              <a:t>Nuczycielka</a:t>
            </a:r>
            <a:r>
              <a:rPr lang="lt-LT" dirty="0"/>
              <a:t> j. </a:t>
            </a:r>
            <a:r>
              <a:rPr lang="lt-LT" dirty="0" err="1"/>
              <a:t>polskiego</a:t>
            </a:r>
            <a:r>
              <a:rPr lang="lt-LT" dirty="0"/>
              <a:t> 	- Zyta </a:t>
            </a:r>
            <a:r>
              <a:rPr lang="lt-LT" dirty="0" err="1"/>
              <a:t>Jurgielevicz</a:t>
            </a:r>
            <a:endParaRPr lang="lt-LT" dirty="0"/>
          </a:p>
          <a:p>
            <a:pPr algn="r"/>
            <a:r>
              <a:rPr lang="lt-LT" dirty="0"/>
              <a:t>2021-05-04</a:t>
            </a:r>
          </a:p>
          <a:p>
            <a:pPr algn="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9561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9075-165E-4978-935C-5B5BA251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BD6B0-7F43-4FE1-8EA2-41488B6EA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6000" dirty="0">
                <a:solidFill>
                  <a:srgbClr val="FF0000"/>
                </a:solidFill>
              </a:rPr>
              <a:t>Głoska</a:t>
            </a:r>
            <a:r>
              <a:rPr lang="pl-PL" sz="6000" dirty="0"/>
              <a:t>- to najmniejsze słyszalne i dające się wyodrębnić dźwięki.</a:t>
            </a:r>
            <a:endParaRPr lang="lt-LT" sz="6000" dirty="0"/>
          </a:p>
          <a:p>
            <a:pPr marL="0" indent="0">
              <a:buNone/>
            </a:pPr>
            <a:r>
              <a:rPr lang="lt-LT" sz="2400" dirty="0">
                <a:solidFill>
                  <a:srgbClr val="00B050"/>
                </a:solidFill>
              </a:rPr>
              <a:t>(s</a:t>
            </a:r>
            <a:r>
              <a:rPr lang="pl-PL" sz="2400" dirty="0">
                <a:solidFill>
                  <a:srgbClr val="00B050"/>
                </a:solidFill>
              </a:rPr>
              <a:t>ł</a:t>
            </a:r>
            <a:r>
              <a:rPr lang="lt-LT" sz="2400" dirty="0" err="1">
                <a:solidFill>
                  <a:srgbClr val="00B050"/>
                </a:solidFill>
              </a:rPr>
              <a:t>yszymy</a:t>
            </a:r>
            <a:r>
              <a:rPr lang="lt-LT" sz="2400" dirty="0">
                <a:solidFill>
                  <a:srgbClr val="00B050"/>
                </a:solidFill>
              </a:rPr>
              <a:t> i </a:t>
            </a:r>
            <a:r>
              <a:rPr lang="lt-LT" sz="2400" dirty="0" err="1">
                <a:solidFill>
                  <a:srgbClr val="00B050"/>
                </a:solidFill>
              </a:rPr>
              <a:t>wymawiamy</a:t>
            </a:r>
            <a:r>
              <a:rPr lang="pl-PL" sz="2400" dirty="0">
                <a:solidFill>
                  <a:srgbClr val="00B050"/>
                </a:solidFill>
              </a:rPr>
              <a:t>)</a:t>
            </a:r>
            <a:endParaRPr lang="pl-PL" sz="6000" dirty="0"/>
          </a:p>
          <a:p>
            <a:pPr marL="0" indent="0">
              <a:buNone/>
            </a:pPr>
            <a:r>
              <a:rPr lang="pl-PL" sz="6000" dirty="0">
                <a:solidFill>
                  <a:srgbClr val="FF0000"/>
                </a:solidFill>
              </a:rPr>
              <a:t>Litera</a:t>
            </a:r>
            <a:r>
              <a:rPr lang="pl-PL" sz="6000" dirty="0"/>
              <a:t>- to graficzne </a:t>
            </a:r>
            <a:r>
              <a:rPr lang="lt-LT" sz="6000" dirty="0" err="1"/>
              <a:t>zapisy</a:t>
            </a:r>
            <a:r>
              <a:rPr lang="lt-LT" sz="6000" dirty="0"/>
              <a:t> </a:t>
            </a:r>
            <a:r>
              <a:rPr lang="lt-LT" sz="6000" dirty="0" err="1"/>
              <a:t>głosek</a:t>
            </a:r>
            <a:r>
              <a:rPr lang="lt-LT" sz="6000" dirty="0"/>
              <a:t>.</a:t>
            </a:r>
            <a:endParaRPr lang="pl-PL" sz="6000" dirty="0"/>
          </a:p>
          <a:p>
            <a:pPr marL="0" indent="0">
              <a:buNone/>
            </a:pPr>
            <a:r>
              <a:rPr lang="pl-PL" sz="2400" dirty="0">
                <a:solidFill>
                  <a:srgbClr val="00B050"/>
                </a:solidFill>
              </a:rPr>
              <a:t>(widzimy i piszemy)</a:t>
            </a:r>
            <a:endParaRPr lang="lt-L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5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285FA-5286-49AB-8AE7-DF3F5B0E7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778F-8841-454C-8194-465BAF013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b="1" dirty="0">
                <a:solidFill>
                  <a:srgbClr val="0070C0"/>
                </a:solidFill>
              </a:rPr>
              <a:t>Jakie narządy mowy uczestniczą w mowie?</a:t>
            </a:r>
          </a:p>
          <a:p>
            <a:pPr marL="0" indent="0">
              <a:buNone/>
            </a:pPr>
            <a:endParaRPr lang="pl-PL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dirty="0"/>
              <a:t>https://aniakubica.com/o-slowach/fonetyka/ </a:t>
            </a:r>
            <a:endParaRPr lang="lt-LT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3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60AF-4173-4096-BDCC-9AAF5CC3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Ćwiczenia  - okreslić ilość głosek i liter</a:t>
            </a:r>
            <a:endParaRPr lang="lt-LT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89378-8FD9-46A7-A4CD-49EDB4DB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800" dirty="0">
                <a:solidFill>
                  <a:srgbClr val="C00000"/>
                </a:solidFill>
              </a:rPr>
              <a:t>Sz</a:t>
            </a:r>
            <a:r>
              <a:rPr lang="pl-PL" sz="4800" dirty="0"/>
              <a:t>- k- o- ł-a – ..... głosek</a:t>
            </a:r>
          </a:p>
          <a:p>
            <a:pPr marL="0" indent="0">
              <a:buNone/>
            </a:pPr>
            <a:r>
              <a:rPr lang="pl-PL" sz="4800" dirty="0"/>
              <a:t>S- z- k- o- ł- a – ......  liter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3900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60AF-4173-4096-BDCC-9AAF5CC3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Ćwiczenia  - okreslić ilość głosek i liter</a:t>
            </a:r>
            <a:endParaRPr lang="lt-LT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89378-8FD9-46A7-A4CD-49EDB4DB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800" dirty="0">
                <a:solidFill>
                  <a:srgbClr val="C00000"/>
                </a:solidFill>
              </a:rPr>
              <a:t>Sz</a:t>
            </a:r>
            <a:r>
              <a:rPr lang="pl-PL" sz="4800" dirty="0"/>
              <a:t>- k- o- ł-a – 5 głosek</a:t>
            </a:r>
          </a:p>
          <a:p>
            <a:pPr marL="0" indent="0">
              <a:buNone/>
            </a:pPr>
            <a:r>
              <a:rPr lang="pl-PL" sz="4800" dirty="0"/>
              <a:t>S- z- k- o- ł- a – 6 liter</a:t>
            </a:r>
          </a:p>
          <a:p>
            <a:pPr marL="0" indent="0">
              <a:buNone/>
            </a:pPr>
            <a:endParaRPr lang="pl-PL" sz="4800" dirty="0"/>
          </a:p>
          <a:p>
            <a:pPr marL="0" indent="0">
              <a:buNone/>
            </a:pPr>
            <a:r>
              <a:rPr lang="pl-PL" sz="4800" dirty="0"/>
              <a:t>Szkoła – 5 g, 6 l;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23725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60AF-4173-4096-BDCC-9AAF5CC3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Ćwiczenia  - okreslić ilość głosek i liter</a:t>
            </a:r>
            <a:endParaRPr lang="lt-LT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89378-8FD9-46A7-A4CD-49EDB4DB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800" dirty="0"/>
              <a:t>ziółeczko– ..... głosek</a:t>
            </a:r>
          </a:p>
          <a:p>
            <a:pPr marL="0" indent="0">
              <a:buNone/>
            </a:pPr>
            <a:r>
              <a:rPr lang="pl-PL" sz="4800" dirty="0"/>
              <a:t>ziółeczko – ....... liter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191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60AF-4173-4096-BDCC-9AAF5CC3C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50"/>
                </a:solidFill>
              </a:rPr>
              <a:t>Ćwiczenia  - okreslić ilość głosek i liter</a:t>
            </a:r>
            <a:endParaRPr lang="lt-LT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89378-8FD9-46A7-A4CD-49EDB4DB0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800" dirty="0">
                <a:solidFill>
                  <a:srgbClr val="FF0000"/>
                </a:solidFill>
              </a:rPr>
              <a:t>zi</a:t>
            </a:r>
            <a:r>
              <a:rPr lang="pl-PL" sz="4800" dirty="0"/>
              <a:t>ółe</a:t>
            </a:r>
            <a:r>
              <a:rPr lang="pl-PL" sz="4800" dirty="0">
                <a:solidFill>
                  <a:srgbClr val="FF0000"/>
                </a:solidFill>
              </a:rPr>
              <a:t>cz</a:t>
            </a:r>
            <a:r>
              <a:rPr lang="pl-PL" sz="4800" dirty="0"/>
              <a:t>ko– 7 głosek</a:t>
            </a:r>
          </a:p>
          <a:p>
            <a:pPr marL="0" indent="0">
              <a:buNone/>
            </a:pPr>
            <a:r>
              <a:rPr lang="pl-PL" sz="4800" dirty="0"/>
              <a:t>ziółeczko – 9 liter</a:t>
            </a:r>
          </a:p>
          <a:p>
            <a:pPr marL="0" indent="0">
              <a:buNone/>
            </a:pPr>
            <a:endParaRPr lang="pl-PL" sz="4800" dirty="0"/>
          </a:p>
          <a:p>
            <a:pPr marL="0" indent="0">
              <a:buNone/>
            </a:pPr>
            <a:r>
              <a:rPr lang="pl-PL" sz="4800" dirty="0"/>
              <a:t>ziółeczko – 7 g, 9 l;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547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AD9C-DCBF-49EA-94B7-C430DCE8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C00000"/>
                </a:solidFill>
              </a:rPr>
              <a:t>Sprawdzamy swoją wiedzę.</a:t>
            </a:r>
            <a:endParaRPr lang="lt-LT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FD03A-E5F3-453E-B75B-028F56376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a) rzeka -</a:t>
            </a:r>
            <a:br>
              <a:rPr lang="pl-PL" dirty="0"/>
            </a:br>
            <a:r>
              <a:rPr lang="pl-PL" dirty="0"/>
              <a:t>b) brzuch -</a:t>
            </a:r>
            <a:br>
              <a:rPr lang="pl-PL" dirty="0"/>
            </a:br>
            <a:r>
              <a:rPr lang="pl-PL" dirty="0"/>
              <a:t>c) język -</a:t>
            </a:r>
            <a:br>
              <a:rPr lang="pl-PL" dirty="0"/>
            </a:br>
            <a:r>
              <a:rPr lang="pl-PL" dirty="0"/>
              <a:t>d) Ambroży -</a:t>
            </a:r>
            <a:br>
              <a:rPr lang="pl-PL" dirty="0"/>
            </a:br>
            <a:r>
              <a:rPr lang="pl-PL" dirty="0"/>
              <a:t>e) wyuczony -</a:t>
            </a:r>
            <a:br>
              <a:rPr lang="pl-PL" dirty="0"/>
            </a:br>
            <a:r>
              <a:rPr lang="pl-PL" dirty="0"/>
              <a:t>f) grzeczny -</a:t>
            </a:r>
            <a:br>
              <a:rPr lang="pl-PL" dirty="0"/>
            </a:br>
            <a:r>
              <a:rPr lang="pl-PL" dirty="0"/>
              <a:t>g) wszyscy -</a:t>
            </a:r>
            <a:br>
              <a:rPr lang="pl-PL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58761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AD9C-DCBF-49EA-94B7-C430DCE8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C00000"/>
                </a:solidFill>
              </a:rPr>
              <a:t>Sprawdzamy swoją wiedzę.</a:t>
            </a:r>
            <a:endParaRPr lang="lt-LT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FD03A-E5F3-453E-B75B-028F56376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a) </a:t>
            </a:r>
            <a:r>
              <a:rPr lang="pl-PL"/>
              <a:t>rzeka – 4 g, 5 l</a:t>
            </a:r>
            <a:br>
              <a:rPr lang="pl-PL" dirty="0"/>
            </a:br>
            <a:r>
              <a:rPr lang="pl-PL" dirty="0"/>
              <a:t>b) </a:t>
            </a:r>
            <a:r>
              <a:rPr lang="pl-PL"/>
              <a:t>brzuch – 4 g, 6 l</a:t>
            </a:r>
            <a:br>
              <a:rPr lang="pl-PL" dirty="0"/>
            </a:br>
            <a:r>
              <a:rPr lang="pl-PL" dirty="0"/>
              <a:t>c) </a:t>
            </a:r>
            <a:r>
              <a:rPr lang="pl-PL"/>
              <a:t>język – 5 g, 5 l</a:t>
            </a:r>
            <a:br>
              <a:rPr lang="pl-PL" dirty="0"/>
            </a:br>
            <a:r>
              <a:rPr lang="pl-PL" dirty="0"/>
              <a:t>d) </a:t>
            </a:r>
            <a:r>
              <a:rPr lang="pl-PL"/>
              <a:t>Ambroży – 7 g, 7 l</a:t>
            </a:r>
            <a:br>
              <a:rPr lang="pl-PL" dirty="0"/>
            </a:br>
            <a:r>
              <a:rPr lang="pl-PL" dirty="0"/>
              <a:t>e) </a:t>
            </a:r>
            <a:r>
              <a:rPr lang="pl-PL"/>
              <a:t>wyuczony – 7 g, 8 l</a:t>
            </a:r>
            <a:br>
              <a:rPr lang="pl-PL" dirty="0"/>
            </a:br>
            <a:r>
              <a:rPr lang="pl-PL" dirty="0"/>
              <a:t>f) </a:t>
            </a:r>
            <a:r>
              <a:rPr lang="pl-PL"/>
              <a:t>grzeczny – 6 g, 8 l</a:t>
            </a:r>
            <a:br>
              <a:rPr lang="pl-PL" dirty="0"/>
            </a:br>
            <a:r>
              <a:rPr lang="pl-PL" dirty="0"/>
              <a:t>g) </a:t>
            </a:r>
            <a:r>
              <a:rPr lang="pl-PL"/>
              <a:t>wszyscy – 6 g, 7 l</a:t>
            </a:r>
            <a:br>
              <a:rPr lang="pl-PL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87632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E5A1-A09A-41DA-B90B-0F5165AB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Praca domowa</a:t>
            </a:r>
            <a:endParaRPr lang="lt-LT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E79BC-5946-4248-A9C4-F8C7E80B2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Nauczyć </a:t>
            </a:r>
            <a:r>
              <a:rPr lang="pl-PL" dirty="0"/>
              <a:t>się alfabet;</a:t>
            </a:r>
          </a:p>
          <a:p>
            <a:r>
              <a:rPr lang="pl-PL" dirty="0"/>
              <a:t>Określić liczbę głosek i liter w 10 dowolnie wybranych wyrazach.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02617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80F20-B13B-4907-81D6-235F97B1D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8000" b="1" dirty="0">
                <a:solidFill>
                  <a:srgbClr val="00B050"/>
                </a:solidFill>
              </a:rPr>
              <a:t>REFLEKSJA</a:t>
            </a:r>
            <a:endParaRPr lang="lt-LT" sz="8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C49A9-2063-46B7-9C1A-E95B634BF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/>
          </a:p>
          <a:p>
            <a:endParaRPr lang="pl-PL" sz="4000" dirty="0"/>
          </a:p>
          <a:p>
            <a:r>
              <a:rPr lang="pl-PL" sz="4000" dirty="0"/>
              <a:t>Czego się nauczyłem/am, co powtórzyłam?</a:t>
            </a:r>
          </a:p>
          <a:p>
            <a:r>
              <a:rPr lang="pl-PL" sz="4000" dirty="0"/>
              <a:t>Jak pracowałem/am?</a:t>
            </a:r>
          </a:p>
          <a:p>
            <a:r>
              <a:rPr lang="pl-PL" sz="4000" dirty="0"/>
              <a:t>Czy wszystko zrozumiałem/am?</a:t>
            </a:r>
          </a:p>
          <a:p>
            <a:r>
              <a:rPr lang="pl-PL" sz="4000" dirty="0"/>
              <a:t>Jak oceniam swoją pracę na lekcji?</a:t>
            </a:r>
            <a:endParaRPr lang="lt-LT" sz="4000" dirty="0"/>
          </a:p>
          <a:p>
            <a:pPr marL="0" indent="0" algn="ctr">
              <a:buNone/>
            </a:pPr>
            <a:endParaRPr lang="pl-PL" altLang="lt-LT" sz="4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06126C-B9A5-4016-9B38-1ABDAC5AE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744"/>
            <a:ext cx="4761760" cy="29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00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FDF01-0C97-4898-84F1-21173ED18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67AFD-656A-475F-AF53-609520285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8000" dirty="0"/>
              <a:t>Alfabet – to...</a:t>
            </a:r>
            <a:endParaRPr lang="lt-LT" sz="8000" dirty="0"/>
          </a:p>
        </p:txBody>
      </p:sp>
    </p:spTree>
    <p:extLst>
      <p:ext uri="{BB962C8B-B14F-4D97-AF65-F5344CB8AC3E}">
        <p14:creationId xmlns:p14="http://schemas.microsoft.com/office/powerpoint/2010/main" val="405073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4D2C-FF81-4E6B-A678-9F7A7596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E8418-83D3-45E4-9116-6CB691193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dirty="0">
                <a:solidFill>
                  <a:srgbClr val="FF0000"/>
                </a:solidFill>
              </a:rPr>
              <a:t>Alfabet </a:t>
            </a:r>
            <a:r>
              <a:rPr lang="pl-PL" sz="5400" dirty="0"/>
              <a:t>to </a:t>
            </a:r>
            <a:r>
              <a:rPr lang="pl-PL" sz="5400" dirty="0">
                <a:solidFill>
                  <a:srgbClr val="0070C0"/>
                </a:solidFill>
              </a:rPr>
              <a:t>zbiór</a:t>
            </a:r>
            <a:r>
              <a:rPr lang="pl-PL" sz="5400" dirty="0"/>
              <a:t> wszystkich </a:t>
            </a:r>
            <a:r>
              <a:rPr lang="pl-PL" sz="5400" dirty="0">
                <a:solidFill>
                  <a:srgbClr val="0070C0"/>
                </a:solidFill>
              </a:rPr>
              <a:t>liter</a:t>
            </a:r>
            <a:r>
              <a:rPr lang="pl-PL" sz="5400" dirty="0"/>
              <a:t> jakiegoś pisma, które zostały </a:t>
            </a:r>
            <a:r>
              <a:rPr lang="pl-PL" sz="5400" dirty="0">
                <a:solidFill>
                  <a:srgbClr val="0070C0"/>
                </a:solidFill>
              </a:rPr>
              <a:t>ułożone</a:t>
            </a:r>
            <a:r>
              <a:rPr lang="pl-PL" sz="5400" dirty="0"/>
              <a:t> </a:t>
            </a:r>
            <a:r>
              <a:rPr lang="pl-PL" sz="5400" dirty="0">
                <a:solidFill>
                  <a:srgbClr val="0070C0"/>
                </a:solidFill>
              </a:rPr>
              <a:t>według</a:t>
            </a:r>
            <a:r>
              <a:rPr lang="pl-PL" sz="5400" dirty="0"/>
              <a:t> ustalonej </a:t>
            </a:r>
            <a:r>
              <a:rPr lang="pl-PL" sz="5400" dirty="0">
                <a:solidFill>
                  <a:srgbClr val="0070C0"/>
                </a:solidFill>
              </a:rPr>
              <a:t>kolejności</a:t>
            </a:r>
            <a:r>
              <a:rPr lang="pl-PL" sz="5400" dirty="0"/>
              <a:t>. </a:t>
            </a:r>
          </a:p>
          <a:p>
            <a:pPr marL="0" indent="0">
              <a:buNone/>
            </a:pPr>
            <a:endParaRPr lang="pl-PL" sz="5400" dirty="0"/>
          </a:p>
          <a:p>
            <a:pPr marL="0" indent="0">
              <a:buNone/>
            </a:pPr>
            <a:r>
              <a:rPr lang="pl-PL" sz="5400" dirty="0"/>
              <a:t>Synonim - </a:t>
            </a:r>
            <a:r>
              <a:rPr lang="pl-PL" sz="5400" dirty="0">
                <a:solidFill>
                  <a:srgbClr val="FF0000"/>
                </a:solidFill>
              </a:rPr>
              <a:t>abecadło</a:t>
            </a:r>
            <a:endParaRPr lang="lt-LT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6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88696-EFF6-4492-B126-2D4832A86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Uzupełnienie wiedzy o alfabecie.</a:t>
            </a:r>
            <a:endParaRPr lang="lt-L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345E0-BEF3-4A76-B27B-E0BA4BD28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3600" dirty="0"/>
              <a:t>Około tysiąca lat temu w Polsce zapisywano teksty tylko w języku łacińskim. Kiedy zaczęto zapisywać słowa polskie, pożyczano litery z alfabetu łacińskiego. Jednak łacińskich liter było mniej niż dźwięków w polskiej mowie, dodano wiec do niektórych kropki, kreski i ogonki, tworząc w ten sposób zupełnie nowe litery, np. ż, ą, ś. Tak powstał alfabet polski, zwany niekiedy abecadłem. Aby zapisać inne polskie głoski, połączono ze sobą niektóre litery np. cz, sz, dź.</a:t>
            </a:r>
            <a:br>
              <a:rPr lang="pl-PL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276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77A54-B1C6-419F-AB49-CFA184BD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Zapisać alfabet do zeszytu.</a:t>
            </a:r>
            <a:endParaRPr lang="lt-L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7932C-72DF-4DC1-AF57-AAD37AC7C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7200" dirty="0" err="1"/>
              <a:t>Aa</a:t>
            </a:r>
            <a:r>
              <a:rPr lang="lt-LT" sz="7200" dirty="0"/>
              <a:t> </a:t>
            </a:r>
            <a:r>
              <a:rPr lang="lt-LT" sz="7200" dirty="0" err="1"/>
              <a:t>Ąą</a:t>
            </a:r>
            <a:r>
              <a:rPr lang="lt-LT" sz="7200" dirty="0"/>
              <a:t> </a:t>
            </a:r>
            <a:r>
              <a:rPr lang="lt-LT" sz="7200" dirty="0" err="1"/>
              <a:t>Bb</a:t>
            </a:r>
            <a:r>
              <a:rPr lang="lt-LT" sz="7200" dirty="0"/>
              <a:t> </a:t>
            </a:r>
            <a:r>
              <a:rPr lang="lt-LT" sz="7200" dirty="0" err="1"/>
              <a:t>Cc</a:t>
            </a:r>
            <a:r>
              <a:rPr lang="lt-LT" sz="7200" dirty="0"/>
              <a:t> </a:t>
            </a:r>
            <a:r>
              <a:rPr lang="lt-LT" sz="7200" dirty="0" err="1"/>
              <a:t>Ćć</a:t>
            </a:r>
            <a:r>
              <a:rPr lang="lt-LT" sz="7200" dirty="0"/>
              <a:t> </a:t>
            </a:r>
            <a:r>
              <a:rPr lang="lt-LT" sz="7200" dirty="0" err="1"/>
              <a:t>Dd</a:t>
            </a:r>
            <a:r>
              <a:rPr lang="lt-LT" sz="7200" dirty="0"/>
              <a:t> </a:t>
            </a:r>
            <a:r>
              <a:rPr lang="lt-LT" sz="7200" dirty="0" err="1"/>
              <a:t>Ee</a:t>
            </a:r>
            <a:r>
              <a:rPr lang="lt-LT" sz="7200" dirty="0"/>
              <a:t> </a:t>
            </a:r>
            <a:r>
              <a:rPr lang="lt-LT" sz="7200" dirty="0" err="1"/>
              <a:t>Ęę</a:t>
            </a:r>
            <a:r>
              <a:rPr lang="lt-LT" sz="7200" dirty="0"/>
              <a:t> </a:t>
            </a:r>
            <a:r>
              <a:rPr lang="lt-LT" sz="7200" dirty="0" err="1"/>
              <a:t>Ff</a:t>
            </a:r>
            <a:r>
              <a:rPr lang="lt-LT" sz="7200" dirty="0"/>
              <a:t> </a:t>
            </a:r>
            <a:r>
              <a:rPr lang="lt-LT" sz="7200" dirty="0" err="1"/>
              <a:t>Gg</a:t>
            </a:r>
            <a:r>
              <a:rPr lang="lt-LT" sz="7200" dirty="0"/>
              <a:t> </a:t>
            </a:r>
            <a:r>
              <a:rPr lang="lt-LT" sz="7200" dirty="0" err="1"/>
              <a:t>Hh</a:t>
            </a:r>
            <a:r>
              <a:rPr lang="lt-LT" sz="7200" dirty="0"/>
              <a:t> </a:t>
            </a:r>
            <a:r>
              <a:rPr lang="lt-LT" sz="7200" dirty="0" err="1"/>
              <a:t>Ii</a:t>
            </a:r>
            <a:r>
              <a:rPr lang="lt-LT" sz="7200" dirty="0"/>
              <a:t> </a:t>
            </a:r>
            <a:r>
              <a:rPr lang="lt-LT" sz="7200" dirty="0" err="1"/>
              <a:t>Jj</a:t>
            </a:r>
            <a:r>
              <a:rPr lang="lt-LT" sz="7200" dirty="0"/>
              <a:t> </a:t>
            </a:r>
            <a:r>
              <a:rPr lang="lt-LT" sz="7200" dirty="0" err="1"/>
              <a:t>Kk</a:t>
            </a:r>
            <a:r>
              <a:rPr lang="lt-LT" sz="7200" dirty="0"/>
              <a:t> </a:t>
            </a:r>
            <a:r>
              <a:rPr lang="lt-LT" sz="7200" dirty="0" err="1"/>
              <a:t>Ll</a:t>
            </a:r>
            <a:r>
              <a:rPr lang="lt-LT" sz="7200" dirty="0"/>
              <a:t> </a:t>
            </a:r>
            <a:r>
              <a:rPr lang="lt-LT" sz="7200" dirty="0" err="1"/>
              <a:t>Łł</a:t>
            </a:r>
            <a:r>
              <a:rPr lang="lt-LT" sz="7200" dirty="0"/>
              <a:t> Mm </a:t>
            </a:r>
            <a:r>
              <a:rPr lang="lt-LT" sz="7200" dirty="0" err="1"/>
              <a:t>Nn</a:t>
            </a:r>
            <a:r>
              <a:rPr lang="lt-LT" sz="7200" dirty="0"/>
              <a:t> </a:t>
            </a:r>
            <a:r>
              <a:rPr lang="lt-LT" sz="7200" dirty="0" err="1"/>
              <a:t>Ńń</a:t>
            </a:r>
            <a:r>
              <a:rPr lang="lt-LT" sz="7200" dirty="0"/>
              <a:t> </a:t>
            </a:r>
            <a:r>
              <a:rPr lang="lt-LT" sz="7200" dirty="0" err="1"/>
              <a:t>Oo</a:t>
            </a:r>
            <a:r>
              <a:rPr lang="lt-LT" sz="7200" dirty="0"/>
              <a:t> </a:t>
            </a:r>
            <a:r>
              <a:rPr lang="lt-LT" sz="7200" dirty="0" err="1"/>
              <a:t>Óó</a:t>
            </a:r>
            <a:r>
              <a:rPr lang="lt-LT" sz="7200" dirty="0"/>
              <a:t> </a:t>
            </a:r>
            <a:r>
              <a:rPr lang="lt-LT" sz="7200" dirty="0" err="1"/>
              <a:t>Pp</a:t>
            </a:r>
            <a:r>
              <a:rPr lang="lt-LT" sz="7200" dirty="0"/>
              <a:t> </a:t>
            </a:r>
            <a:r>
              <a:rPr lang="lt-LT" sz="7200" dirty="0" err="1"/>
              <a:t>Rr</a:t>
            </a:r>
            <a:r>
              <a:rPr lang="lt-LT" sz="7200" dirty="0"/>
              <a:t> Ss </a:t>
            </a:r>
            <a:r>
              <a:rPr lang="lt-LT" sz="7200" dirty="0" err="1"/>
              <a:t>Śś</a:t>
            </a:r>
            <a:r>
              <a:rPr lang="lt-LT" sz="7200" dirty="0"/>
              <a:t> </a:t>
            </a:r>
            <a:r>
              <a:rPr lang="lt-LT" sz="7200" dirty="0" err="1"/>
              <a:t>Tt</a:t>
            </a:r>
            <a:r>
              <a:rPr lang="lt-LT" sz="7200" dirty="0"/>
              <a:t> </a:t>
            </a:r>
            <a:r>
              <a:rPr lang="lt-LT" sz="7200" dirty="0" err="1"/>
              <a:t>Uu</a:t>
            </a:r>
            <a:r>
              <a:rPr lang="lt-LT" sz="7200" dirty="0"/>
              <a:t> </a:t>
            </a:r>
            <a:r>
              <a:rPr lang="lt-LT" sz="7200" dirty="0" err="1"/>
              <a:t>Ww</a:t>
            </a:r>
            <a:r>
              <a:rPr lang="lt-LT" sz="7200" dirty="0"/>
              <a:t> </a:t>
            </a:r>
            <a:r>
              <a:rPr lang="lt-LT" sz="7200" dirty="0" err="1"/>
              <a:t>Yy</a:t>
            </a:r>
            <a:r>
              <a:rPr lang="lt-LT" sz="7200" dirty="0"/>
              <a:t> </a:t>
            </a:r>
            <a:r>
              <a:rPr lang="lt-LT" sz="7200" dirty="0" err="1"/>
              <a:t>Zz</a:t>
            </a:r>
            <a:r>
              <a:rPr lang="lt-LT" sz="7200" dirty="0"/>
              <a:t> </a:t>
            </a:r>
            <a:r>
              <a:rPr lang="lt-LT" sz="7200" dirty="0" err="1"/>
              <a:t>Źź</a:t>
            </a:r>
            <a:r>
              <a:rPr lang="lt-LT" sz="7200" dirty="0"/>
              <a:t> </a:t>
            </a:r>
            <a:r>
              <a:rPr lang="lt-LT" sz="7200" dirty="0" err="1"/>
              <a:t>Żż</a:t>
            </a:r>
            <a:r>
              <a:rPr lang="lt-LT" sz="7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20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8253-CEA7-4838-A071-4A30D5927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solidFill>
                  <a:srgbClr val="0070C0"/>
                </a:solidFill>
              </a:rPr>
              <a:t>Uporządkować wyrazy w kolejności alfabetycznej.</a:t>
            </a:r>
            <a:endParaRPr lang="lt-LT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816C-0034-4198-9303-0BCC52DB4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Żołnierz, papież, twarz</a:t>
            </a:r>
          </a:p>
          <a:p>
            <a:endParaRPr lang="pl-PL" dirty="0"/>
          </a:p>
          <a:p>
            <a:r>
              <a:rPr lang="pl-PL" dirty="0"/>
              <a:t>Próżniak, parowóz, peruka, </a:t>
            </a:r>
          </a:p>
          <a:p>
            <a:endParaRPr lang="pl-PL" dirty="0"/>
          </a:p>
          <a:p>
            <a:r>
              <a:rPr lang="pl-PL" dirty="0"/>
              <a:t>Żywokost, żywność, żywienie,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64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2A8D-A90C-45BF-8C84-E979F589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Ćwiczenie - zapisać wyrazy w kolejności alfabetycznej.</a:t>
            </a:r>
            <a:r>
              <a:rPr lang="lt-LT" b="1" dirty="0">
                <a:solidFill>
                  <a:srgbClr val="0070C0"/>
                </a:solidFill>
              </a:rPr>
              <a:t> </a:t>
            </a:r>
            <a:r>
              <a:rPr lang="lt-LT" sz="2200" b="1" dirty="0">
                <a:solidFill>
                  <a:srgbClr val="0070C0"/>
                </a:solidFill>
              </a:rPr>
              <a:t>(</a:t>
            </a:r>
            <a:r>
              <a:rPr lang="pl-PL" sz="2200" b="1" dirty="0">
                <a:solidFill>
                  <a:srgbClr val="0070C0"/>
                </a:solidFill>
              </a:rPr>
              <a:t>uczeń wybiera jeden dowolny rząd wyrazów lub wszystkie)</a:t>
            </a:r>
            <a:endParaRPr lang="lt-LT" sz="2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307C-DE8A-44CA-8194-19366FBEE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huk huragan huta hutnik horyzont</a:t>
            </a:r>
            <a:br>
              <a:rPr lang="pl-PL" dirty="0"/>
            </a:br>
            <a:br>
              <a:rPr lang="pl-PL" dirty="0"/>
            </a:br>
            <a:r>
              <a:rPr lang="pl-PL" dirty="0"/>
              <a:t>hotel herbata humor hak</a:t>
            </a:r>
            <a:br>
              <a:rPr lang="pl-PL" dirty="0"/>
            </a:br>
            <a:br>
              <a:rPr lang="pl-PL" dirty="0"/>
            </a:br>
            <a:r>
              <a:rPr lang="pl-PL" dirty="0"/>
              <a:t>hamak hipopotam histeria historia hetman</a:t>
            </a:r>
            <a:br>
              <a:rPr lang="pl-PL" dirty="0"/>
            </a:b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0511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2A8D-A90C-45BF-8C84-E979F589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</a:rPr>
              <a:t>SPRAWDZAMY. </a:t>
            </a:r>
            <a:r>
              <a:rPr lang="pl-PL" b="1" dirty="0">
                <a:solidFill>
                  <a:srgbClr val="0070C0"/>
                </a:solidFill>
              </a:rPr>
              <a:t>Ćwiczenie - zapisać wyrazy w kolejności alfabetycznej.</a:t>
            </a:r>
            <a:endParaRPr lang="lt-L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307C-DE8A-44CA-8194-19366FBEE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hak, hamak, herbata, hetman, hipopotam, histeria, historia, horyzont, hotel, huk, humor, huragan, huta, hutnik</a:t>
            </a:r>
            <a:br>
              <a:rPr lang="pl-PL" dirty="0"/>
            </a:b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8958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9075-165E-4978-935C-5B5BA251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BD6B0-7F43-4FE1-8EA2-41488B6EA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8800" dirty="0"/>
              <a:t>Głoska- to...</a:t>
            </a:r>
          </a:p>
          <a:p>
            <a:pPr marL="0" indent="0" algn="ctr">
              <a:buNone/>
            </a:pPr>
            <a:r>
              <a:rPr lang="pl-PL" sz="8800" dirty="0"/>
              <a:t>Litera- to...</a:t>
            </a:r>
            <a:endParaRPr lang="lt-LT" sz="8800" dirty="0"/>
          </a:p>
        </p:txBody>
      </p:sp>
    </p:spTree>
    <p:extLst>
      <p:ext uri="{BB962C8B-B14F-4D97-AF65-F5344CB8AC3E}">
        <p14:creationId xmlns:p14="http://schemas.microsoft.com/office/powerpoint/2010/main" val="2291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619</Words>
  <Application>Microsoft Office PowerPoint</Application>
  <PresentationFormat>Widescreen</PresentationFormat>
  <Paragraphs>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Office Theme</vt:lpstr>
      <vt:lpstr>TEMAT: Alfabet. Głoska. Litera.    Abėcėlė.  Balsė.  Raidė.</vt:lpstr>
      <vt:lpstr>PowerPoint Presentation</vt:lpstr>
      <vt:lpstr>PowerPoint Presentation</vt:lpstr>
      <vt:lpstr>Uzupełnienie wiedzy o alfabecie.</vt:lpstr>
      <vt:lpstr>Zapisać alfabet do zeszytu.</vt:lpstr>
      <vt:lpstr>Uporządkować wyrazy w kolejności alfabetycznej.</vt:lpstr>
      <vt:lpstr>Ćwiczenie - zapisać wyrazy w kolejności alfabetycznej. (uczeń wybiera jeden dowolny rząd wyrazów lub wszystkie)</vt:lpstr>
      <vt:lpstr>SPRAWDZAMY. Ćwiczenie - zapisać wyrazy w kolejności alfabetycznej.</vt:lpstr>
      <vt:lpstr>PowerPoint Presentation</vt:lpstr>
      <vt:lpstr>PowerPoint Presentation</vt:lpstr>
      <vt:lpstr>PowerPoint Presentation</vt:lpstr>
      <vt:lpstr>Ćwiczenia  - okreslić ilość głosek i liter</vt:lpstr>
      <vt:lpstr>Ćwiczenia  - okreslić ilość głosek i liter</vt:lpstr>
      <vt:lpstr>Ćwiczenia  - okreslić ilość głosek i liter</vt:lpstr>
      <vt:lpstr>Ćwiczenia  - okreslić ilość głosek i liter</vt:lpstr>
      <vt:lpstr>Sprawdzamy swoją wiedzę.</vt:lpstr>
      <vt:lpstr>Sprawdzamy swoją wiedzę.</vt:lpstr>
      <vt:lpstr>Praca domowa</vt:lpstr>
      <vt:lpstr>REFLEKSJA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TEMAT: Alfabet. Głoska. Litera</dc:title>
  <dc:creator>zyta J</dc:creator>
  <cp:lastModifiedBy>zyta J</cp:lastModifiedBy>
  <cp:revision>24</cp:revision>
  <dcterms:created xsi:type="dcterms:W3CDTF">2021-04-25T16:09:20Z</dcterms:created>
  <dcterms:modified xsi:type="dcterms:W3CDTF">2021-06-27T12:30:17Z</dcterms:modified>
</cp:coreProperties>
</file>