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56" r:id="rId7"/>
    <p:sldId id="265" r:id="rId8"/>
    <p:sldId id="270" r:id="rId9"/>
    <p:sldId id="271" r:id="rId10"/>
    <p:sldId id="272" r:id="rId11"/>
    <p:sldId id="273" r:id="rId12"/>
    <p:sldId id="274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75" r:id="rId22"/>
    <p:sldId id="276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pl-PL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pl-PL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AAE0-ED73-48B4-A312-5B61270603C4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E77-D804-47A4-B378-253A57E1F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398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pl-PL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pl-PL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AAE0-ED73-48B4-A312-5B61270603C4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E77-D804-47A4-B378-253A57E1F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94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pl-PL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pl-PL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AAE0-ED73-48B4-A312-5B61270603C4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E77-D804-47A4-B378-253A57E1F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44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pl-PL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pl-PL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AAE0-ED73-48B4-A312-5B61270603C4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E77-D804-47A4-B378-253A57E1F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47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pl-PL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AAE0-ED73-48B4-A312-5B61270603C4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E77-D804-47A4-B378-253A57E1F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21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pl-PL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pl-PL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pl-PL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AAE0-ED73-48B4-A312-5B61270603C4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E77-D804-47A4-B378-253A57E1F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13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pl-PL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pl-PL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pl-PL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AAE0-ED73-48B4-A312-5B61270603C4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E77-D804-47A4-B378-253A57E1F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0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pl-PL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AAE0-ED73-48B4-A312-5B61270603C4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E77-D804-47A4-B378-253A57E1F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635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AAE0-ED73-48B4-A312-5B61270603C4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E77-D804-47A4-B378-253A57E1F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448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pl-PL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pl-PL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AAE0-ED73-48B4-A312-5B61270603C4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E77-D804-47A4-B378-253A57E1F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65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pl-PL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AAE0-ED73-48B4-A312-5B61270603C4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E77-D804-47A4-B378-253A57E1F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16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pl-PL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pl-PL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0AAE0-ED73-48B4-A312-5B61270603C4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4E77-D804-47A4-B378-253A57E1F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94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12D4E2-391F-4C03-8372-A452730DB3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3177" y="648071"/>
            <a:ext cx="10431261" cy="51668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l-PL" sz="4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lt-LT" sz="4800" dirty="0">
                <a:solidFill>
                  <a:srgbClr val="C00000"/>
                </a:solidFill>
                <a:latin typeface="Arial Black" panose="020B0A04020102020204" pitchFamily="34" charset="0"/>
              </a:rPr>
              <a:t>,,Individualių projektų rengimas IG klasėje. </a:t>
            </a:r>
            <a:br>
              <a:rPr lang="lt-LT" sz="48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lt-LT" sz="4800" dirty="0">
                <a:solidFill>
                  <a:srgbClr val="C00000"/>
                </a:solidFill>
                <a:latin typeface="Arial Black" panose="020B0A04020102020204" pitchFamily="34" charset="0"/>
              </a:rPr>
              <a:t>Istorijos projekto rengimo patirtis“ </a:t>
            </a:r>
            <a:endParaRPr lang="pl-PL" sz="4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pl-PL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 algn="r">
              <a:buNone/>
            </a:pPr>
            <a:r>
              <a:rPr lang="lt-LT" b="1" dirty="0"/>
              <a:t>Zyta </a:t>
            </a:r>
            <a:r>
              <a:rPr lang="lt-LT" b="1" dirty="0" err="1"/>
              <a:t>Jurgelevič</a:t>
            </a:r>
            <a:r>
              <a:rPr lang="lt-LT" b="1" dirty="0"/>
              <a:t>, istorijos mokytoja metodininkė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13821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8DBE1E-30EF-4F04-BD27-472A8C3B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5. Proszę ocenić swoje zainteresowanie historią kościoła parafialnego w Koleśnikach:</a:t>
            </a:r>
            <a:endParaRPr lang="lt-LT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CF3E8BBD-2539-415E-8836-C93BD1D8A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084361"/>
              </p:ext>
            </p:extLst>
          </p:nvPr>
        </p:nvGraphicFramePr>
        <p:xfrm>
          <a:off x="710214" y="1801303"/>
          <a:ext cx="10102788" cy="4671501"/>
        </p:xfrm>
        <a:graphic>
          <a:graphicData uri="http://schemas.openxmlformats.org/drawingml/2006/table">
            <a:tbl>
              <a:tblPr firstRow="1" firstCol="1" bandRow="1"/>
              <a:tblGrid>
                <a:gridCol w="5957664">
                  <a:extLst>
                    <a:ext uri="{9D8B030D-6E8A-4147-A177-3AD203B41FA5}">
                      <a16:colId xmlns:a16="http://schemas.microsoft.com/office/drawing/2014/main" val="1234826614"/>
                    </a:ext>
                  </a:extLst>
                </a:gridCol>
                <a:gridCol w="1355579">
                  <a:extLst>
                    <a:ext uri="{9D8B030D-6E8A-4147-A177-3AD203B41FA5}">
                      <a16:colId xmlns:a16="http://schemas.microsoft.com/office/drawing/2014/main" val="2141922609"/>
                    </a:ext>
                  </a:extLst>
                </a:gridCol>
                <a:gridCol w="948331">
                  <a:extLst>
                    <a:ext uri="{9D8B030D-6E8A-4147-A177-3AD203B41FA5}">
                      <a16:colId xmlns:a16="http://schemas.microsoft.com/office/drawing/2014/main" val="2439224728"/>
                    </a:ext>
                  </a:extLst>
                </a:gridCol>
                <a:gridCol w="871852">
                  <a:extLst>
                    <a:ext uri="{9D8B030D-6E8A-4147-A177-3AD203B41FA5}">
                      <a16:colId xmlns:a16="http://schemas.microsoft.com/office/drawing/2014/main" val="3987605727"/>
                    </a:ext>
                  </a:extLst>
                </a:gridCol>
                <a:gridCol w="969362">
                  <a:extLst>
                    <a:ext uri="{9D8B030D-6E8A-4147-A177-3AD203B41FA5}">
                      <a16:colId xmlns:a16="http://schemas.microsoft.com/office/drawing/2014/main" val="1974114528"/>
                    </a:ext>
                  </a:extLst>
                </a:gridCol>
              </a:tblGrid>
              <a:tr h="2423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Pytania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183578"/>
                  </a:ext>
                </a:extLst>
              </a:tr>
              <a:tr h="513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Czy uważam, że ludzie muszą ciekawić się historią rodzinnej miejscowości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lt-LT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lt-LT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945817"/>
                  </a:ext>
                </a:extLst>
              </a:tr>
              <a:tr h="513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Czy uważam, że ludzie muszą wiedzieć, kto jest pochowany koło kościoła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355866"/>
                  </a:ext>
                </a:extLst>
              </a:tr>
              <a:tr h="513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Czy przeczytałbym książkę o historii naszej parafii, gdyby taka była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lt-LT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lt-LT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707972"/>
                  </a:ext>
                </a:extLst>
              </a:tr>
              <a:tr h="513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Czy ciekawiło mnie, kto jest pochowany koło kościoła w Koleśnikach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802528"/>
                  </a:ext>
                </a:extLst>
              </a:tr>
              <a:tr h="513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Czy przynajmniej raz przeczytałam nadpisy na pomnikach koło kościoła 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831445"/>
                  </a:ext>
                </a:extLst>
              </a:tr>
              <a:tr h="513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Czy poszukiwałam informacji (książki, Internet) o osobach pochowanych koło kościoła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lt-LT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lt-LT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243274"/>
                  </a:ext>
                </a:extLst>
              </a:tr>
              <a:tr h="513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Czy zasięgałem informacji ustnej (u rodziców, nauczycieli, znajomych itd.) o osobach pochowanych koło kościoła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503355"/>
                  </a:ext>
                </a:extLst>
              </a:tr>
              <a:tr h="513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Czy znam kogoś, kto mógłby udzielić informacji o osobach pochowanych koło kościoła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061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77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8C070A-8E1E-45A5-AFFC-B9006EB3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74898"/>
          </a:xfrm>
        </p:spPr>
        <p:txBody>
          <a:bodyPr>
            <a:normAutofit/>
          </a:bodyPr>
          <a:lstStyle/>
          <a:p>
            <a:r>
              <a:rPr lang="pl-PL" sz="3100" b="1" i="1" dirty="0">
                <a:latin typeface="+mn-lt"/>
              </a:rPr>
              <a:t>6. Proszę ocenić swoją wiedzę o osobach pochowanych przy kościele w Koleśnikach. Czy wiem kim byli:</a:t>
            </a:r>
            <a:br>
              <a:rPr lang="lt-LT" dirty="0"/>
            </a:br>
            <a:endParaRPr lang="lt-LT" sz="2800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26B8CA78-63C7-4E0D-995A-62852444D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287397"/>
              </p:ext>
            </p:extLst>
          </p:nvPr>
        </p:nvGraphicFramePr>
        <p:xfrm>
          <a:off x="914400" y="1633492"/>
          <a:ext cx="9818703" cy="4589145"/>
        </p:xfrm>
        <a:graphic>
          <a:graphicData uri="http://schemas.openxmlformats.org/drawingml/2006/table">
            <a:tbl>
              <a:tblPr firstRow="1" firstCol="1" bandRow="1"/>
              <a:tblGrid>
                <a:gridCol w="4393748">
                  <a:extLst>
                    <a:ext uri="{9D8B030D-6E8A-4147-A177-3AD203B41FA5}">
                      <a16:colId xmlns:a16="http://schemas.microsoft.com/office/drawing/2014/main" val="4139223353"/>
                    </a:ext>
                  </a:extLst>
                </a:gridCol>
                <a:gridCol w="1319780">
                  <a:extLst>
                    <a:ext uri="{9D8B030D-6E8A-4147-A177-3AD203B41FA5}">
                      <a16:colId xmlns:a16="http://schemas.microsoft.com/office/drawing/2014/main" val="2815377023"/>
                    </a:ext>
                  </a:extLst>
                </a:gridCol>
                <a:gridCol w="1318744">
                  <a:extLst>
                    <a:ext uri="{9D8B030D-6E8A-4147-A177-3AD203B41FA5}">
                      <a16:colId xmlns:a16="http://schemas.microsoft.com/office/drawing/2014/main" val="3249261519"/>
                    </a:ext>
                  </a:extLst>
                </a:gridCol>
                <a:gridCol w="1466651">
                  <a:extLst>
                    <a:ext uri="{9D8B030D-6E8A-4147-A177-3AD203B41FA5}">
                      <a16:colId xmlns:a16="http://schemas.microsoft.com/office/drawing/2014/main" val="277064647"/>
                    </a:ext>
                  </a:extLst>
                </a:gridCol>
                <a:gridCol w="1319780">
                  <a:extLst>
                    <a:ext uri="{9D8B030D-6E8A-4147-A177-3AD203B41FA5}">
                      <a16:colId xmlns:a16="http://schemas.microsoft.com/office/drawing/2014/main" val="1351408832"/>
                    </a:ext>
                  </a:extLst>
                </a:gridCol>
              </a:tblGrid>
              <a:tr h="852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Imię i nazwisko osoby pochowanej na cmentarzu przykościelnym</a:t>
                      </a:r>
                      <a:endParaRPr lang="lt-L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440275"/>
                  </a:ext>
                </a:extLst>
              </a:tr>
              <a:tr h="3973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Piotr Siedlikowski</a:t>
                      </a:r>
                      <a:endParaRPr lang="lt-L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lt-LT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lt-LT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038696"/>
                  </a:ext>
                </a:extLst>
              </a:tr>
              <a:tr h="3973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Michał Rudzis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lt-LT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lt-LT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777986"/>
                  </a:ext>
                </a:extLst>
              </a:tr>
              <a:tr h="3973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Jełmak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958820"/>
                  </a:ext>
                </a:extLst>
              </a:tr>
              <a:tr h="3973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Józefa Wołochowiczowa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264272"/>
                  </a:ext>
                </a:extLst>
              </a:tr>
              <a:tr h="3973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Kazimierz Jankowski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874984"/>
                  </a:ext>
                </a:extLst>
              </a:tr>
              <a:tr h="3973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Marcin Kowalski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93973"/>
                  </a:ext>
                </a:extLst>
              </a:tr>
              <a:tr h="3973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Michał Czaglis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978042"/>
                  </a:ext>
                </a:extLst>
              </a:tr>
              <a:tr h="3973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Tadeusz Iwanowski </a:t>
                      </a:r>
                      <a:endParaRPr lang="lt-L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pl-PL" sz="20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 </a:t>
                      </a:r>
                      <a:endParaRPr lang="lt-LT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lt-LT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lt-L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lt-L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291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13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A80152-A0C1-4556-A94E-091BF61C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293BB1-2854-48EE-9440-F341C1A72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Co wiem o osobach pochowanych przy kościele pw. Niepokalanego Poczęcia Najświętszej Maryi Panny w Koleśnikach? </a:t>
            </a:r>
            <a:endParaRPr lang="lt-LT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56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PIOTR SIEDLIKOWSKI.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(1849-1931)</a:t>
            </a:r>
          </a:p>
        </p:txBody>
      </p:sp>
      <p:pic>
        <p:nvPicPr>
          <p:cNvPr id="1026" name="Picture 2" descr="No description available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266247"/>
            <a:ext cx="3919971" cy="5226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385B34-409A-4DE0-99D9-EFC086A8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4874" y="1825625"/>
            <a:ext cx="5538926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/>
              <a:t>80% ankietowanych nie wie, kim był Piotr Siedlikowski, zaledwie 20% wskazało, że był fundatorem kościoła w Koleśnikach.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Piotr Siedlikowski był pasierbem Ludwika Narbutta, naczelnika powstańców powiatu lidzkiego w 1863 r. </a:t>
            </a:r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Jego grunta znajdowały się w Sznurach (10,8 h) i folwark w </a:t>
            </a:r>
            <a:r>
              <a:rPr lang="pl-PL" dirty="0" err="1">
                <a:solidFill>
                  <a:srgbClr val="0070C0"/>
                </a:solidFill>
              </a:rPr>
              <a:t>Wersoce</a:t>
            </a:r>
            <a:r>
              <a:rPr lang="pl-PL" dirty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Ufundował 13 h ziemi pod kościół.</a:t>
            </a:r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Przyczynił się do założenia ochronki dla sierot w </a:t>
            </a:r>
            <a:r>
              <a:rPr lang="pl-PL" dirty="0" err="1">
                <a:solidFill>
                  <a:srgbClr val="0070C0"/>
                </a:solidFill>
              </a:rPr>
              <a:t>Ejszyszkach</a:t>
            </a:r>
            <a:r>
              <a:rPr lang="pl-PL" dirty="0">
                <a:solidFill>
                  <a:srgbClr val="0070C0"/>
                </a:solidFill>
              </a:rPr>
              <a:t>. </a:t>
            </a:r>
            <a:endParaRPr lang="lt-L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06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MICHAŁ RUDZIS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(1871- 1933)</a:t>
            </a:r>
          </a:p>
        </p:txBody>
      </p:sp>
      <p:pic>
        <p:nvPicPr>
          <p:cNvPr id="2050" name="Picture 2" descr="No description available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94" y="1690688"/>
            <a:ext cx="3751296" cy="5001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5FDB74-873C-4F84-BC5C-26879F835B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49% ankietowanych nie wie, kim był Michał </a:t>
            </a:r>
            <a:r>
              <a:rPr lang="pl-PL" dirty="0" err="1"/>
              <a:t>Rudzis</a:t>
            </a:r>
            <a:r>
              <a:rPr lang="pl-PL" dirty="0"/>
              <a:t>. 20%  wskazało, że był księdzem i proboszczem kościoła w Koleśnikach.</a:t>
            </a:r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solidFill>
                  <a:srgbClr val="0070C0"/>
                </a:solidFill>
              </a:rPr>
              <a:t>Informację o Michale </a:t>
            </a:r>
            <a:r>
              <a:rPr lang="pl-PL" dirty="0" err="1">
                <a:solidFill>
                  <a:srgbClr val="0070C0"/>
                </a:solidFill>
              </a:rPr>
              <a:t>Rudzisie</a:t>
            </a:r>
            <a:r>
              <a:rPr lang="pl-PL" dirty="0">
                <a:solidFill>
                  <a:srgbClr val="0070C0"/>
                </a:solidFill>
              </a:rPr>
              <a:t> można znaleźć na stronie internetowej Szkoły Podstawowej im. M. </a:t>
            </a:r>
            <a:r>
              <a:rPr lang="pl-PL" dirty="0" err="1">
                <a:solidFill>
                  <a:srgbClr val="0070C0"/>
                </a:solidFill>
              </a:rPr>
              <a:t>Rudzisa</a:t>
            </a:r>
            <a:r>
              <a:rPr lang="pl-PL" dirty="0">
                <a:solidFill>
                  <a:srgbClr val="0070C0"/>
                </a:solidFill>
              </a:rPr>
              <a:t> w Koleśnikach oraz w książce </a:t>
            </a:r>
            <a:r>
              <a:rPr lang="pl-PL" dirty="0" err="1">
                <a:solidFill>
                  <a:srgbClr val="0070C0"/>
                </a:solidFill>
              </a:rPr>
              <a:t>Vytautasa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Valentinasa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Česnulisa</a:t>
            </a:r>
            <a:r>
              <a:rPr lang="pl-PL" dirty="0">
                <a:solidFill>
                  <a:srgbClr val="0070C0"/>
                </a:solidFill>
              </a:rPr>
              <a:t> ,,</a:t>
            </a:r>
            <a:r>
              <a:rPr lang="pl-PL" dirty="0" err="1">
                <a:solidFill>
                  <a:srgbClr val="0070C0"/>
                </a:solidFill>
              </a:rPr>
              <a:t>Kalesninkų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parapijos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atgimimas</a:t>
            </a:r>
            <a:r>
              <a:rPr lang="pl-PL" dirty="0">
                <a:solidFill>
                  <a:srgbClr val="0070C0"/>
                </a:solidFill>
              </a:rPr>
              <a:t>“.</a:t>
            </a:r>
            <a:endParaRPr lang="lt-LT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7632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JEŁMAK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(1876-1950)</a:t>
            </a:r>
          </a:p>
        </p:txBody>
      </p:sp>
      <p:pic>
        <p:nvPicPr>
          <p:cNvPr id="3074" name="Picture 2" descr="No description available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4815" y="1690688"/>
            <a:ext cx="3658079" cy="4877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C37441-18B0-4580-B9F5-1A4B7BBAE9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94% ankietowanych nie posiada żadnej wiedzy o Janie </a:t>
            </a:r>
            <a:r>
              <a:rPr lang="pl-PL" dirty="0" err="1"/>
              <a:t>Jełmaku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solidFill>
                  <a:srgbClr val="0070C0"/>
                </a:solidFill>
              </a:rPr>
              <a:t>Jan </a:t>
            </a:r>
            <a:r>
              <a:rPr lang="pl-PL" dirty="0" err="1">
                <a:solidFill>
                  <a:srgbClr val="0070C0"/>
                </a:solidFill>
              </a:rPr>
              <a:t>Jełmak</a:t>
            </a:r>
            <a:r>
              <a:rPr lang="pl-PL" dirty="0">
                <a:solidFill>
                  <a:srgbClr val="0070C0"/>
                </a:solidFill>
              </a:rPr>
              <a:t> miał żonę, córkę i syna, bowiem oni są fundatorami pomnika. Jego syn Bronisław zmarł 28 grudnia1943 r. w wieku 20 lat i jest pogrzebany razem z ojcem.</a:t>
            </a:r>
            <a:endParaRPr lang="lt-LT" dirty="0">
              <a:solidFill>
                <a:srgbClr val="0070C0"/>
              </a:solidFill>
            </a:endParaRPr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12624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JÓZEF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WOŁOCHOWICZ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(1878-1935)</a:t>
            </a:r>
          </a:p>
        </p:txBody>
      </p:sp>
      <p:pic>
        <p:nvPicPr>
          <p:cNvPr id="4098" name="Picture 2" descr="No description available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932" y="1503389"/>
            <a:ext cx="3746856" cy="4995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92F196-25A5-4C39-B21E-8FD9F408EF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95% ankietowanych nie posiada żadnej wiedzy o Józefie </a:t>
            </a:r>
            <a:r>
              <a:rPr lang="pl-PL" dirty="0" err="1"/>
              <a:t>Wołochowiczowej</a:t>
            </a:r>
            <a:r>
              <a:rPr lang="pl-PL" dirty="0"/>
              <a:t>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J. </a:t>
            </a:r>
            <a:r>
              <a:rPr lang="pl-PL" dirty="0" err="1">
                <a:solidFill>
                  <a:srgbClr val="0070C0"/>
                </a:solidFill>
              </a:rPr>
              <a:t>Wołochowiczowa</a:t>
            </a:r>
            <a:r>
              <a:rPr lang="pl-PL" dirty="0">
                <a:solidFill>
                  <a:srgbClr val="0070C0"/>
                </a:solidFill>
              </a:rPr>
              <a:t> miała męża Adama i dzieci. Mąż prawdopodobnie spoczywa razem. </a:t>
            </a:r>
            <a:endParaRPr lang="lt-L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87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KAZIMIERZ JANKOWSKI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(1888-1961)</a:t>
            </a:r>
          </a:p>
        </p:txBody>
      </p:sp>
      <p:pic>
        <p:nvPicPr>
          <p:cNvPr id="5122" name="Picture 2" descr="No description available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447060"/>
            <a:ext cx="3707224" cy="4942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2970F0-AFCC-4886-A524-536F14C09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1406" y="1825625"/>
            <a:ext cx="5432394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93% ankietowanych nie posiada żadnej wiedzy o Kazimierzu Jankowskim.</a:t>
            </a:r>
          </a:p>
          <a:p>
            <a:endParaRPr lang="pl-PL" dirty="0"/>
          </a:p>
          <a:p>
            <a:endParaRPr lang="pl-PL" dirty="0"/>
          </a:p>
          <a:p>
            <a:pPr marL="0" indent="0" algn="just">
              <a:buNone/>
            </a:pPr>
            <a:r>
              <a:rPr lang="pl-PL" dirty="0">
                <a:solidFill>
                  <a:srgbClr val="0070C0"/>
                </a:solidFill>
              </a:rPr>
              <a:t>Pomnik współczesny, ufundowany przez wnuków – Annę i Czesława. Napis na nagrobku jest w języku litewskim. </a:t>
            </a:r>
            <a:endParaRPr lang="lt-LT" dirty="0">
              <a:solidFill>
                <a:srgbClr val="0070C0"/>
              </a:solidFill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01378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MARCIN KOWALSKI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(zm.1933r.)</a:t>
            </a:r>
          </a:p>
        </p:txBody>
      </p:sp>
      <p:pic>
        <p:nvPicPr>
          <p:cNvPr id="6146" name="Picture 2" descr="No description available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443" y="1556250"/>
            <a:ext cx="3702468" cy="4936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B7706F-5BAF-420D-A07C-968AB3C9AF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/>
              <a:t>93% ankietowanych nie posiada żadnej wiedzy o Marcinie Kowalskim.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solidFill>
                  <a:srgbClr val="0070C0"/>
                </a:solidFill>
              </a:rPr>
              <a:t>Marcin Kowalski powszechnie był nazywany Amerykaninem, ponieważ po I wojnie światowej był na zarobkach w Ameryce. Część zarobionych pieniędzy przeznaczył na zakup sprzętu kościelnego i obrazów. Na nagrobku widnieje napis-  fundator kościoła. </a:t>
            </a:r>
            <a:endParaRPr lang="lt-LT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599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MICHAŁ CZAGLIS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(1870-1950)</a:t>
            </a: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420531"/>
            <a:ext cx="3871143" cy="516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78D74-982F-4005-A9B8-2F03500AD6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95% ankietowanych nie posiada żadnej wiedzy o Michale </a:t>
            </a:r>
            <a:r>
              <a:rPr lang="pl-PL" dirty="0" err="1"/>
              <a:t>Czaglisie</a:t>
            </a:r>
            <a:r>
              <a:rPr lang="pl-PL" dirty="0"/>
              <a:t>. Dwie osoby (4,5%) napisały, że był organistą.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solidFill>
                  <a:srgbClr val="0070C0"/>
                </a:solidFill>
              </a:rPr>
              <a:t>W kilku źródłach internetowych znaleziono informację jedynie o tym, że był długoletnim organistą. </a:t>
            </a:r>
            <a:endParaRPr lang="lt-LT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l-PL" dirty="0">
                <a:solidFill>
                  <a:srgbClr val="0070C0"/>
                </a:solidFill>
              </a:rPr>
              <a:t>Płyty z napisem na pomniku są w językach polskim i litewskim. </a:t>
            </a:r>
            <a:endParaRPr lang="lt-L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AE4C32-EC49-4F2B-85C7-5DBDF79C88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4714" y="639192"/>
            <a:ext cx="9614517" cy="5537771"/>
          </a:xfrm>
        </p:spPr>
        <p:txBody>
          <a:bodyPr/>
          <a:lstStyle/>
          <a:p>
            <a:pPr marL="0" indent="0" algn="ctr">
              <a:buNone/>
            </a:pP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ŠALČININKŲ R. KALESNINKŲ LIUDVIKO NARBUTO GIMNAZIJOS</a:t>
            </a:r>
          </a:p>
          <a:p>
            <a:pPr marL="0" indent="0" algn="ctr">
              <a:buNone/>
            </a:pP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Mokinių projektinių darbų organizavimo tvarkos aprašas</a:t>
            </a:r>
          </a:p>
          <a:p>
            <a:pPr marL="0" indent="0" algn="ctr">
              <a:buNone/>
            </a:pP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patvirtinta 2021 m. rugpjūčio 27 d. Nr. V1-125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http://www.narbuto.salcininkai.lm.lt/mokyklos-veikla/dokumentai/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56510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TADEUSZ IWANOWSKI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(1956-1996) </a:t>
            </a:r>
          </a:p>
        </p:txBody>
      </p:sp>
      <p:pic>
        <p:nvPicPr>
          <p:cNvPr id="7170" name="Picture 2" descr="No description available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394218"/>
            <a:ext cx="3986553" cy="5315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A032D1-BC52-4978-9427-A02DF98BD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2528" y="1825625"/>
            <a:ext cx="5441272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Jedynie cztery osoby wskazały, że Tadeusz Iwanowski urodził się w Koleśnikach i był księdzem.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solidFill>
                  <a:srgbClr val="0070C0"/>
                </a:solidFill>
              </a:rPr>
              <a:t>Ankietowani informowali, że w Koleśnikach mieszka rodzina księdza Tadeusza Iwanowskiego, więc informację o nim można uzyskać u naocznych świadków.</a:t>
            </a:r>
            <a:endParaRPr lang="lt-LT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73220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EC0D919A-65CA-4B7A-AC5E-25E255428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448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Wnioski</a:t>
            </a:r>
            <a:endParaRPr lang="lt-LT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4C693EE-0FFD-4C94-B185-3205B9F7C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1" y="1287262"/>
            <a:ext cx="11745158" cy="531772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Wszystkie grupy społeczności gimnazjum - uczniowie, nauczyciele, rodzice oraz mieszkańcy parafii czyli 91% ankietowanych uważa, że ludzie musieliby ciekawić się historią rodzinnej miejscowości. </a:t>
            </a:r>
          </a:p>
          <a:p>
            <a:pPr algn="just"/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Zdecydowana większość ankietowanych (75%) chętnie przeczytałaby książkę o historii naszej parafii i chciałoby wiedzieć (64%), kto jest pochowany koło kościoła w Koleśnikach.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Jednak z danych ankiety dało się zauważyć, że więcej niż połowa ankietowanych nie robi nic w celu poznania historii cmentarza przykościelnego,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jedynie 17% ankietowanych poszukiwało informacji w książkach i Internecie i 48% zasięgało informacji u rodziców, nauczycieli, znajomych.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Badanie wykazało, że wszyscy ankietowani mało wiedzą o osobach pochowanych przy kościele w Koleśnikach. Nikt nie potrafił napisać kim byli Jan </a:t>
            </a:r>
            <a:r>
              <a:rPr lang="pl-PL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Jełmak</a:t>
            </a: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Józefa </a:t>
            </a:r>
            <a:r>
              <a:rPr lang="pl-PL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Wołochowiczowa</a:t>
            </a: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Kazimierz Jankowski, Marcin Kowalski, Michał </a:t>
            </a:r>
            <a:r>
              <a:rPr lang="pl-PL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Czaglis</a:t>
            </a: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Tylko o trzech osobach ankietowani wiedzą więcej – to Michał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Rudzis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(51%), Tadeusz Iwanowski (26,6%) i Piotr Siedlikowski (20%).  Zatem można zrobić wniosek, że ich zasługi przed parafią z czasem poszły w zapomnienie.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może być kontynuowany, bowiem kilku ankietowanych wskazało osoby, z którymi można byłoby porozmawiać na temat osób pochowanych przy kościele osób.</a:t>
            </a:r>
            <a:endParaRPr lang="lt-LT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00359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9FB6EB-7AC9-4E70-9F8B-84AF85FD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3A5BEC-45A5-486C-934C-22260EA66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8800" b="1" dirty="0"/>
              <a:t>Ačiū už dėmesį</a:t>
            </a:r>
            <a:r>
              <a:rPr lang="pl-PL" sz="8800" b="1" dirty="0"/>
              <a:t>!</a:t>
            </a:r>
            <a:endParaRPr lang="lt-LT" sz="8800" b="1" dirty="0"/>
          </a:p>
        </p:txBody>
      </p:sp>
    </p:spTree>
    <p:extLst>
      <p:ext uri="{BB962C8B-B14F-4D97-AF65-F5344CB8AC3E}">
        <p14:creationId xmlns:p14="http://schemas.microsoft.com/office/powerpoint/2010/main" val="239598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A0AE64-AF6C-409C-A8CB-1335B697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Mokinių projektinių darbų organizavimo tvarkos aprašas</a:t>
            </a:r>
            <a:endParaRPr lang="lt-LT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F4B8EC-403E-4616-BB78-40251AFCC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PRIEDAS NR. 1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Mokinio projektinio darbo įsivertinimas </a:t>
            </a:r>
          </a:p>
          <a:p>
            <a:pPr marL="0" indent="0">
              <a:buNone/>
            </a:pP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PRIEDAS NR. 2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Projektinio darbo etapai, vertinimo kriterijai su pavyzdžiais ir vertinimo svarba taškais</a:t>
            </a:r>
          </a:p>
          <a:p>
            <a:pPr marL="0" indent="0">
              <a:buNone/>
            </a:pP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PRIEDAS Nr. 3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Projektinio darbo vadovo ir vertinimo komisijos skirtų taškų pasiskirstymas už projektinio darbo etapus</a:t>
            </a:r>
          </a:p>
          <a:p>
            <a:pPr marL="0" indent="0">
              <a:buNone/>
            </a:pP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PRIEDAS NR. 4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Projektinio darbo aprašo raštvedybos reikalavimai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3434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84E9D4-8BE8-4C85-925D-251B4175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Praktinės rekomendacijos</a:t>
            </a:r>
            <a:endParaRPr lang="lt-LT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5BB56-433D-4D54-9427-CE9E669A2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Pradėti nuo aprašo nagrinėjimo (parodyti ir paaiškinti mokiniui);</a:t>
            </a:r>
          </a:p>
          <a:p>
            <a:pPr marL="457200" indent="-4572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Padėti mokiniui iškelti tikslus ir uždavinius;</a:t>
            </a:r>
          </a:p>
          <a:p>
            <a:pPr marL="457200" indent="-4572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Pradėti projekto rengimą nuo mokslo metų pradžios, eiti mažais žingsneliais;</a:t>
            </a:r>
          </a:p>
          <a:p>
            <a:pPr marL="457200" indent="-4572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Vadovauti mokiniui projekto rengimo metu (užduoti ir tikrinti, kaip namų darbus);</a:t>
            </a:r>
          </a:p>
          <a:p>
            <a:pPr marL="457200" indent="-4572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Mokinys turi rašyti darbą pats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konsultuojamas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mokytojo);</a:t>
            </a:r>
          </a:p>
          <a:p>
            <a:pPr marL="457200" indent="-4572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Pasiteisino bendravimas per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platformą.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1611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5AB945-1909-430A-80FF-EC998B837B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2155" y="878889"/>
            <a:ext cx="10724225" cy="52980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66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lt-LT" sz="6600" dirty="0">
                <a:solidFill>
                  <a:srgbClr val="C00000"/>
                </a:solidFill>
                <a:latin typeface="Arial Black" panose="020B0A04020102020204" pitchFamily="34" charset="0"/>
              </a:rPr>
              <a:t>Istorijos projekto rengimo patirtis</a:t>
            </a:r>
            <a:endParaRPr lang="lt-LT" sz="6600" dirty="0"/>
          </a:p>
        </p:txBody>
      </p:sp>
    </p:spTree>
    <p:extLst>
      <p:ext uri="{BB962C8B-B14F-4D97-AF65-F5344CB8AC3E}">
        <p14:creationId xmlns:p14="http://schemas.microsoft.com/office/powerpoint/2010/main" val="158561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313645" y="1017430"/>
            <a:ext cx="9212687" cy="3007687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„Cmentarz przy kościele w Koleśnikach jako lokalne świadectwo historii, miejsce pamięci, tekst kultury”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6096001" y="5499279"/>
            <a:ext cx="5975796" cy="555292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 projektu: Aurelia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Nowikiewicz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IG kl. </a:t>
            </a:r>
          </a:p>
        </p:txBody>
      </p:sp>
    </p:spTree>
    <p:extLst>
      <p:ext uri="{BB962C8B-B14F-4D97-AF65-F5344CB8AC3E}">
        <p14:creationId xmlns:p14="http://schemas.microsoft.com/office/powerpoint/2010/main" val="78748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/>
          <p:cNvSpPr/>
          <p:nvPr/>
        </p:nvSpPr>
        <p:spPr>
          <a:xfrm>
            <a:off x="502276" y="734096"/>
            <a:ext cx="111788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 projektu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zbadanie zainteresowania różnych grup społeczności gimnazjum historią kościoła pw. Niepokalanego Poczęcia Najświętszej Maryi Panny w Koleśnikach oraz ich wiedzy o osobach pochowanych przy kościele.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Zadania projektu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przygotowanie ankiety w celu przeprowadzenia badań wśród uczniów, nauczycieli,  rodziców  gimnazjum oraz mieszkańców parafii;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analiza danych ankietowania uczniów, nauczycieli i rodziców gimnazjum oraz mieszkańców parafii;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wykonanie zdjęć pomników znajdujących się w granicach muru kościelnego;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zebranie informacji w źródłach internetowych i literaturze o osobach pogrzebanych przy kościele w Koleśnikach.</a:t>
            </a:r>
          </a:p>
        </p:txBody>
      </p:sp>
    </p:spTree>
    <p:extLst>
      <p:ext uri="{BB962C8B-B14F-4D97-AF65-F5344CB8AC3E}">
        <p14:creationId xmlns:p14="http://schemas.microsoft.com/office/powerpoint/2010/main" val="188375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B743B4-5ACD-4AFA-B890-EBF30597D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094"/>
          </a:xfrm>
        </p:spPr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WYNIKI I ANALIZA BADAŃ 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C13CFC-6903-433B-813E-F3724905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996"/>
            <a:ext cx="10515600" cy="49429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l-PL" b="1" i="1" dirty="0"/>
              <a:t>Proszę podać płeć: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lt-LT" sz="900" dirty="0"/>
          </a:p>
          <a:p>
            <a:pPr marL="0" indent="0">
              <a:buNone/>
            </a:pPr>
            <a:r>
              <a:rPr lang="pl-PL" b="1" i="1" dirty="0"/>
              <a:t>2. Proszę wskazać swoją przynależność do wymienionej grupy:</a:t>
            </a: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31D11A6-A5FE-4DAA-9707-1C57D09F3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176042"/>
              </p:ext>
            </p:extLst>
          </p:nvPr>
        </p:nvGraphicFramePr>
        <p:xfrm>
          <a:off x="985421" y="1837678"/>
          <a:ext cx="6622742" cy="1458168"/>
        </p:xfrm>
        <a:graphic>
          <a:graphicData uri="http://schemas.openxmlformats.org/drawingml/2006/table">
            <a:tbl>
              <a:tblPr firstRow="1" firstCol="1" bandRow="1"/>
              <a:tblGrid>
                <a:gridCol w="3910996">
                  <a:extLst>
                    <a:ext uri="{9D8B030D-6E8A-4147-A177-3AD203B41FA5}">
                      <a16:colId xmlns:a16="http://schemas.microsoft.com/office/drawing/2014/main" val="3712873397"/>
                    </a:ext>
                  </a:extLst>
                </a:gridCol>
                <a:gridCol w="1673059">
                  <a:extLst>
                    <a:ext uri="{9D8B030D-6E8A-4147-A177-3AD203B41FA5}">
                      <a16:colId xmlns:a16="http://schemas.microsoft.com/office/drawing/2014/main" val="2568602064"/>
                    </a:ext>
                  </a:extLst>
                </a:gridCol>
                <a:gridCol w="1038687">
                  <a:extLst>
                    <a:ext uri="{9D8B030D-6E8A-4147-A177-3AD203B41FA5}">
                      <a16:colId xmlns:a16="http://schemas.microsoft.com/office/drawing/2014/main" val="1659809722"/>
                    </a:ext>
                  </a:extLst>
                </a:gridCol>
              </a:tblGrid>
              <a:tr h="7232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Płeć ankietowanych</a:t>
                      </a:r>
                      <a:endParaRPr lang="lt-L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lt-L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lt-L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288971"/>
                  </a:ext>
                </a:extLst>
              </a:tr>
              <a:tr h="3663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Kobieta </a:t>
                      </a:r>
                      <a:endParaRPr lang="lt-L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27</a:t>
                      </a:r>
                      <a:endParaRPr lang="lt-L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lt-L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940942"/>
                  </a:ext>
                </a:extLst>
              </a:tr>
              <a:tr h="3663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Mężczyzna </a:t>
                      </a:r>
                      <a:endParaRPr lang="lt-L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18</a:t>
                      </a:r>
                      <a:endParaRPr lang="lt-L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lt-L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299659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0FF6AD20-50C5-4880-A466-ECFF9E0A2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91893"/>
              </p:ext>
            </p:extLst>
          </p:nvPr>
        </p:nvGraphicFramePr>
        <p:xfrm>
          <a:off x="985421" y="4101484"/>
          <a:ext cx="6676006" cy="2280699"/>
        </p:xfrm>
        <a:graphic>
          <a:graphicData uri="http://schemas.openxmlformats.org/drawingml/2006/table">
            <a:tbl>
              <a:tblPr firstRow="1" firstCol="1" bandRow="1"/>
              <a:tblGrid>
                <a:gridCol w="3937504">
                  <a:extLst>
                    <a:ext uri="{9D8B030D-6E8A-4147-A177-3AD203B41FA5}">
                      <a16:colId xmlns:a16="http://schemas.microsoft.com/office/drawing/2014/main" val="521178956"/>
                    </a:ext>
                  </a:extLst>
                </a:gridCol>
                <a:gridCol w="1710961">
                  <a:extLst>
                    <a:ext uri="{9D8B030D-6E8A-4147-A177-3AD203B41FA5}">
                      <a16:colId xmlns:a16="http://schemas.microsoft.com/office/drawing/2014/main" val="3602104190"/>
                    </a:ext>
                  </a:extLst>
                </a:gridCol>
                <a:gridCol w="1027541">
                  <a:extLst>
                    <a:ext uri="{9D8B030D-6E8A-4147-A177-3AD203B41FA5}">
                      <a16:colId xmlns:a16="http://schemas.microsoft.com/office/drawing/2014/main" val="3851310905"/>
                    </a:ext>
                  </a:extLst>
                </a:gridCol>
              </a:tblGrid>
              <a:tr h="573734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Przynależność do grupy</a:t>
                      </a:r>
                      <a:endParaRPr lang="lt-L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lt-L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lt-L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301666"/>
                  </a:ext>
                </a:extLst>
              </a:tr>
              <a:tr h="37543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jestem uczniem</a:t>
                      </a:r>
                      <a:endParaRPr lang="lt-L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lt-L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lt-L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59940"/>
                  </a:ext>
                </a:extLst>
              </a:tr>
              <a:tr h="37543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jestem rodzicem</a:t>
                      </a:r>
                      <a:endParaRPr lang="lt-L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lt-L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lt-L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764985"/>
                  </a:ext>
                </a:extLst>
              </a:tr>
              <a:tr h="37543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jestem nauczycielem</a:t>
                      </a:r>
                      <a:endParaRPr lang="lt-L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lt-L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lt-L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19032"/>
                  </a:ext>
                </a:extLst>
              </a:tr>
              <a:tr h="37543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jestem mieszkańcem parafii</a:t>
                      </a:r>
                      <a:endParaRPr lang="lt-L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lt-L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lt-L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612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18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B653B2-0C8E-461A-A765-72245C6DE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862"/>
            <a:ext cx="10515600" cy="802775"/>
          </a:xfrm>
        </p:spPr>
        <p:txBody>
          <a:bodyPr>
            <a:normAutofit/>
          </a:bodyPr>
          <a:lstStyle/>
          <a:p>
            <a:r>
              <a:rPr lang="pl-PL" sz="2800" b="1" i="1" dirty="0">
                <a:latin typeface="+mn-lt"/>
              </a:rPr>
              <a:t>3. Proszę podać wiek: </a:t>
            </a:r>
            <a:endParaRPr lang="lt-LT" sz="28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F294F2-A079-4CED-8C28-17E0A541B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975"/>
            <a:ext cx="10515600" cy="5049499"/>
          </a:xfrm>
        </p:spPr>
        <p:txBody>
          <a:bodyPr/>
          <a:lstStyle/>
          <a:p>
            <a:pPr marL="0" indent="0">
              <a:buNone/>
            </a:pPr>
            <a:endParaRPr lang="pl-PL" b="1" i="1" dirty="0"/>
          </a:p>
          <a:p>
            <a:pPr marL="0" indent="0">
              <a:buNone/>
            </a:pPr>
            <a:endParaRPr lang="pl-PL" b="1" i="1" dirty="0"/>
          </a:p>
          <a:p>
            <a:pPr marL="0" indent="0">
              <a:buNone/>
            </a:pPr>
            <a:endParaRPr lang="pl-PL" b="1" i="1" dirty="0"/>
          </a:p>
          <a:p>
            <a:pPr marL="0" indent="0">
              <a:buNone/>
            </a:pPr>
            <a:endParaRPr lang="pl-PL" b="1" i="1" dirty="0"/>
          </a:p>
          <a:p>
            <a:pPr marL="0" indent="0">
              <a:buNone/>
            </a:pPr>
            <a:endParaRPr lang="pl-PL" b="1" i="1" dirty="0"/>
          </a:p>
          <a:p>
            <a:pPr marL="0" indent="0">
              <a:buNone/>
            </a:pPr>
            <a:r>
              <a:rPr lang="pl-PL" b="1" i="1" dirty="0"/>
              <a:t>4. Proszę podać miejsce zamieszkania:</a:t>
            </a:r>
            <a:endParaRPr lang="lt-LT" dirty="0"/>
          </a:p>
          <a:p>
            <a:pPr marL="0" indent="0">
              <a:buNone/>
            </a:pPr>
            <a:endParaRPr lang="pl-PL" b="1" i="1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15592E7-87AE-46C1-B544-D5961096D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721840"/>
              </p:ext>
            </p:extLst>
          </p:nvPr>
        </p:nvGraphicFramePr>
        <p:xfrm>
          <a:off x="1038688" y="1278386"/>
          <a:ext cx="7111013" cy="2343704"/>
        </p:xfrm>
        <a:graphic>
          <a:graphicData uri="http://schemas.openxmlformats.org/drawingml/2006/table">
            <a:tbl>
              <a:tblPr firstRow="1" firstCol="1" bandRow="1"/>
              <a:tblGrid>
                <a:gridCol w="4194071">
                  <a:extLst>
                    <a:ext uri="{9D8B030D-6E8A-4147-A177-3AD203B41FA5}">
                      <a16:colId xmlns:a16="http://schemas.microsoft.com/office/drawing/2014/main" val="4027707232"/>
                    </a:ext>
                  </a:extLst>
                </a:gridCol>
                <a:gridCol w="1639815">
                  <a:extLst>
                    <a:ext uri="{9D8B030D-6E8A-4147-A177-3AD203B41FA5}">
                      <a16:colId xmlns:a16="http://schemas.microsoft.com/office/drawing/2014/main" val="745804348"/>
                    </a:ext>
                  </a:extLst>
                </a:gridCol>
                <a:gridCol w="1277127">
                  <a:extLst>
                    <a:ext uri="{9D8B030D-6E8A-4147-A177-3AD203B41FA5}">
                      <a16:colId xmlns:a16="http://schemas.microsoft.com/office/drawing/2014/main" val="1268885331"/>
                    </a:ext>
                  </a:extLst>
                </a:gridCol>
              </a:tblGrid>
              <a:tr h="7215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Wiek ankietowanych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985122"/>
                  </a:ext>
                </a:extLst>
              </a:tr>
              <a:tr h="3139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10-15 lat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460480"/>
                  </a:ext>
                </a:extLst>
              </a:tr>
              <a:tr h="3665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16- 20 lat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772092"/>
                  </a:ext>
                </a:extLst>
              </a:tr>
              <a:tr h="3139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20- 30 lat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484889"/>
                  </a:ext>
                </a:extLst>
              </a:tr>
              <a:tr h="3139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– 50 lat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503504"/>
                  </a:ext>
                </a:extLst>
              </a:tr>
              <a:tr h="3139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51 lat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040287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D1EF77E-B649-4CFD-941F-86A6B8427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676234"/>
              </p:ext>
            </p:extLst>
          </p:nvPr>
        </p:nvGraphicFramePr>
        <p:xfrm>
          <a:off x="1038687" y="4554246"/>
          <a:ext cx="7111013" cy="1402672"/>
        </p:xfrm>
        <a:graphic>
          <a:graphicData uri="http://schemas.openxmlformats.org/drawingml/2006/table">
            <a:tbl>
              <a:tblPr firstRow="1" firstCol="1" bandRow="1"/>
              <a:tblGrid>
                <a:gridCol w="4172505">
                  <a:extLst>
                    <a:ext uri="{9D8B030D-6E8A-4147-A177-3AD203B41FA5}">
                      <a16:colId xmlns:a16="http://schemas.microsoft.com/office/drawing/2014/main" val="1225399024"/>
                    </a:ext>
                  </a:extLst>
                </a:gridCol>
                <a:gridCol w="1748901">
                  <a:extLst>
                    <a:ext uri="{9D8B030D-6E8A-4147-A177-3AD203B41FA5}">
                      <a16:colId xmlns:a16="http://schemas.microsoft.com/office/drawing/2014/main" val="1324001170"/>
                    </a:ext>
                  </a:extLst>
                </a:gridCol>
                <a:gridCol w="1189607">
                  <a:extLst>
                    <a:ext uri="{9D8B030D-6E8A-4147-A177-3AD203B41FA5}">
                      <a16:colId xmlns:a16="http://schemas.microsoft.com/office/drawing/2014/main" val="2897126005"/>
                    </a:ext>
                  </a:extLst>
                </a:gridCol>
              </a:tblGrid>
              <a:tr h="7216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Miejsce zamieszkania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192509"/>
                  </a:ext>
                </a:extLst>
              </a:tr>
              <a:tr h="3404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Wieś Koleśniki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172237"/>
                  </a:ext>
                </a:extLst>
              </a:tr>
              <a:tr h="3404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Inna wieś w starostwie Koleśniki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25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61961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1280</Words>
  <Application>Microsoft Office PowerPoint</Application>
  <PresentationFormat>Panoramiczny</PresentationFormat>
  <Paragraphs>249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Times New Roman</vt:lpstr>
      <vt:lpstr>„Office“ tema</vt:lpstr>
      <vt:lpstr>Prezentacja programu PowerPoint</vt:lpstr>
      <vt:lpstr>Prezentacja programu PowerPoint</vt:lpstr>
      <vt:lpstr>Mokinių projektinių darbų organizavimo tvarkos aprašas</vt:lpstr>
      <vt:lpstr>Praktinės rekomendacijos</vt:lpstr>
      <vt:lpstr>Prezentacja programu PowerPoint</vt:lpstr>
      <vt:lpstr>„Cmentarz przy kościele w Koleśnikach jako lokalne świadectwo historii, miejsce pamięci, tekst kultury”</vt:lpstr>
      <vt:lpstr>Prezentacja programu PowerPoint</vt:lpstr>
      <vt:lpstr>WYNIKI I ANALIZA BADAŃ </vt:lpstr>
      <vt:lpstr>3. Proszę podać wiek: </vt:lpstr>
      <vt:lpstr>5. Proszę ocenić swoje zainteresowanie historią kościoła parafialnego w Koleśnikach:</vt:lpstr>
      <vt:lpstr>6. Proszę ocenić swoją wiedzę o osobach pochowanych przy kościele w Koleśnikach. Czy wiem kim byli: </vt:lpstr>
      <vt:lpstr>Prezentacja programu PowerPoint</vt:lpstr>
      <vt:lpstr>PIOTR SIEDLIKOWSKI. (1849-1931)</vt:lpstr>
      <vt:lpstr>MICHAŁ RUDZIS (1871- 1933)</vt:lpstr>
      <vt:lpstr>JAN JEŁMAK (1876-1950)</vt:lpstr>
      <vt:lpstr>JÓZEFA WOŁOCHOWICZ (1878-1935)</vt:lpstr>
      <vt:lpstr>KAZIMIERZ JANKOWSKI (1888-1961)</vt:lpstr>
      <vt:lpstr>MARCIN KOWALSKI (zm.1933r.)</vt:lpstr>
      <vt:lpstr>MICHAŁ CZAGLIS (1870-1950)</vt:lpstr>
      <vt:lpstr>TADEUSZ IWANOWSKI (1956-1996) </vt:lpstr>
      <vt:lpstr>Wnioski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„Cementarz przy kościele w Koleśnikach jako lokalne świadectwo historii, miejsce pamięci ,tekst kultury”</dc:title>
  <dc:creator>SAMSUNG</dc:creator>
  <cp:lastModifiedBy>zyta J</cp:lastModifiedBy>
  <cp:revision>40</cp:revision>
  <dcterms:created xsi:type="dcterms:W3CDTF">2022-03-19T18:17:49Z</dcterms:created>
  <dcterms:modified xsi:type="dcterms:W3CDTF">2022-04-26T19:04:56Z</dcterms:modified>
</cp:coreProperties>
</file>