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6"/>
  </p:notesMasterIdLst>
  <p:sldIdLst>
    <p:sldId id="256" r:id="rId2"/>
    <p:sldId id="281" r:id="rId3"/>
    <p:sldId id="315" r:id="rId4"/>
    <p:sldId id="282" r:id="rId5"/>
    <p:sldId id="259" r:id="rId6"/>
    <p:sldId id="261" r:id="rId7"/>
    <p:sldId id="263" r:id="rId8"/>
    <p:sldId id="283" r:id="rId9"/>
    <p:sldId id="314" r:id="rId10"/>
    <p:sldId id="285" r:id="rId11"/>
    <p:sldId id="287" r:id="rId12"/>
    <p:sldId id="291" r:id="rId13"/>
    <p:sldId id="292" r:id="rId14"/>
    <p:sldId id="297" r:id="rId15"/>
    <p:sldId id="298" r:id="rId16"/>
    <p:sldId id="299" r:id="rId17"/>
    <p:sldId id="300" r:id="rId18"/>
    <p:sldId id="296" r:id="rId19"/>
    <p:sldId id="290" r:id="rId20"/>
    <p:sldId id="301" r:id="rId21"/>
    <p:sldId id="303" r:id="rId22"/>
    <p:sldId id="304" r:id="rId23"/>
    <p:sldId id="302" r:id="rId24"/>
    <p:sldId id="286" r:id="rId25"/>
    <p:sldId id="266" r:id="rId26"/>
    <p:sldId id="305" r:id="rId27"/>
    <p:sldId id="274" r:id="rId28"/>
    <p:sldId id="306" r:id="rId29"/>
    <p:sldId id="268" r:id="rId30"/>
    <p:sldId id="307" r:id="rId31"/>
    <p:sldId id="279" r:id="rId32"/>
    <p:sldId id="308" r:id="rId33"/>
    <p:sldId id="270" r:id="rId34"/>
    <p:sldId id="316" r:id="rId35"/>
    <p:sldId id="312" r:id="rId36"/>
    <p:sldId id="309" r:id="rId37"/>
    <p:sldId id="272" r:id="rId38"/>
    <p:sldId id="310" r:id="rId39"/>
    <p:sldId id="311" r:id="rId40"/>
    <p:sldId id="264" r:id="rId41"/>
    <p:sldId id="313" r:id="rId42"/>
    <p:sldId id="260" r:id="rId43"/>
    <p:sldId id="262" r:id="rId44"/>
    <p:sldId id="31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8B0E77-CC7E-4081-BD6F-C0BFAFF2E1CC}" type="datetimeFigureOut">
              <a:rPr lang="en-US" smtClean="0"/>
              <a:t>4/27/2022</a:t>
            </a:fld>
            <a:endParaRPr lang="en-US"/>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D7FF24-F928-4F3B-B7F4-65E6E1EFEB0D}" type="slidenum">
              <a:rPr lang="en-US" smtClean="0"/>
              <a:t>‹#›</a:t>
            </a:fld>
            <a:endParaRPr lang="en-US"/>
          </a:p>
        </p:txBody>
      </p:sp>
    </p:spTree>
    <p:extLst>
      <p:ext uri="{BB962C8B-B14F-4D97-AF65-F5344CB8AC3E}">
        <p14:creationId xmlns:p14="http://schemas.microsoft.com/office/powerpoint/2010/main" val="290121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10"/>
          </p:nvPr>
        </p:nvSpPr>
        <p:spPr/>
        <p:txBody>
          <a:bodyPr/>
          <a:lstStyle/>
          <a:p>
            <a:fld id="{69D7FF24-F928-4F3B-B7F4-65E6E1EFEB0D}" type="slidenum">
              <a:rPr lang="en-US" smtClean="0"/>
              <a:t>40</a:t>
            </a:fld>
            <a:endParaRPr lang="en-US"/>
          </a:p>
        </p:txBody>
      </p:sp>
    </p:spTree>
    <p:extLst>
      <p:ext uri="{BB962C8B-B14F-4D97-AF65-F5344CB8AC3E}">
        <p14:creationId xmlns:p14="http://schemas.microsoft.com/office/powerpoint/2010/main" val="1517578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3245ED59-9101-4437-B545-CFAEEC33C60D}"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F1ED9-D9EA-43B8-B772-3B26AE71FD1F}" type="slidenum">
              <a:rPr lang="en-US" smtClean="0"/>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lt-LT" smtClean="0"/>
              <a:t>Spustelėję redag. ruoš. pavad. stilių</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Vertical Text Placeholder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3245ED59-9101-4437-B545-CFAEEC33C60D}"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F1ED9-D9EA-43B8-B772-3B26AE71FD1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t-LT" smtClean="0"/>
              <a:t>Spustelėję redag. ruoš. pavad. stilių</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3245ED59-9101-4437-B545-CFAEEC33C60D}"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F1ED9-D9EA-43B8-B772-3B26AE71FD1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3245ED59-9101-4437-B545-CFAEEC33C60D}"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F1ED9-D9EA-43B8-B772-3B26AE71FD1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95" name="Title 94"/>
          <p:cNvSpPr>
            <a:spLocks noGrp="1"/>
          </p:cNvSpPr>
          <p:nvPr>
            <p:ph type="title"/>
          </p:nvPr>
        </p:nvSpPr>
        <p:spPr>
          <a:xfrm>
            <a:off x="457200" y="4463568"/>
            <a:ext cx="8305800" cy="1143000"/>
          </a:xfrm>
        </p:spPr>
        <p:txBody>
          <a:bodyPr/>
          <a:lstStyle/>
          <a:p>
            <a:r>
              <a:rPr lang="lt-LT" smtClean="0"/>
              <a:t>Spustelėję redag. ruoš. pavad. stilių</a:t>
            </a:r>
            <a:endParaRPr lang="en-US"/>
          </a:p>
        </p:txBody>
      </p:sp>
      <p:sp>
        <p:nvSpPr>
          <p:cNvPr id="2" name="Date Placeholder 1"/>
          <p:cNvSpPr>
            <a:spLocks noGrp="1"/>
          </p:cNvSpPr>
          <p:nvPr>
            <p:ph type="dt" sz="half" idx="10"/>
          </p:nvPr>
        </p:nvSpPr>
        <p:spPr/>
        <p:txBody>
          <a:bodyPr/>
          <a:lstStyle/>
          <a:p>
            <a:fld id="{3245ED59-9101-4437-B545-CFAEEC33C60D}" type="datetimeFigureOut">
              <a:rPr lang="en-US" smtClean="0"/>
              <a:t>4/27/2022</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0D4F1ED9-D9EA-43B8-B772-3B26AE71FD1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5" name="Date Placeholder 4"/>
          <p:cNvSpPr>
            <a:spLocks noGrp="1"/>
          </p:cNvSpPr>
          <p:nvPr>
            <p:ph type="dt" sz="half" idx="10"/>
          </p:nvPr>
        </p:nvSpPr>
        <p:spPr/>
        <p:txBody>
          <a:bodyPr/>
          <a:lstStyle/>
          <a:p>
            <a:fld id="{3245ED59-9101-4437-B545-CFAEEC33C60D}"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F1ED9-D9EA-43B8-B772-3B26AE71FD1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Spustelėję redag. ruoš. pavad. stilių</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7" name="Date Placeholder 6"/>
          <p:cNvSpPr>
            <a:spLocks noGrp="1"/>
          </p:cNvSpPr>
          <p:nvPr>
            <p:ph type="dt" sz="half" idx="10"/>
          </p:nvPr>
        </p:nvSpPr>
        <p:spPr/>
        <p:txBody>
          <a:bodyPr/>
          <a:lstStyle/>
          <a:p>
            <a:fld id="{3245ED59-9101-4437-B545-CFAEEC33C60D}" type="datetimeFigureOut">
              <a:rPr lang="en-US" smtClean="0"/>
              <a:t>4/27/2022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4F1ED9-D9EA-43B8-B772-3B26AE71FD1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Date Placeholder 2"/>
          <p:cNvSpPr>
            <a:spLocks noGrp="1"/>
          </p:cNvSpPr>
          <p:nvPr>
            <p:ph type="dt" sz="half" idx="10"/>
          </p:nvPr>
        </p:nvSpPr>
        <p:spPr/>
        <p:txBody>
          <a:bodyPr/>
          <a:lstStyle/>
          <a:p>
            <a:fld id="{3245ED59-9101-4437-B545-CFAEEC33C60D}" type="datetimeFigureOut">
              <a:rPr lang="en-US" smtClean="0"/>
              <a:t>4/27/2022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4F1ED9-D9EA-43B8-B772-3B26AE71FD1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5ED59-9101-4437-B545-CFAEEC33C60D}" type="datetimeFigureOut">
              <a:rPr lang="en-US" smtClean="0"/>
              <a:t>4/27/2022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4F1ED9-D9EA-43B8-B772-3B26AE71FD1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Date Placeholder 4"/>
          <p:cNvSpPr>
            <a:spLocks noGrp="1"/>
          </p:cNvSpPr>
          <p:nvPr>
            <p:ph type="dt" sz="half" idx="10"/>
          </p:nvPr>
        </p:nvSpPr>
        <p:spPr/>
        <p:txBody>
          <a:bodyPr/>
          <a:lstStyle/>
          <a:p>
            <a:fld id="{3245ED59-9101-4437-B545-CFAEEC33C60D}"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F1ED9-D9EA-43B8-B772-3B26AE71FD1F}" type="slidenum">
              <a:rPr lang="en-US" smtClean="0"/>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lt-LT" smtClean="0"/>
              <a:t>Spustelėję redag. ruoš. pavad. stilių</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a:p>
        </p:txBody>
      </p:sp>
      <p:sp>
        <p:nvSpPr>
          <p:cNvPr id="5" name="Date Placeholder 4"/>
          <p:cNvSpPr>
            <a:spLocks noGrp="1"/>
          </p:cNvSpPr>
          <p:nvPr>
            <p:ph type="dt" sz="half" idx="10"/>
          </p:nvPr>
        </p:nvSpPr>
        <p:spPr/>
        <p:txBody>
          <a:bodyPr/>
          <a:lstStyle/>
          <a:p>
            <a:fld id="{3245ED59-9101-4437-B545-CFAEEC33C60D}"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F1ED9-D9EA-43B8-B772-3B26AE71FD1F}" type="slidenum">
              <a:rPr lang="en-US" smtClean="0"/>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lt-LT" smtClean="0"/>
              <a:t>Spustelėję redag. ruoš. pavad. stilių</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3245ED59-9101-4437-B545-CFAEEC33C60D}" type="datetimeFigureOut">
              <a:rPr lang="en-US" smtClean="0"/>
              <a:t>4/27/2022</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0D4F1ED9-D9EA-43B8-B772-3B26AE71FD1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a:xfrm>
            <a:off x="539552" y="620689"/>
            <a:ext cx="7200800" cy="1512167"/>
          </a:xfrm>
        </p:spPr>
        <p:txBody>
          <a:bodyPr>
            <a:noAutofit/>
          </a:bodyPr>
          <a:lstStyle/>
          <a:p>
            <a:pPr algn="ctr"/>
            <a:r>
              <a:rPr lang="lt-LT" sz="2400" b="1" dirty="0" smtClean="0"/>
              <a:t>Gimnazijos mokytojų metodinė – praktinė konferencija: „Mokymasis iš patirties ir per patirtį“</a:t>
            </a:r>
            <a:br>
              <a:rPr lang="lt-LT" sz="2400" b="1" dirty="0" smtClean="0"/>
            </a:br>
            <a:r>
              <a:rPr lang="lt-LT" sz="2400" b="1" dirty="0" smtClean="0"/>
              <a:t>2022 m. balandžio 22 d.</a:t>
            </a:r>
            <a:br>
              <a:rPr lang="lt-LT" sz="2400" b="1" dirty="0" smtClean="0"/>
            </a:br>
            <a:endParaRPr lang="en-US" sz="2400" b="1" dirty="0"/>
          </a:p>
        </p:txBody>
      </p:sp>
      <p:sp>
        <p:nvSpPr>
          <p:cNvPr id="3" name="Antrinis pavadinimas 2"/>
          <p:cNvSpPr>
            <a:spLocks noGrp="1"/>
          </p:cNvSpPr>
          <p:nvPr>
            <p:ph type="subTitle" idx="1"/>
          </p:nvPr>
        </p:nvSpPr>
        <p:spPr>
          <a:xfrm>
            <a:off x="1187624" y="2636912"/>
            <a:ext cx="6400800" cy="1872208"/>
          </a:xfrm>
        </p:spPr>
        <p:txBody>
          <a:bodyPr>
            <a:normAutofit fontScale="55000" lnSpcReduction="20000"/>
          </a:bodyPr>
          <a:lstStyle/>
          <a:p>
            <a:pPr algn="ctr"/>
            <a:r>
              <a:rPr lang="lt-LT" dirty="0" smtClean="0"/>
              <a:t>,,</a:t>
            </a:r>
            <a:r>
              <a:rPr lang="lt-LT" sz="7000" b="1" dirty="0" smtClean="0">
                <a:latin typeface="Times New Roman" pitchFamily="18" charset="0"/>
                <a:cs typeface="Times New Roman" pitchFamily="18" charset="0"/>
              </a:rPr>
              <a:t>Gyvenimo įgūdžių ugdymas - klasės valandėlių patirtys”-</a:t>
            </a:r>
          </a:p>
          <a:p>
            <a:pPr algn="ctr"/>
            <a:endParaRPr lang="lt-LT" dirty="0"/>
          </a:p>
          <a:p>
            <a:endParaRPr lang="lt-LT" dirty="0" smtClean="0"/>
          </a:p>
          <a:p>
            <a:r>
              <a:rPr lang="lt-LT" dirty="0" smtClean="0"/>
              <a:t>Parengė  IG klasės auklėtoja Jūratė Norkūnienė</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5085184"/>
            <a:ext cx="41719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67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normAutofit fontScale="90000"/>
          </a:bodyPr>
          <a:lstStyle/>
          <a:p>
            <a:r>
              <a:rPr lang="lt-LT" dirty="0" smtClean="0"/>
              <a:t>DRAUGYSTĖ, PAGARBA ŠVENČIANT GIMTADIENIUS</a:t>
            </a:r>
            <a:endParaRPr lang="lt-LT"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965768" y="1600200"/>
            <a:ext cx="302146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156768" y="1600200"/>
            <a:ext cx="302146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165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lstStyle/>
          <a:p>
            <a:r>
              <a:rPr lang="lt-LT" dirty="0" smtClean="0"/>
              <a:t>Sveikinimai ir vaišės</a:t>
            </a:r>
            <a:endParaRPr lang="lt-LT" dirty="0"/>
          </a:p>
        </p:txBody>
      </p:sp>
      <p:pic>
        <p:nvPicPr>
          <p:cNvPr id="819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923983" y="1484784"/>
            <a:ext cx="3672408" cy="245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158609" y="1601369"/>
            <a:ext cx="3017782"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573016"/>
            <a:ext cx="4297254" cy="286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197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normAutofit fontScale="90000"/>
          </a:bodyPr>
          <a:lstStyle/>
          <a:p>
            <a:r>
              <a:rPr lang="lt-LT" dirty="0" smtClean="0"/>
              <a:t>DRAUGIŠKOS ATMOSFEROS KŪRIMAS GAMTOJE, IŠVYKOSE</a:t>
            </a:r>
            <a:endParaRPr lang="lt-LT" dirty="0"/>
          </a:p>
        </p:txBody>
      </p:sp>
      <p:pic>
        <p:nvPicPr>
          <p:cNvPr id="921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6639270" y="1484784"/>
            <a:ext cx="1584110" cy="2814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611560" y="1316278"/>
            <a:ext cx="1763688" cy="313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12" y="3933056"/>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21" y="4298970"/>
            <a:ext cx="4147864" cy="233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1730754"/>
            <a:ext cx="145986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075" y="1612800"/>
            <a:ext cx="1430514" cy="254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492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normAutofit/>
          </a:bodyPr>
          <a:lstStyle/>
          <a:p>
            <a:r>
              <a:rPr lang="lt-LT" dirty="0" smtClean="0"/>
              <a:t>Viskas pasikeičia kai ateina</a:t>
            </a:r>
            <a:endParaRPr lang="en-US" dirty="0"/>
          </a:p>
        </p:txBody>
      </p:sp>
      <p:sp>
        <p:nvSpPr>
          <p:cNvPr id="6" name="Turinio vietos rezervavimo ženklas 5"/>
          <p:cNvSpPr>
            <a:spLocks noGrp="1"/>
          </p:cNvSpPr>
          <p:nvPr>
            <p:ph idx="1"/>
          </p:nvPr>
        </p:nvSpPr>
        <p:spPr/>
        <p:txBody>
          <a:bodyPr/>
          <a:lstStyle/>
          <a:p>
            <a:pPr marL="0" indent="0">
              <a:buNone/>
            </a:pPr>
            <a:r>
              <a:rPr lang="lt-LT" dirty="0"/>
              <a:t>P</a:t>
            </a:r>
            <a:r>
              <a:rPr lang="lt-LT" dirty="0" smtClean="0"/>
              <a:t>aauglystė</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55696"/>
            <a:ext cx="4316413"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56792"/>
            <a:ext cx="4680520" cy="291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8868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endParaRPr lang="en-US"/>
          </a:p>
        </p:txBody>
      </p:sp>
      <p:sp>
        <p:nvSpPr>
          <p:cNvPr id="3" name="Turinio vietos rezervavimo ženklas 2"/>
          <p:cNvSpPr>
            <a:spLocks noGrp="1"/>
          </p:cNvSpPr>
          <p:nvPr>
            <p:ph sz="half" idx="1"/>
          </p:nvPr>
        </p:nvSpPr>
        <p:spPr/>
        <p:txBody>
          <a:bodyPr>
            <a:normAutofit fontScale="92500" lnSpcReduction="10000"/>
          </a:bodyPr>
          <a:lstStyle/>
          <a:p>
            <a:r>
              <a:rPr lang="lt-LT" dirty="0" smtClean="0">
                <a:latin typeface="Times New Roman" pitchFamily="18" charset="0"/>
                <a:cs typeface="Times New Roman" pitchFamily="18" charset="0"/>
              </a:rPr>
              <a:t>Paauglys yra žmogus ir keičiasi jo vertybės. Jis suvokia, kad kažkada, kai buvo mažas, tėvai buvo labai arti, šalia. Atėjus paauglystei, vaikas pastebi, kad jis gali būti kitoks negu šeima – tėtis ar mama. Tada jam iškyla klausimas, o koks yra jis pats, ieško savęs, savo galimybių ribų</a:t>
            </a:r>
            <a:r>
              <a:rPr lang="lt-LT" dirty="0" smtClean="0"/>
              <a:t>. </a:t>
            </a:r>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1700808"/>
            <a:ext cx="396044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619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003232" cy="1354162"/>
          </a:xfrm>
        </p:spPr>
        <p:txBody>
          <a:bodyPr>
            <a:noAutofit/>
          </a:bodyPr>
          <a:lstStyle/>
          <a:p>
            <a:r>
              <a:rPr lang="lt-LT" sz="2800" b="1" dirty="0" smtClean="0">
                <a:latin typeface="Times New Roman" pitchFamily="18" charset="0"/>
                <a:cs typeface="Times New Roman" pitchFamily="18" charset="0"/>
              </a:rPr>
              <a:t>Psichologas, knygos „Jūsų vaiko ateitis“ autorius Karlas </a:t>
            </a:r>
            <a:r>
              <a:rPr lang="lt-LT" sz="2800" b="1" dirty="0" err="1" smtClean="0">
                <a:latin typeface="Times New Roman" pitchFamily="18" charset="0"/>
                <a:cs typeface="Times New Roman" pitchFamily="18" charset="0"/>
              </a:rPr>
              <a:t>Pikhardas</a:t>
            </a:r>
            <a:r>
              <a:rPr lang="lt-LT" sz="2800" b="1" dirty="0" smtClean="0">
                <a:latin typeface="Times New Roman" pitchFamily="18" charset="0"/>
                <a:cs typeface="Times New Roman" pitchFamily="18" charset="0"/>
              </a:rPr>
              <a:t> išskyrė 25 paauglystės požymius</a:t>
            </a:r>
            <a:endParaRPr lang="en-US" sz="2800" b="1" dirty="0">
              <a:latin typeface="Times New Roman" pitchFamily="18" charset="0"/>
              <a:cs typeface="Times New Roman" pitchFamily="18" charset="0"/>
            </a:endParaRPr>
          </a:p>
        </p:txBody>
      </p:sp>
      <p:sp>
        <p:nvSpPr>
          <p:cNvPr id="3" name="Turinio vietos rezervavimo ženklas 2"/>
          <p:cNvSpPr>
            <a:spLocks noGrp="1"/>
          </p:cNvSpPr>
          <p:nvPr>
            <p:ph idx="1"/>
          </p:nvPr>
        </p:nvSpPr>
        <p:spPr/>
        <p:txBody>
          <a:bodyPr>
            <a:normAutofit fontScale="92500" lnSpcReduction="10000"/>
          </a:bodyPr>
          <a:lstStyle/>
          <a:p>
            <a:pPr marL="0" indent="0">
              <a:buNone/>
            </a:pPr>
            <a:r>
              <a:rPr lang="lt-LT" sz="4100" i="1" dirty="0" smtClean="0">
                <a:latin typeface="Times New Roman" pitchFamily="18" charset="0"/>
                <a:cs typeface="Times New Roman" pitchFamily="18" charset="0"/>
              </a:rPr>
              <a:t>Aš išskyriau, kas būdinga </a:t>
            </a:r>
            <a:r>
              <a:rPr lang="lt-LT" sz="4100" b="1" i="1" dirty="0" smtClean="0">
                <a:latin typeface="Times New Roman" pitchFamily="18" charset="0"/>
                <a:cs typeface="Times New Roman" pitchFamily="18" charset="0"/>
              </a:rPr>
              <a:t>mano paaugliams</a:t>
            </a:r>
          </a:p>
          <a:p>
            <a:pPr>
              <a:buFont typeface="Wingdings" pitchFamily="2" charset="2"/>
              <a:buChar char="Ø"/>
            </a:pPr>
            <a:r>
              <a:rPr lang="lt-LT" b="1" dirty="0" smtClean="0">
                <a:latin typeface="Times New Roman" pitchFamily="18" charset="0"/>
                <a:cs typeface="Times New Roman" pitchFamily="18" charset="0"/>
              </a:rPr>
              <a:t>Nebegirdi  prašymų.</a:t>
            </a:r>
          </a:p>
          <a:p>
            <a:pPr>
              <a:buFont typeface="Wingdings" pitchFamily="2" charset="2"/>
              <a:buChar char="Ø"/>
            </a:pPr>
            <a:r>
              <a:rPr lang="lt-LT" b="1" dirty="0" smtClean="0">
                <a:latin typeface="Times New Roman" pitchFamily="18" charset="0"/>
                <a:cs typeface="Times New Roman" pitchFamily="18" charset="0"/>
              </a:rPr>
              <a:t>Nuolat prieštarauja.</a:t>
            </a:r>
          </a:p>
          <a:p>
            <a:pPr>
              <a:buFont typeface="Wingdings" pitchFamily="2" charset="2"/>
              <a:buChar char="Ø"/>
            </a:pPr>
            <a:r>
              <a:rPr lang="lt-LT" b="1" dirty="0" smtClean="0">
                <a:latin typeface="Times New Roman" pitchFamily="18" charset="0"/>
                <a:cs typeface="Times New Roman" pitchFamily="18" charset="0"/>
              </a:rPr>
              <a:t>Jautriai reaguoja į juokelius.</a:t>
            </a:r>
          </a:p>
          <a:p>
            <a:pPr>
              <a:buFont typeface="Wingdings" pitchFamily="2" charset="2"/>
              <a:buChar char="Ø"/>
            </a:pPr>
            <a:r>
              <a:rPr lang="lt-LT" b="1" dirty="0" smtClean="0">
                <a:latin typeface="Times New Roman" pitchFamily="18" charset="0"/>
                <a:cs typeface="Times New Roman" pitchFamily="18" charset="0"/>
              </a:rPr>
              <a:t>Reikalauja asmeninės erdvės.</a:t>
            </a:r>
          </a:p>
          <a:p>
            <a:pPr>
              <a:buFont typeface="Wingdings" pitchFamily="2" charset="2"/>
              <a:buChar char="Ø"/>
            </a:pPr>
            <a:r>
              <a:rPr lang="lt-LT" b="1" dirty="0" smtClean="0">
                <a:latin typeface="Times New Roman" pitchFamily="18" charset="0"/>
                <a:cs typeface="Times New Roman" pitchFamily="18" charset="0"/>
              </a:rPr>
              <a:t>Reikalauja  laisvės.</a:t>
            </a:r>
          </a:p>
          <a:p>
            <a:pPr>
              <a:buFont typeface="Wingdings" pitchFamily="2" charset="2"/>
              <a:buChar char="Ø"/>
            </a:pPr>
            <a:r>
              <a:rPr lang="lt-LT" b="1" dirty="0" smtClean="0">
                <a:latin typeface="Times New Roman" pitchFamily="18" charset="0"/>
                <a:cs typeface="Times New Roman" pitchFamily="18" charset="0"/>
              </a:rPr>
              <a:t>Ima blogiau mokytis.</a:t>
            </a:r>
          </a:p>
          <a:p>
            <a:pPr>
              <a:buFont typeface="Wingdings" pitchFamily="2" charset="2"/>
              <a:buChar char="Ø"/>
            </a:pPr>
            <a:r>
              <a:rPr lang="lt-LT" b="1" dirty="0" smtClean="0">
                <a:latin typeface="Times New Roman" pitchFamily="18" charset="0"/>
                <a:cs typeface="Times New Roman" pitchFamily="18" charset="0"/>
              </a:rPr>
              <a:t>Bando ribas, kiek jam leidžiama.</a:t>
            </a:r>
          </a:p>
          <a:p>
            <a:pPr>
              <a:buFont typeface="Wingdings" pitchFamily="2" charset="2"/>
              <a:buChar char="Ø"/>
            </a:pPr>
            <a:r>
              <a:rPr lang="lt-LT" b="1" dirty="0" smtClean="0">
                <a:latin typeface="Times New Roman" pitchFamily="18" charset="0"/>
                <a:cs typeface="Times New Roman" pitchFamily="18" charset="0"/>
              </a:rPr>
              <a:t>Greitai praranda susidomėjimą.</a:t>
            </a:r>
          </a:p>
          <a:p>
            <a:pPr>
              <a:buFont typeface="Wingdings" pitchFamily="2" charset="2"/>
              <a:buChar char="Ø"/>
            </a:pPr>
            <a:r>
              <a:rPr lang="lt-LT" b="1" dirty="0" smtClean="0">
                <a:latin typeface="Times New Roman" pitchFamily="18" charset="0"/>
                <a:cs typeface="Times New Roman" pitchFamily="18" charset="0"/>
              </a:rPr>
              <a:t>Audringai išreiškia jausmus.</a:t>
            </a:r>
          </a:p>
          <a:p>
            <a:pPr>
              <a:buFont typeface="Wingdings" pitchFamily="2" charset="2"/>
              <a:buChar char="Ø"/>
            </a:pPr>
            <a:endParaRPr lang="lt-LT" b="1" dirty="0" smtClean="0"/>
          </a:p>
          <a:p>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204864"/>
            <a:ext cx="381642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4797152"/>
            <a:ext cx="28670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597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sp>
        <p:nvSpPr>
          <p:cNvPr id="3" name="Turinio vietos rezervavimo ženklas 2"/>
          <p:cNvSpPr>
            <a:spLocks noGrp="1"/>
          </p:cNvSpPr>
          <p:nvPr>
            <p:ph idx="1"/>
          </p:nvPr>
        </p:nvSpPr>
        <p:spPr/>
        <p:txBody>
          <a:bodyPr>
            <a:normAutofit/>
          </a:bodyPr>
          <a:lstStyle/>
          <a:p>
            <a:pPr>
              <a:buFont typeface="Wingdings" pitchFamily="2" charset="2"/>
              <a:buChar char="Ø"/>
            </a:pPr>
            <a:r>
              <a:rPr lang="en-US" b="1" dirty="0" err="1" smtClean="0"/>
              <a:t>Dažnai</a:t>
            </a:r>
            <a:r>
              <a:rPr lang="en-US" b="1" dirty="0" smtClean="0"/>
              <a:t> </a:t>
            </a:r>
            <a:r>
              <a:rPr lang="en-US" b="1" dirty="0" err="1" smtClean="0"/>
              <a:t>būna</a:t>
            </a:r>
            <a:r>
              <a:rPr lang="en-US" b="1" dirty="0" smtClean="0"/>
              <a:t> </a:t>
            </a:r>
            <a:r>
              <a:rPr lang="en-US" b="1" dirty="0" err="1" smtClean="0"/>
              <a:t>blogos</a:t>
            </a:r>
            <a:r>
              <a:rPr lang="en-US" b="1" dirty="0" smtClean="0"/>
              <a:t> </a:t>
            </a:r>
            <a:r>
              <a:rPr lang="en-US" b="1" dirty="0" err="1" smtClean="0"/>
              <a:t>nuotaikos</a:t>
            </a:r>
            <a:r>
              <a:rPr lang="en-US" dirty="0" smtClean="0"/>
              <a:t>.</a:t>
            </a:r>
          </a:p>
          <a:p>
            <a:pPr>
              <a:buFont typeface="Wingdings" pitchFamily="2" charset="2"/>
              <a:buChar char="Ø"/>
            </a:pPr>
            <a:r>
              <a:rPr lang="en-US" dirty="0" smtClean="0"/>
              <a:t>Tampa </a:t>
            </a:r>
            <a:r>
              <a:rPr lang="en-US" dirty="0" err="1" smtClean="0"/>
              <a:t>labiau</a:t>
            </a:r>
            <a:r>
              <a:rPr lang="en-US" dirty="0" smtClean="0"/>
              <a:t> </a:t>
            </a:r>
            <a:r>
              <a:rPr lang="en-US" dirty="0" err="1" smtClean="0"/>
              <a:t>savikritiškas</a:t>
            </a:r>
            <a:r>
              <a:rPr lang="en-US" dirty="0" smtClean="0"/>
              <a:t>.</a:t>
            </a:r>
          </a:p>
          <a:p>
            <a:pPr>
              <a:buFont typeface="Wingdings" pitchFamily="2" charset="2"/>
              <a:buChar char="Ø"/>
            </a:pPr>
            <a:r>
              <a:rPr lang="en-US" b="1" dirty="0" smtClean="0"/>
              <a:t>Tampa </a:t>
            </a:r>
            <a:r>
              <a:rPr lang="en-US" b="1" dirty="0" err="1" smtClean="0"/>
              <a:t>labiau</a:t>
            </a:r>
            <a:r>
              <a:rPr lang="en-US" b="1" dirty="0" smtClean="0"/>
              <a:t> </a:t>
            </a:r>
            <a:r>
              <a:rPr lang="en-US" b="1" dirty="0" err="1" smtClean="0"/>
              <a:t>išsiblaškęs</a:t>
            </a:r>
            <a:r>
              <a:rPr lang="en-US" b="1" dirty="0" smtClean="0"/>
              <a:t>, </a:t>
            </a:r>
            <a:r>
              <a:rPr lang="en-US" b="1" dirty="0" err="1" smtClean="0"/>
              <a:t>neorganizuotas</a:t>
            </a:r>
            <a:r>
              <a:rPr lang="en-US" b="1" dirty="0" smtClean="0"/>
              <a:t>.</a:t>
            </a:r>
          </a:p>
          <a:p>
            <a:pPr>
              <a:buFont typeface="Wingdings" pitchFamily="2" charset="2"/>
              <a:buChar char="Ø"/>
            </a:pPr>
            <a:r>
              <a:rPr lang="en-US" b="1" dirty="0" err="1" smtClean="0"/>
              <a:t>Nuolat</a:t>
            </a:r>
            <a:r>
              <a:rPr lang="en-US" b="1" dirty="0" smtClean="0"/>
              <a:t> </a:t>
            </a:r>
            <a:r>
              <a:rPr lang="en-US" b="1" dirty="0" err="1" smtClean="0"/>
              <a:t>ką</a:t>
            </a:r>
            <a:r>
              <a:rPr lang="en-US" b="1" dirty="0" smtClean="0"/>
              <a:t> </a:t>
            </a:r>
            <a:r>
              <a:rPr lang="en-US" b="1" dirty="0" err="1" smtClean="0"/>
              <a:t>nors</a:t>
            </a:r>
            <a:r>
              <a:rPr lang="en-US" b="1" dirty="0" smtClean="0"/>
              <a:t> </a:t>
            </a:r>
            <a:r>
              <a:rPr lang="en-US" b="1" dirty="0" err="1" smtClean="0"/>
              <a:t>užmiršta</a:t>
            </a:r>
            <a:r>
              <a:rPr lang="en-US" b="1" dirty="0" smtClean="0"/>
              <a:t>.</a:t>
            </a:r>
            <a:endParaRPr lang="lt-LT" b="1" dirty="0" smtClean="0"/>
          </a:p>
          <a:p>
            <a:pPr>
              <a:buFont typeface="Wingdings" pitchFamily="2" charset="2"/>
              <a:buChar char="Ø"/>
            </a:pPr>
            <a:r>
              <a:rPr lang="lt-LT" dirty="0" smtClean="0"/>
              <a:t>Dažniau susiduria su bendraamžių atstūmimu.</a:t>
            </a:r>
          </a:p>
          <a:p>
            <a:pPr>
              <a:buFont typeface="Wingdings" pitchFamily="2" charset="2"/>
              <a:buChar char="Ø"/>
            </a:pPr>
            <a:r>
              <a:rPr lang="lt-LT" dirty="0" smtClean="0"/>
              <a:t>Lygiuojasi į bendraamžius ir jų dievaičius.</a:t>
            </a:r>
          </a:p>
          <a:p>
            <a:pPr>
              <a:buFont typeface="Wingdings" pitchFamily="2" charset="2"/>
              <a:buChar char="Ø"/>
            </a:pPr>
            <a:r>
              <a:rPr lang="lt-LT" b="1" dirty="0" smtClean="0"/>
              <a:t>Labiau susirūpinęs, kaip atrodo.</a:t>
            </a:r>
          </a:p>
          <a:p>
            <a:pPr>
              <a:buFont typeface="Wingdings" pitchFamily="2" charset="2"/>
              <a:buChar char="Ø"/>
            </a:pPr>
            <a:r>
              <a:rPr lang="lt-LT" dirty="0" smtClean="0"/>
              <a:t>Stengiasi atrodyti suaugę.</a:t>
            </a:r>
          </a:p>
          <a:p>
            <a:pPr>
              <a:buFont typeface="Wingdings" pitchFamily="2" charset="2"/>
              <a:buChar char="Ø"/>
            </a:pPr>
            <a:endParaRPr lang="en-US" dirty="0" smtClean="0"/>
          </a:p>
          <a:p>
            <a:endParaRPr lang="en-US" dirty="0" smtClean="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0"/>
            <a:ext cx="2304256" cy="2718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395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sp>
        <p:nvSpPr>
          <p:cNvPr id="3" name="Turinio vietos rezervavimo ženklas 2"/>
          <p:cNvSpPr>
            <a:spLocks noGrp="1"/>
          </p:cNvSpPr>
          <p:nvPr>
            <p:ph idx="1"/>
          </p:nvPr>
        </p:nvSpPr>
        <p:spPr/>
        <p:txBody>
          <a:bodyPr/>
          <a:lstStyle/>
          <a:p>
            <a:pPr>
              <a:buFont typeface="Wingdings" pitchFamily="2" charset="2"/>
              <a:buChar char="Ø"/>
            </a:pPr>
            <a:r>
              <a:rPr lang="lt-LT" b="1" dirty="0" smtClean="0"/>
              <a:t>Ignoruoja namų/ klasės pareigas.</a:t>
            </a:r>
          </a:p>
          <a:p>
            <a:pPr>
              <a:buFont typeface="Wingdings" pitchFamily="2" charset="2"/>
              <a:buChar char="Ø"/>
            </a:pPr>
            <a:r>
              <a:rPr lang="lt-LT" b="1" dirty="0" smtClean="0"/>
              <a:t>Kambaryje/klasėje palaiko siaubingą netvarką.</a:t>
            </a:r>
          </a:p>
          <a:p>
            <a:pPr>
              <a:buFont typeface="Wingdings" pitchFamily="2" charset="2"/>
              <a:buChar char="Ø"/>
            </a:pPr>
            <a:r>
              <a:rPr lang="lt-LT" b="1" dirty="0" smtClean="0"/>
              <a:t>Teikia pirmenybę bendravimui ir pramogoms internete.</a:t>
            </a:r>
          </a:p>
          <a:p>
            <a:pPr marL="0" indent="0">
              <a:buNone/>
            </a:pPr>
            <a:endParaRPr lang="lt-LT" dirty="0" smtClean="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221088"/>
            <a:ext cx="234315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07707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86104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58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dirty="0" smtClean="0">
                <a:latin typeface="Times New Roman" pitchFamily="18" charset="0"/>
                <a:cs typeface="Times New Roman" pitchFamily="18" charset="0"/>
              </a:rPr>
              <a:t>Todėl klasėje dažnai būdavo taip</a:t>
            </a:r>
            <a:endParaRPr lang="en-US" dirty="0">
              <a:latin typeface="Times New Roman" pitchFamily="18" charset="0"/>
              <a:cs typeface="Times New Roman" pitchFamily="18" charset="0"/>
            </a:endParaRPr>
          </a:p>
        </p:txBody>
      </p:sp>
      <p:pic>
        <p:nvPicPr>
          <p:cNvPr id="10242" name="Picture 2" descr="C:\Users\Mokytojas\Desktop\Klasės nuotraukos\BETVARKĖ.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33845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0871" y="2492896"/>
            <a:ext cx="282633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C:\Users\Mokytojas\Desktop\Klasės nuotraukos\BENTVARKĖ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175" y="1916831"/>
            <a:ext cx="2416696" cy="4393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70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endParaRPr lang="en-US"/>
          </a:p>
        </p:txBody>
      </p:sp>
      <p:sp>
        <p:nvSpPr>
          <p:cNvPr id="5" name="Teksto vietos rezervavimo ženklas 4"/>
          <p:cNvSpPr>
            <a:spLocks noGrp="1"/>
          </p:cNvSpPr>
          <p:nvPr>
            <p:ph type="body" idx="1"/>
          </p:nvPr>
        </p:nvSpPr>
        <p:spPr/>
        <p:txBody>
          <a:bodyPr>
            <a:normAutofit fontScale="85000" lnSpcReduction="20000"/>
          </a:bodyPr>
          <a:lstStyle/>
          <a:p>
            <a:r>
              <a:rPr lang="en-US" dirty="0" err="1" smtClean="0"/>
              <a:t>Teikia</a:t>
            </a:r>
            <a:r>
              <a:rPr lang="en-US" dirty="0" smtClean="0"/>
              <a:t> </a:t>
            </a:r>
            <a:r>
              <a:rPr lang="en-US" dirty="0" err="1" smtClean="0"/>
              <a:t>pirmenybę</a:t>
            </a:r>
            <a:r>
              <a:rPr lang="en-US" dirty="0" smtClean="0"/>
              <a:t> </a:t>
            </a:r>
            <a:r>
              <a:rPr lang="en-US" dirty="0" err="1" smtClean="0"/>
              <a:t>bendravimui</a:t>
            </a:r>
            <a:r>
              <a:rPr lang="en-US" dirty="0" smtClean="0"/>
              <a:t> </a:t>
            </a:r>
            <a:r>
              <a:rPr lang="en-US" dirty="0" err="1" smtClean="0"/>
              <a:t>ir</a:t>
            </a:r>
            <a:r>
              <a:rPr lang="en-US" dirty="0" smtClean="0"/>
              <a:t> </a:t>
            </a:r>
            <a:r>
              <a:rPr lang="en-US" dirty="0" err="1" smtClean="0"/>
              <a:t>pramogoms</a:t>
            </a:r>
            <a:r>
              <a:rPr lang="en-US" dirty="0" smtClean="0"/>
              <a:t> </a:t>
            </a:r>
            <a:r>
              <a:rPr lang="en-US" dirty="0" err="1" smtClean="0"/>
              <a:t>internete</a:t>
            </a:r>
            <a:r>
              <a:rPr lang="lt-LT" dirty="0" smtClean="0"/>
              <a:t>.</a:t>
            </a:r>
            <a:endParaRPr lang="en-US" dirty="0"/>
          </a:p>
        </p:txBody>
      </p:sp>
      <p:pic>
        <p:nvPicPr>
          <p:cNvPr id="11266" name="Picture 2" descr="C:\Users\Mokytojas\Desktop\Klasės nuotraukos\telefonai.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sp>
        <p:nvSpPr>
          <p:cNvPr id="6" name="Teksto vietos rezervavimo ženklas 5"/>
          <p:cNvSpPr>
            <a:spLocks noGrp="1"/>
          </p:cNvSpPr>
          <p:nvPr>
            <p:ph type="body" sz="quarter" idx="3"/>
          </p:nvPr>
        </p:nvSpPr>
        <p:spPr>
          <a:xfrm>
            <a:off x="4645025" y="1052737"/>
            <a:ext cx="4041775" cy="792088"/>
          </a:xfrm>
        </p:spPr>
        <p:txBody>
          <a:bodyPr>
            <a:normAutofit lnSpcReduction="10000"/>
          </a:bodyPr>
          <a:lstStyle/>
          <a:p>
            <a:r>
              <a:rPr lang="lt-LT" dirty="0" smtClean="0"/>
              <a:t>Kambaryje/klasėje palaiko siaubingą netvarką.</a:t>
            </a:r>
          </a:p>
          <a:p>
            <a:endParaRPr lang="en-US" dirty="0"/>
          </a:p>
        </p:txBody>
      </p:sp>
      <p:sp>
        <p:nvSpPr>
          <p:cNvPr id="7" name="Turinio vietos rezervavimo ženklas 6"/>
          <p:cNvSpPr>
            <a:spLocks noGrp="1"/>
          </p:cNvSpPr>
          <p:nvPr>
            <p:ph sz="quarter" idx="4"/>
          </p:nvPr>
        </p:nvSpPr>
        <p:spPr/>
        <p:txBody>
          <a:bodyPr/>
          <a:lstStyle/>
          <a:p>
            <a:endParaRPr lang="en-US"/>
          </a:p>
        </p:txBody>
      </p:sp>
      <p:pic>
        <p:nvPicPr>
          <p:cNvPr id="11267" name="Picture 3" descr="C:\Users\Mokytojas\Desktop\Klasės nuotraukos\šiukšlė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56792"/>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731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endParaRPr lang="en-US"/>
          </a:p>
        </p:txBody>
      </p:sp>
      <p:sp>
        <p:nvSpPr>
          <p:cNvPr id="3" name="Turinio vietos rezervavimo ženklas 2"/>
          <p:cNvSpPr>
            <a:spLocks noGrp="1"/>
          </p:cNvSpPr>
          <p:nvPr>
            <p:ph sz="half" idx="1"/>
          </p:nvPr>
        </p:nvSpPr>
        <p:spPr/>
        <p:txBody>
          <a:bodyPr>
            <a:normAutofit fontScale="92500" lnSpcReduction="10000"/>
          </a:bodyPr>
          <a:lstStyle/>
          <a:p>
            <a:pPr>
              <a:buFont typeface="Wingdings" pitchFamily="2" charset="2"/>
              <a:buChar char="Ø"/>
            </a:pPr>
            <a:r>
              <a:rPr lang="lt-LT" dirty="0" smtClean="0">
                <a:latin typeface="Times New Roman" pitchFamily="18" charset="0"/>
                <a:cs typeface="Times New Roman" pitchFamily="18" charset="0"/>
              </a:rPr>
              <a:t>Klasės valandėlės lyg ir nėra būtinos, bet gyvenimas rodo, kad vaikai noriai kalbasi jiems aktualiomis temomis. </a:t>
            </a:r>
          </a:p>
          <a:p>
            <a:pPr>
              <a:buFont typeface="Wingdings" pitchFamily="2" charset="2"/>
              <a:buChar char="Ø"/>
            </a:pPr>
            <a:r>
              <a:rPr lang="lt-LT" dirty="0" smtClean="0">
                <a:latin typeface="Times New Roman" pitchFamily="18" charset="0"/>
                <a:cs typeface="Times New Roman" pitchFamily="18" charset="0"/>
              </a:rPr>
              <a:t>Be to, kaip ugdyti dvasines vertybes, kaip ugdyti gyvenimo įgūdžius apie jas nekalbant, kaip mokyti spręsti problemas, dėl jų nesiginčijant? </a:t>
            </a:r>
            <a:endParaRPr lang="en-US" dirty="0">
              <a:latin typeface="Times New Roman" pitchFamily="18" charset="0"/>
              <a:cs typeface="Times New Roman" pitchFamily="18" charset="0"/>
            </a:endParaRPr>
          </a:p>
        </p:txBody>
      </p:sp>
      <p:sp>
        <p:nvSpPr>
          <p:cNvPr id="5" name="Turinio vietos rezervavimo ženklas 4"/>
          <p:cNvSpPr>
            <a:spLocks noGrp="1"/>
          </p:cNvSpPr>
          <p:nvPr>
            <p:ph sz="half" idx="2"/>
          </p:nvPr>
        </p:nvSpPr>
        <p:spPr/>
        <p:txBody>
          <a:bodyPr>
            <a:normAutofit fontScale="92500" lnSpcReduction="10000"/>
          </a:bodyPr>
          <a:lstStyle/>
          <a:p>
            <a:pPr>
              <a:buFont typeface="Wingdings" pitchFamily="2" charset="2"/>
              <a:buChar char="Ø"/>
            </a:pPr>
            <a:r>
              <a:rPr lang="lt-LT" dirty="0">
                <a:latin typeface="Times New Roman" pitchFamily="18" charset="0"/>
                <a:cs typeface="Times New Roman" pitchFamily="18" charset="0"/>
              </a:rPr>
              <a:t>Šiandienos mokykloje svarbus vaidmuo tenka pedagogui – auklėtojui. </a:t>
            </a:r>
            <a:r>
              <a:rPr lang="lt-LT" dirty="0" smtClean="0">
                <a:latin typeface="Times New Roman" pitchFamily="18" charset="0"/>
                <a:cs typeface="Times New Roman" pitchFamily="18" charset="0"/>
              </a:rPr>
              <a:t>Auklėtojas </a:t>
            </a:r>
            <a:r>
              <a:rPr lang="lt-LT" dirty="0">
                <a:latin typeface="Times New Roman" pitchFamily="18" charset="0"/>
                <a:cs typeface="Times New Roman" pitchFamily="18" charset="0"/>
              </a:rPr>
              <a:t>yra ugdymo veikėjas, kurio pagrindinė funkcija – ugdyti </a:t>
            </a:r>
            <a:r>
              <a:rPr lang="lt-LT" dirty="0" smtClean="0">
                <a:latin typeface="Times New Roman" pitchFamily="18" charset="0"/>
                <a:cs typeface="Times New Roman" pitchFamily="18" charset="0"/>
              </a:rPr>
              <a:t>klasės bendruomenę.</a:t>
            </a:r>
            <a:endParaRPr lang="en-US" dirty="0">
              <a:latin typeface="Times New Roman" pitchFamily="18" charset="0"/>
              <a:cs typeface="Times New Roman" pitchFamily="18"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355181"/>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482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latin typeface="Times New Roman" pitchFamily="18" charset="0"/>
                <a:cs typeface="Times New Roman" pitchFamily="18" charset="0"/>
              </a:rPr>
              <a:t>Lygiuojasi į bendraamžius ir jų dievukus.</a:t>
            </a:r>
            <a:endParaRPr lang="en-US" dirty="0">
              <a:latin typeface="Times New Roman" pitchFamily="18" charset="0"/>
              <a:cs typeface="Times New Roman" pitchFamily="18" charset="0"/>
            </a:endParaRPr>
          </a:p>
        </p:txBody>
      </p:sp>
      <p:pic>
        <p:nvPicPr>
          <p:cNvPr id="4099" name="Picture 3" descr="C:\Users\Mokytojas\Desktop\Klasės nuotraukos\mūsų dievuka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513" y="1844824"/>
            <a:ext cx="8781845"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620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sp>
        <p:nvSpPr>
          <p:cNvPr id="3" name="Turinio vietos rezervavimo ženklas 2"/>
          <p:cNvSpPr>
            <a:spLocks noGrp="1"/>
          </p:cNvSpPr>
          <p:nvPr>
            <p:ph idx="1"/>
          </p:nvPr>
        </p:nvSpPr>
        <p:spPr/>
        <p:txBody>
          <a:bodyPr/>
          <a:lstStyle/>
          <a:p>
            <a:r>
              <a:rPr lang="lt-LT" sz="3600" dirty="0" smtClean="0"/>
              <a:t>Įdomiausia, kad, kovodamas su paaugliais ir apskritai vaikais, suaugęs žmogus visada pralaimi. </a:t>
            </a:r>
            <a:endParaRPr lang="en-US"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306896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367849"/>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42900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309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normAutofit fontScale="90000"/>
          </a:bodyPr>
          <a:lstStyle/>
          <a:p>
            <a:r>
              <a:rPr lang="lt-LT" dirty="0">
                <a:latin typeface="Times New Roman" pitchFamily="18" charset="0"/>
                <a:cs typeface="Times New Roman" pitchFamily="18" charset="0"/>
              </a:rPr>
              <a:t>Paauglių emocijos yra kaip amerikietiškieji </a:t>
            </a:r>
            <a:r>
              <a:rPr lang="lt-LT" dirty="0" smtClean="0">
                <a:latin typeface="Times New Roman" pitchFamily="18" charset="0"/>
                <a:cs typeface="Times New Roman" pitchFamily="18" charset="0"/>
              </a:rPr>
              <a:t>kalneliai</a:t>
            </a:r>
            <a:endParaRPr lang="en-US" dirty="0">
              <a:latin typeface="Times New Roman" pitchFamily="18" charset="0"/>
              <a:cs typeface="Times New Roman" pitchFamily="18" charset="0"/>
            </a:endParaRPr>
          </a:p>
        </p:txBody>
      </p:sp>
      <p:sp>
        <p:nvSpPr>
          <p:cNvPr id="3" name="Turinio vietos rezervavimo ženklas 2"/>
          <p:cNvSpPr>
            <a:spLocks noGrp="1"/>
          </p:cNvSpPr>
          <p:nvPr>
            <p:ph sz="half" idx="1"/>
          </p:nvPr>
        </p:nvSpPr>
        <p:spPr/>
        <p:txBody>
          <a:bodyPr>
            <a:normAutofit/>
          </a:bodyPr>
          <a:lstStyle/>
          <a:p>
            <a:r>
              <a:rPr lang="lt-LT" dirty="0" smtClean="0">
                <a:latin typeface="Times New Roman" pitchFamily="18" charset="0"/>
                <a:cs typeface="Times New Roman" pitchFamily="18" charset="0"/>
              </a:rPr>
              <a:t>Paaugliai akimirksniu gali pradėti verkti, čia pat juoktis, po to supykti ir imti ginčytis ar tiesiog susijaudinti. Visa tai gali įvykti per labai trumpą laiką, bręstančiam žmogui viskas normalu ir tinkama.</a:t>
            </a:r>
          </a:p>
          <a:p>
            <a:endParaRPr lang="en-US" dirty="0"/>
          </a:p>
        </p:txBody>
      </p:sp>
      <p:sp>
        <p:nvSpPr>
          <p:cNvPr id="5" name="Turinio vietos rezervavimo ženklas 4"/>
          <p:cNvSpPr>
            <a:spLocks noGrp="1"/>
          </p:cNvSpPr>
          <p:nvPr>
            <p:ph sz="half" idx="2"/>
          </p:nvPr>
        </p:nvSpPr>
        <p:spPr/>
        <p:txBody>
          <a:bodyPr>
            <a:normAutofit/>
          </a:bodyPr>
          <a:lstStyle/>
          <a:p>
            <a:r>
              <a:rPr lang="lt-LT" dirty="0">
                <a:latin typeface="Times New Roman" pitchFamily="18" charset="0"/>
                <a:cs typeface="Times New Roman" pitchFamily="18" charset="0"/>
              </a:rPr>
              <a:t>Jų jausmai gali pasikeisti per dieną ar net valandą, ir tai normalu. Tokius pokyčius lemia hormonai.</a:t>
            </a:r>
            <a:endParaRPr lang="en-US"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221088"/>
            <a:ext cx="407450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842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dirty="0" smtClean="0">
                <a:latin typeface="Times New Roman" pitchFamily="18" charset="0"/>
                <a:cs typeface="Times New Roman" pitchFamily="18" charset="0"/>
              </a:rPr>
              <a:t>Pykčiai, nesutarimai, konfliktai</a:t>
            </a:r>
            <a:endParaRPr lang="en-US" dirty="0">
              <a:latin typeface="Times New Roman" pitchFamily="18" charset="0"/>
              <a:cs typeface="Times New Roman" pitchFamily="18" charset="0"/>
            </a:endParaRPr>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2204864"/>
            <a:ext cx="2034540" cy="144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urinio vietos rezervavimo ženklas 3"/>
          <p:cNvSpPr>
            <a:spLocks noGrp="1"/>
          </p:cNvSpPr>
          <p:nvPr>
            <p:ph sz="half" idx="2"/>
          </p:nvPr>
        </p:nvSpPr>
        <p:spPr/>
        <p:txBody>
          <a:bodyPr>
            <a:normAutofit/>
          </a:bodyPr>
          <a:lstStyle/>
          <a:p>
            <a:pPr marL="0" indent="0">
              <a:buNone/>
            </a:pPr>
            <a:r>
              <a:rPr lang="lt-LT" dirty="0" smtClean="0">
                <a:latin typeface="Times New Roman" pitchFamily="18" charset="0"/>
                <a:cs typeface="Times New Roman" pitchFamily="18" charset="0"/>
              </a:rPr>
              <a:t>Klasių valandėlių metu įgyjama patirtis kaip valdyti;</a:t>
            </a:r>
          </a:p>
          <a:p>
            <a:pPr>
              <a:buFont typeface="Wingdings" pitchFamily="2" charset="2"/>
              <a:buChar char="Ø"/>
            </a:pPr>
            <a:r>
              <a:rPr lang="lt-LT" dirty="0" smtClean="0">
                <a:latin typeface="Times New Roman" pitchFamily="18" charset="0"/>
                <a:cs typeface="Times New Roman" pitchFamily="18" charset="0"/>
              </a:rPr>
              <a:t>Pyktį</a:t>
            </a:r>
          </a:p>
          <a:p>
            <a:pPr>
              <a:buFont typeface="Wingdings" pitchFamily="2" charset="2"/>
              <a:buChar char="Ø"/>
            </a:pPr>
            <a:r>
              <a:rPr lang="lt-LT" dirty="0" smtClean="0">
                <a:latin typeface="Times New Roman" pitchFamily="18" charset="0"/>
                <a:cs typeface="Times New Roman" pitchFamily="18" charset="0"/>
              </a:rPr>
              <a:t>Stresą</a:t>
            </a:r>
          </a:p>
          <a:p>
            <a:pPr>
              <a:buFont typeface="Wingdings" pitchFamily="2" charset="2"/>
              <a:buChar char="Ø"/>
            </a:pPr>
            <a:r>
              <a:rPr lang="lt-LT" dirty="0" smtClean="0">
                <a:latin typeface="Times New Roman" pitchFamily="18" charset="0"/>
                <a:cs typeface="Times New Roman" pitchFamily="18" charset="0"/>
              </a:rPr>
              <a:t>Pasitikėjimą savimi</a:t>
            </a:r>
          </a:p>
          <a:p>
            <a:pPr>
              <a:buFont typeface="Wingdings" pitchFamily="2" charset="2"/>
              <a:buChar char="Ø"/>
            </a:pPr>
            <a:r>
              <a:rPr lang="lt-LT" dirty="0" smtClean="0">
                <a:latin typeface="Times New Roman" pitchFamily="18" charset="0"/>
                <a:cs typeface="Times New Roman" pitchFamily="18" charset="0"/>
              </a:rPr>
              <a:t>Įveikti baimę</a:t>
            </a:r>
          </a:p>
          <a:p>
            <a:pPr>
              <a:buFont typeface="Wingdings" pitchFamily="2" charset="2"/>
              <a:buChar char="Ø"/>
            </a:pPr>
            <a:r>
              <a:rPr lang="lt-LT" dirty="0" smtClean="0">
                <a:latin typeface="Times New Roman" pitchFamily="18" charset="0"/>
                <a:cs typeface="Times New Roman" pitchFamily="18" charset="0"/>
              </a:rPr>
              <a:t>Bendradarbiauti komandoje</a:t>
            </a:r>
            <a:endParaRPr lang="en-US" dirty="0">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212" y="4165656"/>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504" y="162880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7753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latin typeface="Times New Roman" pitchFamily="18" charset="0"/>
                <a:cs typeface="Times New Roman" pitchFamily="18" charset="0"/>
              </a:rPr>
              <a:t>„Garo nuleidimas“ </a:t>
            </a:r>
            <a:endParaRPr lang="en-US" dirty="0">
              <a:latin typeface="Times New Roman" pitchFamily="18" charset="0"/>
              <a:cs typeface="Times New Roman" pitchFamily="18" charset="0"/>
            </a:endParaRPr>
          </a:p>
        </p:txBody>
      </p:sp>
      <p:sp>
        <p:nvSpPr>
          <p:cNvPr id="3" name="Turinio vietos rezervavimo ženklas 2"/>
          <p:cNvSpPr>
            <a:spLocks noGrp="1"/>
          </p:cNvSpPr>
          <p:nvPr>
            <p:ph sz="half" idx="1"/>
          </p:nvPr>
        </p:nvSpPr>
        <p:spPr/>
        <p:txBody>
          <a:bodyPr>
            <a:normAutofit lnSpcReduction="10000"/>
          </a:bodyPr>
          <a:lstStyle/>
          <a:p>
            <a:r>
              <a:rPr lang="lt-LT" dirty="0" smtClean="0"/>
              <a:t> </a:t>
            </a:r>
            <a:r>
              <a:rPr lang="lt-LT" dirty="0" smtClean="0">
                <a:latin typeface="Times New Roman" pitchFamily="18" charset="0"/>
                <a:cs typeface="Times New Roman" pitchFamily="18" charset="0"/>
              </a:rPr>
              <a:t>Yra skiriami penki pagrindiniai konfliktų sprendimo būdai: rungtyniavimas, prisitaikymas, vengimas, kompromisas ir bendradarbiavimas</a:t>
            </a:r>
            <a:r>
              <a:rPr lang="lt-LT" dirty="0" smtClean="0"/>
              <a:t>.</a:t>
            </a:r>
          </a:p>
        </p:txBody>
      </p:sp>
      <p:sp>
        <p:nvSpPr>
          <p:cNvPr id="4" name="Turinio vietos rezervavimo ženklas 3"/>
          <p:cNvSpPr>
            <a:spLocks noGrp="1"/>
          </p:cNvSpPr>
          <p:nvPr>
            <p:ph sz="half" idx="2"/>
          </p:nvPr>
        </p:nvSpPr>
        <p:spPr/>
        <p:txBody>
          <a:bodyPr>
            <a:normAutofit lnSpcReduction="10000"/>
          </a:bodyPr>
          <a:lstStyle/>
          <a:p>
            <a:r>
              <a:rPr lang="lt-LT" sz="2400" dirty="0" smtClean="0"/>
              <a:t> </a:t>
            </a:r>
            <a:r>
              <a:rPr lang="lt-LT" sz="2400" dirty="0">
                <a:latin typeface="Times New Roman" pitchFamily="18" charset="0"/>
                <a:cs typeface="Times New Roman" pitchFamily="18" charset="0"/>
              </a:rPr>
              <a:t>G</a:t>
            </a:r>
            <a:r>
              <a:rPr lang="lt-LT" sz="2400" dirty="0" smtClean="0">
                <a:latin typeface="Times New Roman" pitchFamily="18" charset="0"/>
                <a:cs typeface="Times New Roman" pitchFamily="18" charset="0"/>
              </a:rPr>
              <a:t>eriausias būdas valdyti konfliktus yra bendradarbiavimas. Ši konfliktų sprendimo strategija dar vadinama „laimėti-laimėti“ (angl. </a:t>
            </a:r>
            <a:r>
              <a:rPr lang="lt-LT" sz="2400" dirty="0" err="1" smtClean="0">
                <a:latin typeface="Times New Roman" pitchFamily="18" charset="0"/>
                <a:cs typeface="Times New Roman" pitchFamily="18" charset="0"/>
              </a:rPr>
              <a:t>win-win).</a:t>
            </a:r>
            <a:r>
              <a:rPr lang="lt-LT" sz="2400" dirty="0" smtClean="0">
                <a:latin typeface="Times New Roman" pitchFamily="18" charset="0"/>
                <a:cs typeface="Times New Roman" pitchFamily="18" charset="0"/>
              </a:rPr>
              <a:t> Bendradarbiavime svarbu išsakyti savo ir išklausyti kitų emocijas – tai vadinama „garo išleidimu“. Taip pat svarbu iki detalių tikslintis nepasitenkinimo priežastis. </a:t>
            </a:r>
            <a:endParaRPr lang="en-US" sz="2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581128"/>
            <a:ext cx="275272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161" y="16008"/>
            <a:ext cx="2198311" cy="154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6343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Taigi kaip sekėsi mano klasei spręsti ginčus – bendradarbiauti – „nuleisti garą“?</a:t>
            </a:r>
            <a:endParaRPr lang="en-US" dirty="0"/>
          </a:p>
        </p:txBody>
      </p:sp>
      <p:sp>
        <p:nvSpPr>
          <p:cNvPr id="3" name="Turinio vietos rezervavimo ženklas 2"/>
          <p:cNvSpPr>
            <a:spLocks noGrp="1"/>
          </p:cNvSpPr>
          <p:nvPr>
            <p:ph sz="half" idx="1"/>
          </p:nvPr>
        </p:nvSpPr>
        <p:spPr/>
        <p:txBody>
          <a:bodyPr/>
          <a:lstStyle/>
          <a:p>
            <a:r>
              <a:rPr lang="lt-LT" dirty="0" smtClean="0"/>
              <a:t>1 . Nuleisti emocijas, gerai išsikrauti – pradėjome popieriaus gniūžčių </a:t>
            </a:r>
            <a:r>
              <a:rPr lang="lt-LT" dirty="0" smtClean="0"/>
              <a:t>karą.</a:t>
            </a:r>
            <a:endParaRPr lang="en-US" dirty="0"/>
          </a:p>
        </p:txBody>
      </p:sp>
      <p:pic>
        <p:nvPicPr>
          <p:cNvPr id="13314" name="Picture 2" descr="C:\Users\Mokytojas\Desktop\Klasės nuotraukos\gniūžčių kara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975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Mokytojas\Desktop\Klasės nuotraukos\kara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3573016"/>
            <a:ext cx="2109525"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90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latin typeface="Times New Roman" pitchFamily="18" charset="0"/>
                <a:cs typeface="Times New Roman" pitchFamily="18" charset="0"/>
              </a:rPr>
              <a:t>„Iškrovėm“ pyktį</a:t>
            </a:r>
            <a:endParaRPr lang="en-US" dirty="0">
              <a:latin typeface="Times New Roman" pitchFamily="18" charset="0"/>
              <a:cs typeface="Times New Roman" pitchFamily="18" charset="0"/>
            </a:endParaRPr>
          </a:p>
        </p:txBody>
      </p:sp>
      <p:pic>
        <p:nvPicPr>
          <p:cNvPr id="14339" name="Picture 3" descr="C:\Users\Mokytojas\Desktop\Klasės nuotraukos\sniego karas 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4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Mokytojas\Desktop\Klasės nuotraukos\karas 3.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484784"/>
            <a:ext cx="392250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908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endParaRPr lang="en-US"/>
          </a:p>
        </p:txBody>
      </p:sp>
      <p:sp>
        <p:nvSpPr>
          <p:cNvPr id="5" name="Turinio vietos rezervavimo ženklas 4"/>
          <p:cNvSpPr>
            <a:spLocks noGrp="1"/>
          </p:cNvSpPr>
          <p:nvPr>
            <p:ph sz="half" idx="1"/>
          </p:nvPr>
        </p:nvSpPr>
        <p:spPr/>
        <p:txBody>
          <a:bodyPr/>
          <a:lstStyle/>
          <a:p>
            <a:r>
              <a:rPr lang="lt-LT" dirty="0" smtClean="0">
                <a:latin typeface="Times New Roman" pitchFamily="18" charset="0"/>
                <a:cs typeface="Times New Roman" pitchFamily="18" charset="0"/>
              </a:rPr>
              <a:t>2. Parašėme laišką, surašėme viską, kas guli „ant širdies“ ir suplėšėme iki </a:t>
            </a:r>
            <a:r>
              <a:rPr lang="lt-LT" dirty="0" smtClean="0">
                <a:latin typeface="Times New Roman" pitchFamily="18" charset="0"/>
                <a:cs typeface="Times New Roman" pitchFamily="18" charset="0"/>
              </a:rPr>
              <a:t>skutelių.</a:t>
            </a:r>
            <a:endParaRPr lang="en-US" dirty="0">
              <a:latin typeface="Times New Roman" pitchFamily="18" charset="0"/>
              <a:cs typeface="Times New Roman" pitchFamily="18" charset="0"/>
            </a:endParaRPr>
          </a:p>
        </p:txBody>
      </p:sp>
      <p:pic>
        <p:nvPicPr>
          <p:cNvPr id="15362" name="Picture 2" descr="C:\Users\Mokytojas\Desktop\Klasės nuotraukos\plėšome pykčius 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975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300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latin typeface="Times New Roman" pitchFamily="18" charset="0"/>
                <a:cs typeface="Times New Roman" pitchFamily="18" charset="0"/>
              </a:rPr>
              <a:t>Surašėm – suplėšėm</a:t>
            </a:r>
            <a:endParaRPr lang="en-US" dirty="0">
              <a:latin typeface="Times New Roman" pitchFamily="18" charset="0"/>
              <a:cs typeface="Times New Roman" pitchFamily="18" charset="0"/>
            </a:endParaRPr>
          </a:p>
        </p:txBody>
      </p:sp>
      <p:pic>
        <p:nvPicPr>
          <p:cNvPr id="16386" name="Picture 2" descr="C:\Users\Mokytojas\Desktop\Klasės nuotraukos\plėšome pykčius 3.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4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Mokytojas\Desktop\Klasės nuotraukos\plėšome pykčius.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75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170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r>
              <a:rPr lang="lt-LT" dirty="0" smtClean="0">
                <a:latin typeface="Times New Roman" pitchFamily="18" charset="0"/>
                <a:cs typeface="Times New Roman" pitchFamily="18" charset="0"/>
              </a:rPr>
              <a:t>Palaidojom pykčius</a:t>
            </a:r>
            <a:endParaRPr lang="en-US" dirty="0">
              <a:latin typeface="Times New Roman" pitchFamily="18" charset="0"/>
              <a:cs typeface="Times New Roman" pitchFamily="18" charset="0"/>
            </a:endParaRPr>
          </a:p>
        </p:txBody>
      </p:sp>
      <p:sp>
        <p:nvSpPr>
          <p:cNvPr id="5" name="Turinio vietos rezervavimo ženklas 4"/>
          <p:cNvSpPr>
            <a:spLocks noGrp="1"/>
          </p:cNvSpPr>
          <p:nvPr>
            <p:ph sz="half" idx="1"/>
          </p:nvPr>
        </p:nvSpPr>
        <p:spPr/>
        <p:txBody>
          <a:bodyPr/>
          <a:lstStyle/>
          <a:p>
            <a:r>
              <a:rPr lang="lt-LT" dirty="0" smtClean="0">
                <a:latin typeface="Times New Roman" pitchFamily="18" charset="0"/>
                <a:cs typeface="Times New Roman" pitchFamily="18" charset="0"/>
              </a:rPr>
              <a:t>3. Pasiėmėme mažą kastuvėlį, iškasėme griovelį (už </a:t>
            </a:r>
            <a:r>
              <a:rPr lang="lt-LT" dirty="0" smtClean="0">
                <a:latin typeface="Times New Roman" pitchFamily="18" charset="0"/>
                <a:cs typeface="Times New Roman" pitchFamily="18" charset="0"/>
              </a:rPr>
              <a:t>mokyklos, </a:t>
            </a:r>
            <a:r>
              <a:rPr lang="lt-LT" dirty="0" smtClean="0">
                <a:latin typeface="Times New Roman" pitchFamily="18" charset="0"/>
                <a:cs typeface="Times New Roman" pitchFamily="18" charset="0"/>
              </a:rPr>
              <a:t>laukuose) ir </a:t>
            </a:r>
            <a:r>
              <a:rPr lang="lt-LT" dirty="0" smtClean="0">
                <a:latin typeface="Times New Roman" pitchFamily="18" charset="0"/>
                <a:cs typeface="Times New Roman" pitchFamily="18" charset="0"/>
              </a:rPr>
              <a:t>„palaidojome“ </a:t>
            </a:r>
            <a:r>
              <a:rPr lang="lt-LT" dirty="0" smtClean="0">
                <a:latin typeface="Times New Roman" pitchFamily="18" charset="0"/>
                <a:cs typeface="Times New Roman" pitchFamily="18" charset="0"/>
              </a:rPr>
              <a:t>tuos pykčius – užkasėme</a:t>
            </a:r>
            <a:r>
              <a:rPr lang="lt-LT" dirty="0" smtClean="0"/>
              <a:t>.</a:t>
            </a:r>
            <a:endParaRPr lang="en-US" dirty="0"/>
          </a:p>
        </p:txBody>
      </p:sp>
      <p:pic>
        <p:nvPicPr>
          <p:cNvPr id="17410" name="Picture 2" descr="C:\Users\Mokytojas\Desktop\Klasės nuotraukos\UŽKASAM PYKČIUS 4.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268760"/>
            <a:ext cx="251442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255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259632" y="188640"/>
            <a:ext cx="7560840" cy="1080120"/>
          </a:xfrm>
        </p:spPr>
        <p:txBody>
          <a:bodyPr>
            <a:normAutofit fontScale="90000"/>
          </a:bodyPr>
          <a:lstStyle/>
          <a:p>
            <a:r>
              <a:rPr lang="lt-LT" dirty="0">
                <a:latin typeface="Times New Roman" pitchFamily="18" charset="0"/>
                <a:cs typeface="Times New Roman" pitchFamily="18" charset="0"/>
              </a:rPr>
              <a:t>Klasės auklėtojas turėtų padėti auklėtiniams išsiugdyti</a:t>
            </a:r>
            <a:endParaRPr lang="en-US" dirty="0">
              <a:latin typeface="Times New Roman" pitchFamily="18" charset="0"/>
              <a:cs typeface="Times New Roman" pitchFamily="18" charset="0"/>
            </a:endParaRPr>
          </a:p>
        </p:txBody>
      </p:sp>
      <p:sp>
        <p:nvSpPr>
          <p:cNvPr id="3" name="Turinio vietos rezervavimo ženklas 2"/>
          <p:cNvSpPr>
            <a:spLocks noGrp="1"/>
          </p:cNvSpPr>
          <p:nvPr>
            <p:ph sz="half" idx="1"/>
          </p:nvPr>
        </p:nvSpPr>
        <p:spPr/>
        <p:txBody>
          <a:bodyPr>
            <a:normAutofit fontScale="92500" lnSpcReduction="20000"/>
          </a:bodyPr>
          <a:lstStyle/>
          <a:p>
            <a:pPr>
              <a:buFont typeface="Wingdings" pitchFamily="2" charset="2"/>
              <a:buChar char="Ø"/>
            </a:pPr>
            <a:r>
              <a:rPr lang="lt-LT" dirty="0" smtClean="0">
                <a:latin typeface="Times New Roman" pitchFamily="18" charset="0"/>
                <a:cs typeface="Times New Roman" pitchFamily="18" charset="0"/>
              </a:rPr>
              <a:t>visuomeninius įgūdžius</a:t>
            </a:r>
            <a:r>
              <a:rPr lang="lt-LT" dirty="0">
                <a:latin typeface="Times New Roman" pitchFamily="18" charset="0"/>
                <a:cs typeface="Times New Roman" pitchFamily="18" charset="0"/>
              </a:rPr>
              <a:t>, </a:t>
            </a:r>
            <a:endParaRPr lang="lt-LT" dirty="0" smtClean="0">
              <a:latin typeface="Times New Roman" pitchFamily="18" charset="0"/>
              <a:cs typeface="Times New Roman" pitchFamily="18" charset="0"/>
            </a:endParaRPr>
          </a:p>
          <a:p>
            <a:pPr>
              <a:buFont typeface="Wingdings" pitchFamily="2" charset="2"/>
              <a:buChar char="Ø"/>
            </a:pPr>
            <a:r>
              <a:rPr lang="lt-LT" dirty="0" smtClean="0">
                <a:latin typeface="Times New Roman" pitchFamily="18" charset="0"/>
                <a:cs typeface="Times New Roman" pitchFamily="18" charset="0"/>
              </a:rPr>
              <a:t>pilietinį </a:t>
            </a:r>
            <a:r>
              <a:rPr lang="lt-LT" dirty="0">
                <a:latin typeface="Times New Roman" pitchFamily="18" charset="0"/>
                <a:cs typeface="Times New Roman" pitchFamily="18" charset="0"/>
              </a:rPr>
              <a:t>sąmoningumą, </a:t>
            </a:r>
            <a:endParaRPr lang="lt-LT" dirty="0" smtClean="0">
              <a:latin typeface="Times New Roman" pitchFamily="18" charset="0"/>
              <a:cs typeface="Times New Roman" pitchFamily="18" charset="0"/>
            </a:endParaRPr>
          </a:p>
          <a:p>
            <a:pPr>
              <a:buFont typeface="Wingdings" pitchFamily="2" charset="2"/>
              <a:buChar char="Ø"/>
            </a:pPr>
            <a:r>
              <a:rPr lang="lt-LT" dirty="0" smtClean="0">
                <a:latin typeface="Times New Roman" pitchFamily="18" charset="0"/>
                <a:cs typeface="Times New Roman" pitchFamily="18" charset="0"/>
              </a:rPr>
              <a:t>gerą </a:t>
            </a:r>
            <a:r>
              <a:rPr lang="lt-LT" dirty="0">
                <a:latin typeface="Times New Roman" pitchFamily="18" charset="0"/>
                <a:cs typeface="Times New Roman" pitchFamily="18" charset="0"/>
              </a:rPr>
              <a:t>valią, savigarbą, </a:t>
            </a:r>
            <a:endParaRPr lang="lt-LT" dirty="0" smtClean="0">
              <a:latin typeface="Times New Roman" pitchFamily="18" charset="0"/>
              <a:cs typeface="Times New Roman" pitchFamily="18" charset="0"/>
            </a:endParaRPr>
          </a:p>
          <a:p>
            <a:pPr>
              <a:buFont typeface="Wingdings" pitchFamily="2" charset="2"/>
              <a:buChar char="Ø"/>
            </a:pPr>
            <a:r>
              <a:rPr lang="lt-LT" dirty="0" smtClean="0">
                <a:latin typeface="Times New Roman" pitchFamily="18" charset="0"/>
                <a:cs typeface="Times New Roman" pitchFamily="18" charset="0"/>
              </a:rPr>
              <a:t>savarankiškumą</a:t>
            </a:r>
            <a:r>
              <a:rPr lang="lt-LT" dirty="0">
                <a:latin typeface="Times New Roman" pitchFamily="18" charset="0"/>
                <a:cs typeface="Times New Roman" pitchFamily="18" charset="0"/>
              </a:rPr>
              <a:t>, </a:t>
            </a:r>
            <a:endParaRPr lang="lt-LT" dirty="0" smtClean="0">
              <a:latin typeface="Times New Roman" pitchFamily="18" charset="0"/>
              <a:cs typeface="Times New Roman" pitchFamily="18" charset="0"/>
            </a:endParaRPr>
          </a:p>
          <a:p>
            <a:pPr>
              <a:buFont typeface="Wingdings" pitchFamily="2" charset="2"/>
              <a:buChar char="Ø"/>
            </a:pPr>
            <a:r>
              <a:rPr lang="lt-LT" dirty="0" smtClean="0">
                <a:latin typeface="Times New Roman" pitchFamily="18" charset="0"/>
                <a:cs typeface="Times New Roman" pitchFamily="18" charset="0"/>
              </a:rPr>
              <a:t>pažadinti </a:t>
            </a:r>
            <a:r>
              <a:rPr lang="lt-LT" dirty="0">
                <a:latin typeface="Times New Roman" pitchFamily="18" charset="0"/>
                <a:cs typeface="Times New Roman" pitchFamily="18" charset="0"/>
              </a:rPr>
              <a:t>norą mokytis, </a:t>
            </a:r>
            <a:endParaRPr lang="lt-LT" dirty="0" smtClean="0">
              <a:latin typeface="Times New Roman" pitchFamily="18" charset="0"/>
              <a:cs typeface="Times New Roman" pitchFamily="18" charset="0"/>
            </a:endParaRPr>
          </a:p>
          <a:p>
            <a:pPr>
              <a:buFont typeface="Wingdings" pitchFamily="2" charset="2"/>
              <a:buChar char="Ø"/>
            </a:pPr>
            <a:r>
              <a:rPr lang="lt-LT" dirty="0" smtClean="0">
                <a:latin typeface="Times New Roman" pitchFamily="18" charset="0"/>
                <a:cs typeface="Times New Roman" pitchFamily="18" charset="0"/>
              </a:rPr>
              <a:t>puoselėti </a:t>
            </a:r>
            <a:r>
              <a:rPr lang="lt-LT" dirty="0">
                <a:latin typeface="Times New Roman" pitchFamily="18" charset="0"/>
                <a:cs typeface="Times New Roman" pitchFamily="18" charset="0"/>
              </a:rPr>
              <a:t>troškimą </a:t>
            </a:r>
            <a:endParaRPr lang="lt-LT" dirty="0" smtClean="0">
              <a:latin typeface="Times New Roman" pitchFamily="18" charset="0"/>
              <a:cs typeface="Times New Roman" pitchFamily="18" charset="0"/>
            </a:endParaRPr>
          </a:p>
          <a:p>
            <a:pPr>
              <a:buFont typeface="Wingdings" pitchFamily="2" charset="2"/>
              <a:buChar char="Ø"/>
            </a:pPr>
            <a:r>
              <a:rPr lang="lt-LT" dirty="0" smtClean="0">
                <a:latin typeface="Times New Roman" pitchFamily="18" charset="0"/>
                <a:cs typeface="Times New Roman" pitchFamily="18" charset="0"/>
              </a:rPr>
              <a:t>kūrybingai </a:t>
            </a:r>
            <a:r>
              <a:rPr lang="lt-LT" dirty="0">
                <a:latin typeface="Times New Roman" pitchFamily="18" charset="0"/>
                <a:cs typeface="Times New Roman" pitchFamily="18" charset="0"/>
              </a:rPr>
              <a:t>gyventi</a:t>
            </a:r>
            <a:r>
              <a:rPr lang="lt-LT" dirty="0" smtClean="0">
                <a:latin typeface="Times New Roman" pitchFamily="18" charset="0"/>
                <a:cs typeface="Times New Roman" pitchFamily="18" charset="0"/>
              </a:rPr>
              <a:t>,</a:t>
            </a:r>
          </a:p>
          <a:p>
            <a:pPr>
              <a:buFont typeface="Wingdings" pitchFamily="2" charset="2"/>
              <a:buChar char="Ø"/>
            </a:pPr>
            <a:r>
              <a:rPr lang="lt-LT" dirty="0" smtClean="0">
                <a:latin typeface="Times New Roman" pitchFamily="18" charset="0"/>
                <a:cs typeface="Times New Roman" pitchFamily="18" charset="0"/>
              </a:rPr>
              <a:t> </a:t>
            </a:r>
            <a:r>
              <a:rPr lang="lt-LT" dirty="0">
                <a:latin typeface="Times New Roman" pitchFamily="18" charset="0"/>
                <a:cs typeface="Times New Roman" pitchFamily="18" charset="0"/>
              </a:rPr>
              <a:t>drąsiai tyrinėti naujas, </a:t>
            </a:r>
            <a:r>
              <a:rPr lang="lt-LT" dirty="0" smtClean="0">
                <a:latin typeface="Times New Roman" pitchFamily="18" charset="0"/>
                <a:cs typeface="Times New Roman" pitchFamily="18" charset="0"/>
              </a:rPr>
              <a:t>nepažintas </a:t>
            </a:r>
            <a:r>
              <a:rPr lang="lt-LT" dirty="0">
                <a:latin typeface="Times New Roman" pitchFamily="18" charset="0"/>
                <a:cs typeface="Times New Roman" pitchFamily="18" charset="0"/>
              </a:rPr>
              <a:t>sritis, </a:t>
            </a:r>
            <a:endParaRPr lang="lt-LT" dirty="0" smtClean="0">
              <a:latin typeface="Times New Roman" pitchFamily="18" charset="0"/>
              <a:cs typeface="Times New Roman" pitchFamily="18" charset="0"/>
            </a:endParaRPr>
          </a:p>
          <a:p>
            <a:pPr>
              <a:buFont typeface="Wingdings" pitchFamily="2" charset="2"/>
              <a:buChar char="Ø"/>
            </a:pPr>
            <a:r>
              <a:rPr lang="lt-LT" dirty="0" smtClean="0">
                <a:latin typeface="Times New Roman" pitchFamily="18" charset="0"/>
                <a:cs typeface="Times New Roman" pitchFamily="18" charset="0"/>
              </a:rPr>
              <a:t>tobulinti </a:t>
            </a:r>
            <a:r>
              <a:rPr lang="lt-LT" dirty="0">
                <a:latin typeface="Times New Roman" pitchFamily="18" charset="0"/>
                <a:cs typeface="Times New Roman" pitchFamily="18" charset="0"/>
              </a:rPr>
              <a:t>tarpusavio bendravimo būdus</a:t>
            </a:r>
            <a:endParaRPr lang="en-US" dirty="0">
              <a:latin typeface="Times New Roman" pitchFamily="18" charset="0"/>
              <a:cs typeface="Times New Roman" pitchFamily="18" charset="0"/>
            </a:endParaRPr>
          </a:p>
        </p:txBody>
      </p:sp>
      <p:pic>
        <p:nvPicPr>
          <p:cNvPr id="10243" name="Picture 3" descr="C:\Users\Mokytojas\Desktop\Klasės nuotraukos\klasė 5 .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27984" y="1484784"/>
            <a:ext cx="4038600" cy="21097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Mokytojas\Desktop\Klasės nuotraukos\nuotrauka 9 k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933056"/>
            <a:ext cx="3600400" cy="217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81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a:p>
        </p:txBody>
      </p:sp>
      <p:pic>
        <p:nvPicPr>
          <p:cNvPr id="18434" name="Picture 2" descr="C:\Users\Mokytojas\Desktop\Klasės nuotraukos\UŽKASAM PYKČIUS 5.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251442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Mokytojas\Desktop\Klasės nuotraukos\Užkasam pykčius 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59832" y="692696"/>
            <a:ext cx="251442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32656"/>
            <a:ext cx="3048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4691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dirty="0" smtClean="0">
                <a:latin typeface="Times New Roman" pitchFamily="18" charset="0"/>
                <a:cs typeface="Times New Roman" pitchFamily="18" charset="0"/>
              </a:rPr>
              <a:t>Pokalbis ir suvokimas – visi skirtingi</a:t>
            </a:r>
            <a:endParaRPr lang="en-US" dirty="0">
              <a:latin typeface="Times New Roman" pitchFamily="18" charset="0"/>
              <a:cs typeface="Times New Roman" pitchFamily="18" charset="0"/>
            </a:endParaRPr>
          </a:p>
        </p:txBody>
      </p:sp>
      <p:sp>
        <p:nvSpPr>
          <p:cNvPr id="3" name="Teksto vietos rezervavimo ženklas 2"/>
          <p:cNvSpPr>
            <a:spLocks noGrp="1"/>
          </p:cNvSpPr>
          <p:nvPr>
            <p:ph type="body" idx="1"/>
          </p:nvPr>
        </p:nvSpPr>
        <p:spPr/>
        <p:txBody>
          <a:bodyPr>
            <a:normAutofit/>
          </a:bodyPr>
          <a:lstStyle/>
          <a:p>
            <a:endParaRPr lang="en-US"/>
          </a:p>
        </p:txBody>
      </p:sp>
      <p:pic>
        <p:nvPicPr>
          <p:cNvPr id="19458" name="Picture 2" descr="C:\Users\Mokytojas\Desktop\Klasės nuotraukos\visi skirtingi.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sp>
        <p:nvSpPr>
          <p:cNvPr id="4" name="Teksto vietos rezervavimo ženklas 3"/>
          <p:cNvSpPr>
            <a:spLocks noGrp="1"/>
          </p:cNvSpPr>
          <p:nvPr>
            <p:ph type="body" sz="quarter" idx="3"/>
          </p:nvPr>
        </p:nvSpPr>
        <p:spPr/>
        <p:txBody>
          <a:bodyPr>
            <a:normAutofit fontScale="85000" lnSpcReduction="20000"/>
          </a:bodyPr>
          <a:lstStyle/>
          <a:p>
            <a:r>
              <a:rPr lang="lt-LT" dirty="0" smtClean="0"/>
              <a:t>Svarbu pasikalbėti, atsiprašyti, draugauti...</a:t>
            </a:r>
            <a:endParaRPr lang="en-US" dirty="0"/>
          </a:p>
        </p:txBody>
      </p:sp>
      <p:pic>
        <p:nvPicPr>
          <p:cNvPr id="19459"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tretch>
            <a:fillRect/>
          </a:stretch>
        </p:blipFill>
        <p:spPr bwMode="auto">
          <a:xfrm>
            <a:off x="4645025" y="2635345"/>
            <a:ext cx="4041775" cy="303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871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Visi skirtingi, bet tai netrukdo draugauti...</a:t>
            </a:r>
            <a:endParaRPr lang="en-US" dirty="0"/>
          </a:p>
        </p:txBody>
      </p:sp>
      <p:pic>
        <p:nvPicPr>
          <p:cNvPr id="20482" name="Picture 2" descr="C:\Users\Mokytojas\Desktop\Klasės nuotraukos\DRAUGYSTĖ.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2199362"/>
            <a:ext cx="4038600" cy="3327638"/>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648200" y="2349198"/>
            <a:ext cx="4038600" cy="302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775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sz="2400" dirty="0" smtClean="0">
                <a:latin typeface="Times New Roman" pitchFamily="18" charset="0"/>
                <a:cs typeface="Times New Roman" pitchFamily="18" charset="0"/>
              </a:rPr>
              <a:t>Nugalėti baimes ir pasitikėti savimi – kitoje aplinkoje</a:t>
            </a:r>
            <a:endParaRPr lang="en-US" sz="2400" dirty="0">
              <a:latin typeface="Times New Roman" pitchFamily="18" charset="0"/>
              <a:cs typeface="Times New Roman" pitchFamily="18" charset="0"/>
            </a:endParaRPr>
          </a:p>
        </p:txBody>
      </p:sp>
      <p:sp>
        <p:nvSpPr>
          <p:cNvPr id="3" name="Turinio vietos rezervavimo ženklas 2"/>
          <p:cNvSpPr>
            <a:spLocks noGrp="1"/>
          </p:cNvSpPr>
          <p:nvPr>
            <p:ph sz="half" idx="1"/>
          </p:nvPr>
        </p:nvSpPr>
        <p:spPr/>
        <p:txBody>
          <a:bodyPr>
            <a:normAutofit fontScale="92500" lnSpcReduction="10000"/>
          </a:bodyPr>
          <a:lstStyle/>
          <a:p>
            <a:r>
              <a:rPr lang="lt-LT" dirty="0">
                <a:latin typeface="Times New Roman" pitchFamily="18" charset="0"/>
                <a:cs typeface="Times New Roman" pitchFamily="18" charset="0"/>
              </a:rPr>
              <a:t>Pasitikėjimą savimi padeda formuoti atviras ir pagarbus </a:t>
            </a:r>
            <a:r>
              <a:rPr lang="lt-LT" dirty="0" smtClean="0">
                <a:latin typeface="Times New Roman" pitchFamily="18" charset="0"/>
                <a:cs typeface="Times New Roman" pitchFamily="18" charset="0"/>
              </a:rPr>
              <a:t>bendravimas, teigiama </a:t>
            </a:r>
            <a:r>
              <a:rPr lang="lt-LT" dirty="0">
                <a:latin typeface="Times New Roman" pitchFamily="18" charset="0"/>
                <a:cs typeface="Times New Roman" pitchFamily="18" charset="0"/>
              </a:rPr>
              <a:t>bendravimo atmosfera. Labai svarbu, kad </a:t>
            </a:r>
            <a:r>
              <a:rPr lang="lt-LT" dirty="0" smtClean="0">
                <a:latin typeface="Times New Roman" pitchFamily="18" charset="0"/>
                <a:cs typeface="Times New Roman" pitchFamily="18" charset="0"/>
              </a:rPr>
              <a:t>mokiniai </a:t>
            </a:r>
            <a:r>
              <a:rPr lang="lt-LT" dirty="0">
                <a:latin typeface="Times New Roman" pitchFamily="18" charset="0"/>
                <a:cs typeface="Times New Roman" pitchFamily="18" charset="0"/>
              </a:rPr>
              <a:t>turėtų galimybę bendrauti su bendraamžiais neformalioje aplinkoje, tai padeda nugalėti </a:t>
            </a:r>
            <a:r>
              <a:rPr lang="lt-LT" dirty="0" smtClean="0">
                <a:latin typeface="Times New Roman" pitchFamily="18" charset="0"/>
                <a:cs typeface="Times New Roman" pitchFamily="18" charset="0"/>
              </a:rPr>
              <a:t>baimes, suteikia pasitikėjimo savimi.</a:t>
            </a:r>
            <a:endParaRPr lang="en-US" dirty="0">
              <a:latin typeface="Times New Roman" pitchFamily="18" charset="0"/>
              <a:cs typeface="Times New Roman" pitchFamily="18" charset="0"/>
            </a:endParaRPr>
          </a:p>
        </p:txBody>
      </p:sp>
      <p:pic>
        <p:nvPicPr>
          <p:cNvPr id="25602" name="Picture 2" descr="C:\Users\Mokytojas\Desktop\Klasės nuotraukos\auksinis ruduo 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64088" y="1484784"/>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Mokytojas\Desktop\Klasės nuotraukos\auksinis rudu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077072"/>
            <a:ext cx="3888432"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023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dirty="0" smtClean="0"/>
              <a:t>Pokalbiai prie arbatos puodelio</a:t>
            </a:r>
            <a:endParaRPr lang="en-US" dirty="0"/>
          </a:p>
        </p:txBody>
      </p:sp>
      <p:pic>
        <p:nvPicPr>
          <p:cNvPr id="1026" name="Picture 2" descr="C:\Users\Mokytojas\Desktop\Klasės nuotraukos\ARBATĖLĖ 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79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okytojas\Desktop\Klasės nuotraukos\kALĖDŲ ARBATĖLĖ.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8200" y="2346960"/>
            <a:ext cx="4038600" cy="303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974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a:t> </a:t>
            </a:r>
            <a:r>
              <a:rPr lang="lt-LT" sz="3100" dirty="0"/>
              <a:t>Komandinis darbas moko bendradarbiavimo, pasitikėjimo kitais dirbant kartu</a:t>
            </a:r>
            <a:r>
              <a:rPr lang="lt-LT" dirty="0"/>
              <a:t>.</a:t>
            </a:r>
            <a:endParaRPr lang="en-US" dirty="0"/>
          </a:p>
        </p:txBody>
      </p:sp>
      <p:pic>
        <p:nvPicPr>
          <p:cNvPr id="26626" name="Picture 2" descr="C:\Users\Mokytojas\Desktop\Klasės nuotraukos\kamuolys 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79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Mokytojas\Desktop\Klasės nuotraukos\kamuolys.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6488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r>
              <a:rPr lang="lt-LT" dirty="0" smtClean="0"/>
              <a:t>Išlaisvinti save...</a:t>
            </a:r>
            <a:endParaRPr lang="en-US" dirty="0"/>
          </a:p>
        </p:txBody>
      </p:sp>
      <p:sp>
        <p:nvSpPr>
          <p:cNvPr id="5" name="Turinio vietos rezervavimo ženklas 4"/>
          <p:cNvSpPr>
            <a:spLocks noGrp="1"/>
          </p:cNvSpPr>
          <p:nvPr>
            <p:ph sz="half" idx="1"/>
          </p:nvPr>
        </p:nvSpPr>
        <p:spPr/>
        <p:txBody>
          <a:bodyPr>
            <a:normAutofit fontScale="85000" lnSpcReduction="10000"/>
          </a:bodyPr>
          <a:lstStyle/>
          <a:p>
            <a:r>
              <a:rPr lang="lt-LT" dirty="0"/>
              <a:t>Sėkmingam bendravimui įtaką daro ir tinkama aplinka. Svarbu, kad ji būtų jauki, neįpareigojanti, patogi. </a:t>
            </a:r>
            <a:endParaRPr lang="lt-LT" dirty="0" smtClean="0"/>
          </a:p>
          <a:p>
            <a:r>
              <a:rPr lang="lt-LT" dirty="0" smtClean="0"/>
              <a:t>Neoficiali </a:t>
            </a:r>
            <a:r>
              <a:rPr lang="lt-LT" dirty="0"/>
              <a:t>aplinka padeda lengviau reikšti savo mintis ir išgyvenimus. </a:t>
            </a:r>
            <a:endParaRPr lang="lt-LT" dirty="0" smtClean="0"/>
          </a:p>
          <a:p>
            <a:r>
              <a:rPr lang="lt-LT" dirty="0" smtClean="0"/>
              <a:t>Galimybė </a:t>
            </a:r>
            <a:r>
              <a:rPr lang="lt-LT" dirty="0"/>
              <a:t>patogiai įsitaisyti ant minkštų </a:t>
            </a:r>
            <a:r>
              <a:rPr lang="lt-LT" dirty="0" err="1"/>
              <a:t>sėdmaišių</a:t>
            </a:r>
            <a:r>
              <a:rPr lang="lt-LT" dirty="0"/>
              <a:t> gerokai palengvins bendravimą negu tiesus sėdėjimas ant </a:t>
            </a:r>
            <a:r>
              <a:rPr lang="lt-LT" dirty="0" smtClean="0"/>
              <a:t>kėdės.</a:t>
            </a:r>
            <a:endParaRPr lang="en-US" dirty="0"/>
          </a:p>
        </p:txBody>
      </p:sp>
      <p:pic>
        <p:nvPicPr>
          <p:cNvPr id="215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1916832"/>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38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r>
              <a:rPr lang="lt-LT" dirty="0" smtClean="0"/>
              <a:t>Aš „žvaigždė“</a:t>
            </a:r>
            <a:endParaRPr lang="en-US" dirty="0"/>
          </a:p>
        </p:txBody>
      </p:sp>
      <p:sp>
        <p:nvSpPr>
          <p:cNvPr id="5" name="Turinio vietos rezervavimo ženklas 4"/>
          <p:cNvSpPr>
            <a:spLocks noGrp="1"/>
          </p:cNvSpPr>
          <p:nvPr>
            <p:ph sz="half" idx="1"/>
          </p:nvPr>
        </p:nvSpPr>
        <p:spPr/>
        <p:txBody>
          <a:bodyPr/>
          <a:lstStyle/>
          <a:p>
            <a:pPr>
              <a:buFont typeface="Wingdings" pitchFamily="2" charset="2"/>
              <a:buChar char="§"/>
            </a:pPr>
            <a:r>
              <a:rPr lang="lt-LT" dirty="0" smtClean="0"/>
              <a:t>Mes neturime </a:t>
            </a:r>
            <a:r>
              <a:rPr lang="lt-LT" dirty="0" err="1" smtClean="0"/>
              <a:t>sėdmaišių</a:t>
            </a:r>
            <a:r>
              <a:rPr lang="lt-LT" dirty="0"/>
              <a:t> </a:t>
            </a:r>
            <a:r>
              <a:rPr lang="lt-LT" dirty="0" smtClean="0"/>
              <a:t>klasėje, bet mes turime daug stalų ir kėdžių. Įveikti savo baimes ir padės įgauti pasitikėjimo savimi užduotis  „aš žvaigždė“. </a:t>
            </a:r>
          </a:p>
          <a:p>
            <a:pPr marL="0" indent="0">
              <a:buNone/>
            </a:pPr>
            <a:endParaRPr lang="en-US" dirty="0"/>
          </a:p>
        </p:txBody>
      </p:sp>
      <p:pic>
        <p:nvPicPr>
          <p:cNvPr id="22530" name="Picture 2" descr="C:\Users\Mokytojas\Desktop\Klasės nuotraukos\EMILIJA.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975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854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sz="2700" dirty="0" smtClean="0"/>
              <a:t>Pasak psichologų, pasitikėjimą savimi geriausiai lavina pasirodymai scenoje</a:t>
            </a:r>
            <a:endParaRPr lang="en-US" dirty="0"/>
          </a:p>
        </p:txBody>
      </p:sp>
      <p:pic>
        <p:nvPicPr>
          <p:cNvPr id="23554" name="Picture 2" descr="C:\Users\Mokytojas\Desktop\Klasės nuotraukos\patrycj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4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Mokytojas\Desktop\Klasės nuotraukos\natalija.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75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650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Aš „žvaigždė“</a:t>
            </a:r>
            <a:endParaRPr lang="en-US" dirty="0"/>
          </a:p>
        </p:txBody>
      </p:sp>
      <p:pic>
        <p:nvPicPr>
          <p:cNvPr id="24578" name="Picture 2" descr="C:\Users\Mokytojas\Desktop\Klasės nuotraukos\KAMILĖ Ž..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4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Mokytojas\Desktop\Klasės nuotraukos\KAMILĖ J..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75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58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normAutofit fontScale="90000"/>
          </a:bodyPr>
          <a:lstStyle/>
          <a:p>
            <a:r>
              <a:rPr lang="lt-LT" dirty="0" smtClean="0">
                <a:latin typeface="Times New Roman" pitchFamily="18" charset="0"/>
                <a:cs typeface="Times New Roman" pitchFamily="18" charset="0"/>
              </a:rPr>
              <a:t>Klasės </a:t>
            </a:r>
            <a:r>
              <a:rPr lang="lt-LT" dirty="0">
                <a:latin typeface="Times New Roman" pitchFamily="18" charset="0"/>
                <a:cs typeface="Times New Roman" pitchFamily="18" charset="0"/>
              </a:rPr>
              <a:t>vadovas pirmiausia turėtų siekti padėti spręsti</a:t>
            </a:r>
            <a:endParaRPr lang="en-US" dirty="0">
              <a:latin typeface="Times New Roman" pitchFamily="18" charset="0"/>
              <a:cs typeface="Times New Roman" pitchFamily="18" charset="0"/>
            </a:endParaRPr>
          </a:p>
        </p:txBody>
      </p:sp>
      <p:sp>
        <p:nvSpPr>
          <p:cNvPr id="3" name="Turinio vietos rezervavimo ženklas 2"/>
          <p:cNvSpPr>
            <a:spLocks noGrp="1"/>
          </p:cNvSpPr>
          <p:nvPr>
            <p:ph sz="half" idx="1"/>
          </p:nvPr>
        </p:nvSpPr>
        <p:spPr/>
        <p:txBody>
          <a:bodyPr>
            <a:normAutofit fontScale="92500" lnSpcReduction="20000"/>
          </a:bodyPr>
          <a:lstStyle/>
          <a:p>
            <a:pPr>
              <a:buFont typeface="Wingdings" pitchFamily="2" charset="2"/>
              <a:buChar char="Ø"/>
            </a:pPr>
            <a:r>
              <a:rPr lang="lt-LT" dirty="0" smtClean="0">
                <a:latin typeface="Times New Roman" pitchFamily="18" charset="0"/>
                <a:cs typeface="Times New Roman" pitchFamily="18" charset="0"/>
              </a:rPr>
              <a:t>Efektyvus mokinio ir mokytojo arba mokinių tarpusavio bendravimas priklauso nuo to, kaip gerai pažįstame vienas kitą. Vaikui būtina mokytis pažinti save, įsivertinti savo galimybes, suvokti savo vietą klasės bendruomenėje. Ir jam reikia pagalbos. </a:t>
            </a:r>
            <a:endParaRPr lang="en-US" dirty="0">
              <a:latin typeface="Times New Roman" pitchFamily="18" charset="0"/>
              <a:cs typeface="Times New Roman" pitchFamily="18" charset="0"/>
            </a:endParaRPr>
          </a:p>
        </p:txBody>
      </p:sp>
      <p:sp>
        <p:nvSpPr>
          <p:cNvPr id="5" name="Turinio vietos rezervavimo ženklas 4"/>
          <p:cNvSpPr>
            <a:spLocks noGrp="1"/>
          </p:cNvSpPr>
          <p:nvPr>
            <p:ph sz="half" idx="2"/>
          </p:nvPr>
        </p:nvSpPr>
        <p:spPr/>
        <p:txBody>
          <a:bodyPr>
            <a:normAutofit fontScale="92500" lnSpcReduction="20000"/>
          </a:bodyPr>
          <a:lstStyle/>
          <a:p>
            <a:pPr>
              <a:buFont typeface="Wingdings" pitchFamily="2" charset="2"/>
              <a:buChar char="Ø"/>
            </a:pPr>
            <a:r>
              <a:rPr lang="lt-LT" dirty="0" smtClean="0">
                <a:latin typeface="Times New Roman" pitchFamily="18" charset="0"/>
                <a:cs typeface="Times New Roman" pitchFamily="18" charset="0"/>
              </a:rPr>
              <a:t>mokinių </a:t>
            </a:r>
            <a:r>
              <a:rPr lang="lt-LT" dirty="0">
                <a:latin typeface="Times New Roman" pitchFamily="18" charset="0"/>
                <a:cs typeface="Times New Roman" pitchFamily="18" charset="0"/>
              </a:rPr>
              <a:t>tarpusavio konfliktus</a:t>
            </a:r>
            <a:r>
              <a:rPr lang="lt-LT" dirty="0" smtClean="0">
                <a:latin typeface="Times New Roman" pitchFamily="18" charset="0"/>
                <a:cs typeface="Times New Roman" pitchFamily="18" charset="0"/>
              </a:rPr>
              <a:t>,</a:t>
            </a:r>
          </a:p>
          <a:p>
            <a:pPr>
              <a:buFont typeface="Wingdings" pitchFamily="2" charset="2"/>
              <a:buChar char="Ø"/>
            </a:pPr>
            <a:r>
              <a:rPr lang="lt-LT" dirty="0" smtClean="0">
                <a:latin typeface="Times New Roman" pitchFamily="18" charset="0"/>
                <a:cs typeface="Times New Roman" pitchFamily="18" charset="0"/>
              </a:rPr>
              <a:t> </a:t>
            </a:r>
            <a:r>
              <a:rPr lang="lt-LT" dirty="0">
                <a:latin typeface="Times New Roman" pitchFamily="18" charset="0"/>
                <a:cs typeface="Times New Roman" pitchFamily="18" charset="0"/>
              </a:rPr>
              <a:t>mokyti draugauti ir kolegialiai </a:t>
            </a:r>
            <a:r>
              <a:rPr lang="lt-LT" dirty="0" smtClean="0">
                <a:latin typeface="Times New Roman" pitchFamily="18" charset="0"/>
                <a:cs typeface="Times New Roman" pitchFamily="18" charset="0"/>
              </a:rPr>
              <a:t>dirbti.</a:t>
            </a:r>
          </a:p>
          <a:p>
            <a:pPr>
              <a:buFont typeface="Wingdings" pitchFamily="2" charset="2"/>
              <a:buChar char="Ø"/>
            </a:pPr>
            <a:r>
              <a:rPr lang="lt-LT" dirty="0" smtClean="0">
                <a:latin typeface="Times New Roman" pitchFamily="18" charset="0"/>
                <a:cs typeface="Times New Roman" pitchFamily="18" charset="0"/>
              </a:rPr>
              <a:t>siekti </a:t>
            </a:r>
            <a:r>
              <a:rPr lang="lt-LT" dirty="0">
                <a:latin typeface="Times New Roman" pitchFamily="18" charset="0"/>
                <a:cs typeface="Times New Roman" pitchFamily="18" charset="0"/>
              </a:rPr>
              <a:t>aukštesnių tikslų, t.y. organizuoti klasę, formuoti jos savivaldą, padėti vaikams organizuotai atstovauti savo interesams mokykloje (pvz., klasės taryba, pareigų paskirstymas, klasės atstovų rinkimas ir pan</a:t>
            </a:r>
            <a:r>
              <a:rPr lang="lt-LT"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157192"/>
            <a:ext cx="2519104" cy="154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809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latin typeface="Times New Roman" pitchFamily="18" charset="0"/>
                <a:cs typeface="Times New Roman" pitchFamily="18" charset="0"/>
              </a:rPr>
              <a:t>Ramybė ir meditacija</a:t>
            </a:r>
            <a:endParaRPr lang="en-US" dirty="0">
              <a:latin typeface="Times New Roman" pitchFamily="18" charset="0"/>
              <a:cs typeface="Times New Roman" pitchFamily="18" charset="0"/>
            </a:endParaRPr>
          </a:p>
        </p:txBody>
      </p:sp>
      <p:sp>
        <p:nvSpPr>
          <p:cNvPr id="3" name="Turinio vietos rezervavimo ženklas 2"/>
          <p:cNvSpPr>
            <a:spLocks noGrp="1"/>
          </p:cNvSpPr>
          <p:nvPr>
            <p:ph sz="half" idx="1"/>
          </p:nvPr>
        </p:nvSpPr>
        <p:spPr/>
        <p:txBody>
          <a:bodyPr>
            <a:normAutofit fontScale="85000" lnSpcReduction="20000"/>
          </a:bodyPr>
          <a:lstStyle/>
          <a:p>
            <a:r>
              <a:rPr lang="lt-LT" b="1" dirty="0">
                <a:latin typeface="Times New Roman" pitchFamily="18" charset="0"/>
                <a:cs typeface="Times New Roman" pitchFamily="18" charset="0"/>
              </a:rPr>
              <a:t>S</a:t>
            </a:r>
            <a:r>
              <a:rPr lang="lt-LT" b="1" dirty="0" smtClean="0">
                <a:latin typeface="Times New Roman" pitchFamily="18" charset="0"/>
                <a:cs typeface="Times New Roman" pitchFamily="18" charset="0"/>
              </a:rPr>
              <a:t>tresas </a:t>
            </a:r>
            <a:r>
              <a:rPr lang="lt-LT" b="1" dirty="0">
                <a:latin typeface="Times New Roman" pitchFamily="18" charset="0"/>
                <a:cs typeface="Times New Roman" pitchFamily="18" charset="0"/>
              </a:rPr>
              <a:t>– šiais laikais nuolatinis žmogaus palydovas. Norėdami stresą įveikti tinkamai, </a:t>
            </a:r>
            <a:r>
              <a:rPr lang="lt-LT" b="1" dirty="0" smtClean="0">
                <a:latin typeface="Times New Roman" pitchFamily="18" charset="0"/>
                <a:cs typeface="Times New Roman" pitchFamily="18" charset="0"/>
              </a:rPr>
              <a:t>turime </a:t>
            </a:r>
            <a:r>
              <a:rPr lang="lt-LT" b="1" dirty="0">
                <a:latin typeface="Times New Roman" pitchFamily="18" charset="0"/>
                <a:cs typeface="Times New Roman" pitchFamily="18" charset="0"/>
              </a:rPr>
              <a:t>mokytis jį valdyti. Kaip dažnai matome, net suaugusiesiems, </a:t>
            </a:r>
            <a:r>
              <a:rPr lang="lt-LT" b="1" dirty="0" smtClean="0">
                <a:latin typeface="Times New Roman" pitchFamily="18" charset="0"/>
                <a:cs typeface="Times New Roman" pitchFamily="18" charset="0"/>
              </a:rPr>
              <a:t>nebūtinai </a:t>
            </a:r>
            <a:r>
              <a:rPr lang="lt-LT" b="1" dirty="0">
                <a:latin typeface="Times New Roman" pitchFamily="18" charset="0"/>
                <a:cs typeface="Times New Roman" pitchFamily="18" charset="0"/>
              </a:rPr>
              <a:t>pavyksta tai padaryti. O kaip tą sėkmingai įveikti jaunuoliui mokyklos suole, dar tik brandinančiam asmenybę ir jaučiančiam tėvų, mokytojų, draugų, visuomenės lūkesčius ir </a:t>
            </a:r>
            <a:r>
              <a:rPr lang="lt-LT" b="1" dirty="0" smtClean="0">
                <a:latin typeface="Times New Roman" pitchFamily="18" charset="0"/>
                <a:cs typeface="Times New Roman" pitchFamily="18" charset="0"/>
              </a:rPr>
              <a:t>spaudimą?</a:t>
            </a:r>
            <a:endParaRPr lang="en-US" b="1" dirty="0">
              <a:latin typeface="Times New Roman" pitchFamily="18" charset="0"/>
              <a:cs typeface="Times New Roman" pitchFamily="18" charset="0"/>
            </a:endParaRPr>
          </a:p>
        </p:txBody>
      </p:sp>
      <p:pic>
        <p:nvPicPr>
          <p:cNvPr id="9221"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20072" y="1700808"/>
            <a:ext cx="259228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7" y="3573016"/>
            <a:ext cx="2808311"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837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dirty="0" smtClean="0"/>
              <a:t>Meditacija klasės valandėlės metu</a:t>
            </a:r>
            <a:endParaRPr lang="en-US" dirty="0"/>
          </a:p>
        </p:txBody>
      </p:sp>
      <p:pic>
        <p:nvPicPr>
          <p:cNvPr id="27650" name="Picture 2" descr="C:\Users\Mokytojas\Desktop\Klasės nuotraukos\relaxs.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4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Mokytojas\Desktop\Klasės nuotraukos\RELAKS 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75222" y="1600200"/>
            <a:ext cx="33845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0298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dirty="0"/>
              <a:t>Meditacija klasės valandėlės metu</a:t>
            </a:r>
            <a:endParaRPr lang="en-US" dirty="0"/>
          </a:p>
        </p:txBody>
      </p:sp>
      <p:pic>
        <p:nvPicPr>
          <p:cNvPr id="28675" name="Picture 3" descr="C:\Users\Mokytojas\Desktop\Klasės nuotraukos\relaks klasė.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886314"/>
            <a:ext cx="4038600" cy="3953734"/>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Mokytojas\Desktop\Klasės nuotraukos\relaks emilija.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8200" y="2210790"/>
            <a:ext cx="4038600" cy="330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6862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ntraštė 6"/>
          <p:cNvSpPr>
            <a:spLocks noGrp="1"/>
          </p:cNvSpPr>
          <p:nvPr>
            <p:ph type="title"/>
          </p:nvPr>
        </p:nvSpPr>
        <p:spPr/>
        <p:txBody>
          <a:bodyPr>
            <a:normAutofit fontScale="90000"/>
          </a:bodyPr>
          <a:lstStyle/>
          <a:p>
            <a:r>
              <a:rPr lang="lt-LT" dirty="0" smtClean="0"/>
              <a:t>„</a:t>
            </a:r>
            <a:r>
              <a:rPr lang="en-US" dirty="0" err="1" smtClean="0">
                <a:latin typeface="Times New Roman" pitchFamily="18" charset="0"/>
                <a:cs typeface="Times New Roman" pitchFamily="18" charset="0"/>
              </a:rPr>
              <a:t>Kiekviena</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problema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turi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sprendimą</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Vienintelis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sunkumas</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jį</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rasti</a:t>
            </a:r>
            <a:r>
              <a:rPr lang="lt-LT"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1433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57200" y="2348706"/>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urinio vietos rezervavimo ženklas 7"/>
          <p:cNvSpPr>
            <a:spLocks noGrp="1"/>
          </p:cNvSpPr>
          <p:nvPr>
            <p:ph sz="half" idx="2"/>
          </p:nvPr>
        </p:nvSpPr>
        <p:spPr/>
        <p:txBody>
          <a:bodyPr>
            <a:normAutofit fontScale="77500" lnSpcReduction="20000"/>
          </a:bodyPr>
          <a:lstStyle/>
          <a:p>
            <a:r>
              <a:rPr lang="lt-LT" dirty="0" smtClean="0">
                <a:latin typeface="Times New Roman" pitchFamily="18" charset="0"/>
                <a:cs typeface="Times New Roman" pitchFamily="18" charset="0"/>
              </a:rPr>
              <a:t>Kiekviena klasės valandėlė gali suteikti džiaugsmo, emocijų, atvirumo, ramybės...</a:t>
            </a:r>
          </a:p>
          <a:p>
            <a:r>
              <a:rPr lang="lt-LT" dirty="0" smtClean="0">
                <a:latin typeface="Times New Roman" pitchFamily="18" charset="0"/>
                <a:cs typeface="Times New Roman" pitchFamily="18" charset="0"/>
              </a:rPr>
              <a:t>Viskas priklauso nuo mūsų pačių – klasės auklėtojų, nes mokydami gyvenimo įgūdžių mokomės ir patys. Kiekviena diena išgyventa su mokiniais yra nauja diena ir išspręsta problema</a:t>
            </a:r>
            <a:r>
              <a:rPr lang="lt-LT" dirty="0">
                <a:latin typeface="Times New Roman" pitchFamily="18" charset="0"/>
                <a:cs typeface="Times New Roman" pitchFamily="18" charset="0"/>
              </a:rPr>
              <a:t>. </a:t>
            </a:r>
            <a:endParaRPr lang="lt-LT" dirty="0" smtClean="0">
              <a:latin typeface="Times New Roman" pitchFamily="18" charset="0"/>
              <a:cs typeface="Times New Roman" pitchFamily="18" charset="0"/>
            </a:endParaRPr>
          </a:p>
          <a:p>
            <a:r>
              <a:rPr lang="lt-LT" dirty="0" smtClean="0">
                <a:latin typeface="Times New Roman" pitchFamily="18" charset="0"/>
                <a:cs typeface="Times New Roman" pitchFamily="18" charset="0"/>
              </a:rPr>
              <a:t>(</a:t>
            </a:r>
            <a:r>
              <a:rPr lang="lt-LT" dirty="0" err="1" smtClean="0">
                <a:latin typeface="Times New Roman" pitchFamily="18" charset="0"/>
                <a:cs typeface="Times New Roman" pitchFamily="18" charset="0"/>
              </a:rPr>
              <a:t>E.Nefas</a:t>
            </a:r>
            <a:r>
              <a:rPr lang="lt-LT" dirty="0" smtClean="0">
                <a:latin typeface="Times New Roman" pitchFamily="18" charset="0"/>
                <a:cs typeface="Times New Roman" pitchFamily="18" charset="0"/>
              </a:rPr>
              <a:t>) „Kiekviena </a:t>
            </a:r>
            <a:r>
              <a:rPr lang="lt-LT" dirty="0">
                <a:latin typeface="Times New Roman" pitchFamily="18" charset="0"/>
                <a:cs typeface="Times New Roman" pitchFamily="18" charset="0"/>
              </a:rPr>
              <a:t>problema turi sprendimą. Vienintelis sunkumas – jį rasti</a:t>
            </a:r>
            <a:r>
              <a:rPr lang="lt-LT" dirty="0" smtClean="0">
                <a:latin typeface="Times New Roman" pitchFamily="18" charset="0"/>
                <a:cs typeface="Times New Roman" pitchFamily="18" charset="0"/>
              </a:rPr>
              <a:t>. Bet mes ieškome ir </a:t>
            </a:r>
            <a:r>
              <a:rPr lang="lt-LT" dirty="0" err="1" smtClean="0">
                <a:latin typeface="Times New Roman" pitchFamily="18" charset="0"/>
                <a:cs typeface="Times New Roman" pitchFamily="18" charset="0"/>
              </a:rPr>
              <a:t>ieškosime....ieškome...ieškome</a:t>
            </a:r>
            <a:r>
              <a:rPr lang="lt-LT" dirty="0" smtClean="0">
                <a:latin typeface="Times New Roman" pitchFamily="18" charset="0"/>
                <a:cs typeface="Times New Roman" pitchFamily="18" charset="0"/>
              </a:rPr>
              <a:t>...</a:t>
            </a:r>
            <a:endParaRPr lang="lt-LT" dirty="0">
              <a:latin typeface="Times New Roman" pitchFamily="18" charset="0"/>
              <a:cs typeface="Times New Roman" pitchFamily="18" charset="0"/>
            </a:endParaRPr>
          </a:p>
          <a:p>
            <a:endParaRPr lang="lt-LT" dirty="0"/>
          </a:p>
          <a:p>
            <a:endParaRPr lang="en-US" dirty="0"/>
          </a:p>
        </p:txBody>
      </p:sp>
    </p:spTree>
    <p:extLst>
      <p:ext uri="{BB962C8B-B14F-4D97-AF65-F5344CB8AC3E}">
        <p14:creationId xmlns:p14="http://schemas.microsoft.com/office/powerpoint/2010/main" val="16003000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en-US" dirty="0"/>
          </a:p>
        </p:txBody>
      </p:sp>
      <p:sp>
        <p:nvSpPr>
          <p:cNvPr id="4" name="Turinio vietos rezervavimo ženklas 3"/>
          <p:cNvSpPr>
            <a:spLocks noGrp="1"/>
          </p:cNvSpPr>
          <p:nvPr>
            <p:ph sz="half" idx="2"/>
          </p:nvPr>
        </p:nvSpPr>
        <p:spPr/>
        <p:txBody>
          <a:bodyPr/>
          <a:lstStyle/>
          <a:p>
            <a:pPr algn="ctr"/>
            <a:r>
              <a:rPr lang="lt-LT" sz="4800" dirty="0" smtClean="0"/>
              <a:t>Ačiū už dėmesį ir kantrybę</a:t>
            </a:r>
          </a:p>
          <a:p>
            <a:endParaRPr lang="lt-LT" dirty="0"/>
          </a:p>
          <a:p>
            <a:endParaRPr lang="en-US"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9593" y="1484784"/>
            <a:ext cx="24482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611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r>
              <a:rPr lang="lt-LT" dirty="0" smtClean="0"/>
              <a:t>Taisyklių kūrimas</a:t>
            </a:r>
            <a:endParaRPr lang="lt-LT" dirty="0"/>
          </a:p>
        </p:txBody>
      </p:sp>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202664" y="1600200"/>
            <a:ext cx="25476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393664" y="1600200"/>
            <a:ext cx="25476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987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Taisyklių kūrimas, klasės draugų pažinimas</a:t>
            </a:r>
            <a:endParaRPr lang="lt-LT" dirty="0"/>
          </a:p>
        </p:txBody>
      </p:sp>
      <p:pic>
        <p:nvPicPr>
          <p:cNvPr id="512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202664" y="1600200"/>
            <a:ext cx="25476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393664" y="1600200"/>
            <a:ext cx="25476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056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dirty="0" smtClean="0"/>
              <a:t>Mokomės bendradarbiauti</a:t>
            </a:r>
            <a:endParaRPr lang="lt-LT" dirty="0"/>
          </a:p>
        </p:txBody>
      </p:sp>
      <p:pic>
        <p:nvPicPr>
          <p:cNvPr id="614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6012160" y="980728"/>
            <a:ext cx="25476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611560" y="1412776"/>
            <a:ext cx="25476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336" y="3448416"/>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344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normAutofit/>
          </a:bodyPr>
          <a:lstStyle/>
          <a:p>
            <a:r>
              <a:rPr lang="lt-LT" dirty="0" smtClean="0"/>
              <a:t>ANKETA „Slaptas draugas“</a:t>
            </a:r>
            <a:endParaRPr lang="en-US"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539552" y="1988840"/>
            <a:ext cx="4038600" cy="269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16016" y="1556792"/>
            <a:ext cx="4944549" cy="370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052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SLAPTAS DRAUGAS</a:t>
            </a:r>
            <a:endParaRPr lang="en-US" dirty="0"/>
          </a:p>
        </p:txBody>
      </p:sp>
      <p:pic>
        <p:nvPicPr>
          <p:cNvPr id="1026" name="Picture 2" descr="C:\Users\Mokytojas\Desktop\Klasės nuotraukos\slaptas draugas.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1988840"/>
            <a:ext cx="5112567" cy="23056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kytojas\Desktop\Klasės nuotraukos\slaptas draugas 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646940" y="1600200"/>
            <a:ext cx="204112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52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Stogas">
  <a:themeElements>
    <a:clrScheme name="Stoga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Įprasta">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oga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545</TotalTime>
  <Words>1025</Words>
  <Application>Microsoft Office PowerPoint</Application>
  <PresentationFormat>Demonstracija ekrane (4:3)</PresentationFormat>
  <Paragraphs>107</Paragraphs>
  <Slides>44</Slides>
  <Notes>1</Notes>
  <HiddenSlides>0</HiddenSlides>
  <MMClips>0</MMClips>
  <ScaleCrop>false</ScaleCrop>
  <HeadingPairs>
    <vt:vector size="4" baseType="variant">
      <vt:variant>
        <vt:lpstr>Tema</vt:lpstr>
      </vt:variant>
      <vt:variant>
        <vt:i4>1</vt:i4>
      </vt:variant>
      <vt:variant>
        <vt:lpstr>Skaidrių pavadinimai</vt:lpstr>
      </vt:variant>
      <vt:variant>
        <vt:i4>44</vt:i4>
      </vt:variant>
    </vt:vector>
  </HeadingPairs>
  <TitlesOfParts>
    <vt:vector size="45" baseType="lpstr">
      <vt:lpstr>Stogas</vt:lpstr>
      <vt:lpstr>Gimnazijos mokytojų metodinė – praktinė konferencija: „Mokymasis iš patirties ir per patirtį“ 2022 m. balandžio 22 d. </vt:lpstr>
      <vt:lpstr>PowerPoint pristatymas</vt:lpstr>
      <vt:lpstr>Klasės auklėtojas turėtų padėti auklėtiniams išsiugdyti</vt:lpstr>
      <vt:lpstr>Klasės vadovas pirmiausia turėtų siekti padėti spręsti</vt:lpstr>
      <vt:lpstr>Taisyklių kūrimas</vt:lpstr>
      <vt:lpstr>Taisyklių kūrimas, klasės draugų pažinimas</vt:lpstr>
      <vt:lpstr>Mokomės bendradarbiauti</vt:lpstr>
      <vt:lpstr>ANKETA „Slaptas draugas“</vt:lpstr>
      <vt:lpstr>SLAPTAS DRAUGAS</vt:lpstr>
      <vt:lpstr>DRAUGYSTĖ, PAGARBA ŠVENČIANT GIMTADIENIUS</vt:lpstr>
      <vt:lpstr>Sveikinimai ir vaišės</vt:lpstr>
      <vt:lpstr>DRAUGIŠKOS ATMOSFEROS KŪRIMAS GAMTOJE, IŠVYKOSE</vt:lpstr>
      <vt:lpstr>Viskas pasikeičia kai ateina</vt:lpstr>
      <vt:lpstr>PowerPoint pristatymas</vt:lpstr>
      <vt:lpstr>Psichologas, knygos „Jūsų vaiko ateitis“ autorius Karlas Pikhardas išskyrė 25 paauglystės požymius</vt:lpstr>
      <vt:lpstr>PowerPoint pristatymas</vt:lpstr>
      <vt:lpstr>PowerPoint pristatymas</vt:lpstr>
      <vt:lpstr>Todėl klasėje dažnai būdavo taip</vt:lpstr>
      <vt:lpstr>PowerPoint pristatymas</vt:lpstr>
      <vt:lpstr>Lygiuojasi į bendraamžius ir jų dievukus.</vt:lpstr>
      <vt:lpstr>PowerPoint pristatymas</vt:lpstr>
      <vt:lpstr>Paauglių emocijos yra kaip amerikietiškieji kalneliai</vt:lpstr>
      <vt:lpstr>Pykčiai, nesutarimai, konfliktai</vt:lpstr>
      <vt:lpstr>„Garo nuleidimas“ </vt:lpstr>
      <vt:lpstr>Taigi kaip sekėsi mano klasei spręsti ginčus – bendradarbiauti – „nuleisti garą“?</vt:lpstr>
      <vt:lpstr>„Iškrovėm“ pyktį</vt:lpstr>
      <vt:lpstr>PowerPoint pristatymas</vt:lpstr>
      <vt:lpstr>Surašėm – suplėšėm</vt:lpstr>
      <vt:lpstr>Palaidojom pykčius</vt:lpstr>
      <vt:lpstr>PowerPoint pristatymas</vt:lpstr>
      <vt:lpstr>Pokalbis ir suvokimas – visi skirtingi</vt:lpstr>
      <vt:lpstr>Visi skirtingi, bet tai netrukdo draugauti...</vt:lpstr>
      <vt:lpstr>Nugalėti baimes ir pasitikėti savimi – kitoje aplinkoje</vt:lpstr>
      <vt:lpstr>Pokalbiai prie arbatos puodelio</vt:lpstr>
      <vt:lpstr> Komandinis darbas moko bendradarbiavimo, pasitikėjimo kitais dirbant kartu.</vt:lpstr>
      <vt:lpstr>Išlaisvinti save...</vt:lpstr>
      <vt:lpstr>Aš „žvaigždė“</vt:lpstr>
      <vt:lpstr>Pasak psichologų, pasitikėjimą savimi geriausiai lavina pasirodymai scenoje</vt:lpstr>
      <vt:lpstr>Aš „žvaigždė“</vt:lpstr>
      <vt:lpstr>Ramybė ir meditacija</vt:lpstr>
      <vt:lpstr>Meditacija klasės valandėlės metu</vt:lpstr>
      <vt:lpstr>Meditacija klasės valandėlės metu</vt:lpstr>
      <vt:lpstr>„Kiekviena problema turi sprendimą. Vienintelis sunkumas – jį rasti“. </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Gimnazijos mokytojų metodinė – praktinė konferencija: „Mokymasis iš patirties ir per patirtį“ 2022 m. balandžio 22 d.</dc:title>
  <dc:creator>Mokytojas</dc:creator>
  <cp:lastModifiedBy>Mokytojas</cp:lastModifiedBy>
  <cp:revision>39</cp:revision>
  <dcterms:created xsi:type="dcterms:W3CDTF">2022-04-19T13:22:03Z</dcterms:created>
  <dcterms:modified xsi:type="dcterms:W3CDTF">2022-04-27T18:22:54Z</dcterms:modified>
</cp:coreProperties>
</file>