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78" r:id="rId2"/>
    <p:sldId id="277" r:id="rId3"/>
    <p:sldId id="279" r:id="rId4"/>
    <p:sldId id="280" r:id="rId5"/>
    <p:sldId id="281" r:id="rId6"/>
    <p:sldId id="283" r:id="rId7"/>
    <p:sldId id="284" r:id="rId8"/>
    <p:sldId id="285" r:id="rId9"/>
    <p:sldId id="286" r:id="rId10"/>
    <p:sldId id="287" r:id="rId11"/>
    <p:sldId id="288" r:id="rId12"/>
    <p:sldId id="289" r:id="rId13"/>
    <p:sldId id="256" r:id="rId14"/>
    <p:sldId id="275" r:id="rId15"/>
    <p:sldId id="261" r:id="rId16"/>
    <p:sldId id="290" r:id="rId17"/>
    <p:sldId id="297" r:id="rId18"/>
    <p:sldId id="298" r:id="rId19"/>
    <p:sldId id="299" r:id="rId20"/>
    <p:sldId id="300" r:id="rId21"/>
    <p:sldId id="301" r:id="rId22"/>
    <p:sldId id="292" r:id="rId23"/>
    <p:sldId id="302" r:id="rId24"/>
    <p:sldId id="293" r:id="rId25"/>
    <p:sldId id="294" r:id="rId26"/>
    <p:sldId id="303" r:id="rId27"/>
    <p:sldId id="304" r:id="rId28"/>
    <p:sldId id="295" r:id="rId29"/>
    <p:sldId id="296" r:id="rId30"/>
    <p:sldId id="305"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Vidutinis stilius 2 – paryškinima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8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lt-LT"/>
              <a:t>Spustelėję redaguokite stilių</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lt-LT"/>
              <a:t>Spustelėkite norėdami redaguoti šablono paantraštės stilių</a:t>
            </a:r>
            <a:endParaRPr lang="en-US" dirty="0"/>
          </a:p>
        </p:txBody>
      </p:sp>
      <p:sp>
        <p:nvSpPr>
          <p:cNvPr id="4" name="Date Placeholder 3"/>
          <p:cNvSpPr>
            <a:spLocks noGrp="1"/>
          </p:cNvSpPr>
          <p:nvPr>
            <p:ph type="dt" sz="half" idx="10"/>
          </p:nvPr>
        </p:nvSpPr>
        <p:spPr/>
        <p:txBody>
          <a:bodyPr/>
          <a:lstStyle>
            <a:lvl1pPr algn="l">
              <a:defRPr/>
            </a:lvl1pPr>
          </a:lstStyle>
          <a:p>
            <a:fld id="{5EC5797F-DF49-4C7F-96F6-DC465925EA16}" type="datetimeFigureOut">
              <a:rPr lang="lt-LT" smtClean="0"/>
              <a:t>2022-04-21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13CEF653-3E73-41C1-A8FF-5550986FDEF4}" type="slidenum">
              <a:rPr lang="lt-LT" smtClean="0"/>
              <a:t>‹#›</a:t>
            </a:fld>
            <a:endParaRPr lang="lt-LT"/>
          </a:p>
        </p:txBody>
      </p:sp>
      <p:cxnSp>
        <p:nvCxnSpPr>
          <p:cNvPr id="13" name="Straight Connector 12"/>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4572001"/>
          </a:xfrm>
          <a:prstGeom prst="rect">
            <a:avLst/>
          </a:prstGeom>
          <a:blipFill dpi="0" rotWithShape="1">
            <a:blip r:embed="rId2">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26073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Vertical Text Placeholder 2"/>
          <p:cNvSpPr>
            <a:spLocks noGrp="1"/>
          </p:cNvSpPr>
          <p:nvPr>
            <p:ph type="body" orient="vert" idx="1"/>
          </p:nvPr>
        </p:nvSpPr>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5EC5797F-DF49-4C7F-96F6-DC465925EA16}" type="datetimeFigureOut">
              <a:rPr lang="lt-LT" smtClean="0"/>
              <a:t>2022-04-21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13CEF653-3E73-41C1-A8FF-5550986FDEF4}" type="slidenum">
              <a:rPr lang="lt-LT" smtClean="0"/>
              <a:t>‹#›</a:t>
            </a:fld>
            <a:endParaRPr lang="lt-LT"/>
          </a:p>
        </p:txBody>
      </p:sp>
    </p:spTree>
    <p:extLst>
      <p:ext uri="{BB962C8B-B14F-4D97-AF65-F5344CB8AC3E}">
        <p14:creationId xmlns:p14="http://schemas.microsoft.com/office/powerpoint/2010/main" val="1517237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lt-LT"/>
              <a:t>Spustelėję redaguokite stilių</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5EC5797F-DF49-4C7F-96F6-DC465925EA16}" type="datetimeFigureOut">
              <a:rPr lang="lt-LT" smtClean="0"/>
              <a:t>2022-04-21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13CEF653-3E73-41C1-A8FF-5550986FDEF4}" type="slidenum">
              <a:rPr lang="lt-LT" smtClean="0"/>
              <a:t>‹#›</a:t>
            </a:fld>
            <a:endParaRPr lang="lt-LT"/>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904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Content Placeholder 2"/>
          <p:cNvSpPr>
            <a:spLocks noGrp="1"/>
          </p:cNvSpPr>
          <p:nvPr>
            <p:ph idx="1"/>
          </p:nvPr>
        </p:nvSpPr>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5EC5797F-DF49-4C7F-96F6-DC465925EA16}" type="datetimeFigureOut">
              <a:rPr lang="lt-LT" smtClean="0"/>
              <a:t>2022-04-21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13CEF653-3E73-41C1-A8FF-5550986FDEF4}" type="slidenum">
              <a:rPr lang="lt-LT" smtClean="0"/>
              <a:t>‹#›</a:t>
            </a:fld>
            <a:endParaRPr lang="lt-LT"/>
          </a:p>
        </p:txBody>
      </p:sp>
    </p:spTree>
    <p:extLst>
      <p:ext uri="{BB962C8B-B14F-4D97-AF65-F5344CB8AC3E}">
        <p14:creationId xmlns:p14="http://schemas.microsoft.com/office/powerpoint/2010/main" val="2407953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lt-LT"/>
              <a:t>Spustelėję redaguokite stilių</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5EC5797F-DF49-4C7F-96F6-DC465925EA16}" type="datetimeFigureOut">
              <a:rPr lang="lt-LT" smtClean="0"/>
              <a:t>2022-04-21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13CEF653-3E73-41C1-A8FF-5550986FDEF4}" type="slidenum">
              <a:rPr lang="lt-LT" smtClean="0"/>
              <a:t>‹#›</a:t>
            </a:fld>
            <a:endParaRPr lang="lt-LT"/>
          </a:p>
        </p:txBody>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78649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lt-LT"/>
              <a:t>Spustelėję redaguokite stilių</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Date Placeholder 4"/>
          <p:cNvSpPr>
            <a:spLocks noGrp="1"/>
          </p:cNvSpPr>
          <p:nvPr>
            <p:ph type="dt" sz="half" idx="10"/>
          </p:nvPr>
        </p:nvSpPr>
        <p:spPr/>
        <p:txBody>
          <a:bodyPr/>
          <a:lstStyle/>
          <a:p>
            <a:fld id="{5EC5797F-DF49-4C7F-96F6-DC465925EA16}" type="datetimeFigureOut">
              <a:rPr lang="lt-LT" smtClean="0"/>
              <a:t>2022-04-21</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13CEF653-3E73-41C1-A8FF-5550986FDEF4}" type="slidenum">
              <a:rPr lang="lt-LT" smtClean="0"/>
              <a:t>‹#›</a:t>
            </a:fld>
            <a:endParaRPr lang="lt-LT"/>
          </a:p>
        </p:txBody>
      </p:sp>
    </p:spTree>
    <p:extLst>
      <p:ext uri="{BB962C8B-B14F-4D97-AF65-F5344CB8AC3E}">
        <p14:creationId xmlns:p14="http://schemas.microsoft.com/office/powerpoint/2010/main" val="1709011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lt-LT"/>
              <a:t>Spustelėję redaguokite stilių</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4" name="Content Placeholder 3"/>
          <p:cNvSpPr>
            <a:spLocks noGrp="1"/>
          </p:cNvSpPr>
          <p:nvPr>
            <p:ph sz="half" idx="2"/>
          </p:nvPr>
        </p:nvSpPr>
        <p:spPr>
          <a:xfrm>
            <a:off x="1024128" y="2967788"/>
            <a:ext cx="4754880" cy="3341572"/>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lt-LT"/>
              <a:t>Spustelėkite, kad galėtumėte redaguoti šablono teksto stilius</a:t>
            </a:r>
          </a:p>
        </p:txBody>
      </p:sp>
      <p:sp>
        <p:nvSpPr>
          <p:cNvPr id="6" name="Content Placeholder 5"/>
          <p:cNvSpPr>
            <a:spLocks noGrp="1"/>
          </p:cNvSpPr>
          <p:nvPr>
            <p:ph sz="quarter" idx="4"/>
          </p:nvPr>
        </p:nvSpPr>
        <p:spPr>
          <a:xfrm>
            <a:off x="5990888" y="2967788"/>
            <a:ext cx="4754880" cy="3341572"/>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7" name="Date Placeholder 6"/>
          <p:cNvSpPr>
            <a:spLocks noGrp="1"/>
          </p:cNvSpPr>
          <p:nvPr>
            <p:ph type="dt" sz="half" idx="10"/>
          </p:nvPr>
        </p:nvSpPr>
        <p:spPr/>
        <p:txBody>
          <a:bodyPr/>
          <a:lstStyle/>
          <a:p>
            <a:fld id="{5EC5797F-DF49-4C7F-96F6-DC465925EA16}" type="datetimeFigureOut">
              <a:rPr lang="lt-LT" smtClean="0"/>
              <a:t>2022-04-21</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13CEF653-3E73-41C1-A8FF-5550986FDEF4}" type="slidenum">
              <a:rPr lang="lt-LT" smtClean="0"/>
              <a:t>‹#›</a:t>
            </a:fld>
            <a:endParaRPr lang="lt-LT"/>
          </a:p>
        </p:txBody>
      </p:sp>
    </p:spTree>
    <p:extLst>
      <p:ext uri="{BB962C8B-B14F-4D97-AF65-F5344CB8AC3E}">
        <p14:creationId xmlns:p14="http://schemas.microsoft.com/office/powerpoint/2010/main" val="2127655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Date Placeholder 2"/>
          <p:cNvSpPr>
            <a:spLocks noGrp="1"/>
          </p:cNvSpPr>
          <p:nvPr>
            <p:ph type="dt" sz="half" idx="10"/>
          </p:nvPr>
        </p:nvSpPr>
        <p:spPr/>
        <p:txBody>
          <a:bodyPr/>
          <a:lstStyle/>
          <a:p>
            <a:fld id="{5EC5797F-DF49-4C7F-96F6-DC465925EA16}" type="datetimeFigureOut">
              <a:rPr lang="lt-LT" smtClean="0"/>
              <a:t>2022-04-21</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13CEF653-3E73-41C1-A8FF-5550986FDEF4}" type="slidenum">
              <a:rPr lang="lt-LT" smtClean="0"/>
              <a:t>‹#›</a:t>
            </a:fld>
            <a:endParaRPr lang="lt-LT"/>
          </a:p>
        </p:txBody>
      </p:sp>
    </p:spTree>
    <p:extLst>
      <p:ext uri="{BB962C8B-B14F-4D97-AF65-F5344CB8AC3E}">
        <p14:creationId xmlns:p14="http://schemas.microsoft.com/office/powerpoint/2010/main" val="918831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C5797F-DF49-4C7F-96F6-DC465925EA16}" type="datetimeFigureOut">
              <a:rPr lang="lt-LT" smtClean="0"/>
              <a:t>2022-04-21</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13CEF653-3E73-41C1-A8FF-5550986FDEF4}" type="slidenum">
              <a:rPr lang="lt-LT" smtClean="0"/>
              <a:t>‹#›</a:t>
            </a:fld>
            <a:endParaRPr lang="lt-LT"/>
          </a:p>
        </p:txBody>
      </p:sp>
    </p:spTree>
    <p:extLst>
      <p:ext uri="{BB962C8B-B14F-4D97-AF65-F5344CB8AC3E}">
        <p14:creationId xmlns:p14="http://schemas.microsoft.com/office/powerpoint/2010/main" val="2105987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lt-LT"/>
              <a:t>Spustelėję redaguokite stilių</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kad galėtumėte redaguoti šablono teksto stilius</a:t>
            </a:r>
          </a:p>
        </p:txBody>
      </p:sp>
      <p:sp>
        <p:nvSpPr>
          <p:cNvPr id="5" name="Date Placeholder 4"/>
          <p:cNvSpPr>
            <a:spLocks noGrp="1"/>
          </p:cNvSpPr>
          <p:nvPr>
            <p:ph type="dt" sz="half" idx="10"/>
          </p:nvPr>
        </p:nvSpPr>
        <p:spPr/>
        <p:txBody>
          <a:bodyPr/>
          <a:lstStyle/>
          <a:p>
            <a:fld id="{5EC5797F-DF49-4C7F-96F6-DC465925EA16}" type="datetimeFigureOut">
              <a:rPr lang="lt-LT" smtClean="0"/>
              <a:t>2022-04-21</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13CEF653-3E73-41C1-A8FF-5550986FDEF4}" type="slidenum">
              <a:rPr lang="lt-LT" smtClean="0"/>
              <a:t>‹#›</a:t>
            </a:fld>
            <a:endParaRPr lang="lt-LT"/>
          </a:p>
        </p:txBody>
      </p:sp>
    </p:spTree>
    <p:extLst>
      <p:ext uri="{BB962C8B-B14F-4D97-AF65-F5344CB8AC3E}">
        <p14:creationId xmlns:p14="http://schemas.microsoft.com/office/powerpoint/2010/main" val="2516941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lt-LT"/>
              <a:t>Spustelėję redaguokite stilių</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t-LT"/>
              <a:t>Spustelėkite piktogramą norėdami įtraukti paveikslėlį</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e Placeholder 4"/>
          <p:cNvSpPr>
            <a:spLocks noGrp="1"/>
          </p:cNvSpPr>
          <p:nvPr>
            <p:ph type="dt" sz="half" idx="10"/>
          </p:nvPr>
        </p:nvSpPr>
        <p:spPr/>
        <p:txBody>
          <a:bodyPr/>
          <a:lstStyle/>
          <a:p>
            <a:fld id="{5EC5797F-DF49-4C7F-96F6-DC465925EA16}" type="datetimeFigureOut">
              <a:rPr lang="lt-LT" smtClean="0"/>
              <a:t>2022-04-21</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13CEF653-3E73-41C1-A8FF-5550986FDEF4}" type="slidenum">
              <a:rPr lang="lt-LT" smtClean="0"/>
              <a:t>‹#›</a:t>
            </a:fld>
            <a:endParaRPr lang="lt-LT"/>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6819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lt-LT"/>
              <a:t>Spustelėję redaguokite stilių</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5EC5797F-DF49-4C7F-96F6-DC465925EA16}" type="datetimeFigureOut">
              <a:rPr lang="lt-LT" smtClean="0"/>
              <a:t>2022-04-21</a:t>
            </a:fld>
            <a:endParaRPr lang="lt-LT"/>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lt-LT"/>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13CEF653-3E73-41C1-A8FF-5550986FDEF4}" type="slidenum">
              <a:rPr lang="lt-LT" smtClean="0"/>
              <a:t>‹#›</a:t>
            </a:fld>
            <a:endParaRPr lang="lt-LT"/>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5653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a:xfrm>
            <a:off x="388189" y="560665"/>
            <a:ext cx="10688128" cy="3209078"/>
          </a:xfrm>
          <a:solidFill>
            <a:schemeClr val="accent4">
              <a:lumMod val="20000"/>
              <a:lumOff val="80000"/>
            </a:schemeClr>
          </a:solidFill>
        </p:spPr>
        <p:txBody>
          <a:bodyPr>
            <a:normAutofit/>
          </a:bodyPr>
          <a:lstStyle/>
          <a:p>
            <a:pPr algn="ctr"/>
            <a:r>
              <a:rPr lang="lt-LT" sz="3600" dirty="0">
                <a:solidFill>
                  <a:srgbClr val="00B050"/>
                </a:solidFill>
                <a:latin typeface="Bookman Old Style" panose="02050604050505020204" pitchFamily="18" charset="0"/>
              </a:rPr>
              <a:t>Šalčininkų r. Kalesninkų </a:t>
            </a:r>
            <a:br>
              <a:rPr lang="lt-LT" sz="3600" dirty="0">
                <a:solidFill>
                  <a:srgbClr val="00B050"/>
                </a:solidFill>
                <a:latin typeface="Bookman Old Style" panose="02050604050505020204" pitchFamily="18" charset="0"/>
              </a:rPr>
            </a:br>
            <a:r>
              <a:rPr lang="lt-LT" sz="3600" dirty="0">
                <a:solidFill>
                  <a:srgbClr val="00B050"/>
                </a:solidFill>
                <a:latin typeface="Bookman Old Style" panose="02050604050505020204" pitchFamily="18" charset="0"/>
              </a:rPr>
              <a:t>l. </a:t>
            </a:r>
            <a:r>
              <a:rPr lang="lt-LT" sz="3600" dirty="0" err="1">
                <a:solidFill>
                  <a:srgbClr val="00B050"/>
                </a:solidFill>
                <a:latin typeface="Bookman Old Style" panose="02050604050505020204" pitchFamily="18" charset="0"/>
              </a:rPr>
              <a:t>narbuto</a:t>
            </a:r>
            <a:r>
              <a:rPr lang="lt-LT" sz="3600" dirty="0">
                <a:solidFill>
                  <a:srgbClr val="00B050"/>
                </a:solidFill>
                <a:latin typeface="Bookman Old Style" panose="02050604050505020204" pitchFamily="18" charset="0"/>
              </a:rPr>
              <a:t> gimnazija </a:t>
            </a:r>
            <a:br>
              <a:rPr lang="lt-LT" sz="3600" b="1" dirty="0">
                <a:solidFill>
                  <a:srgbClr val="00B050"/>
                </a:solidFill>
                <a:latin typeface="Bookman Old Style" panose="02050604050505020204" pitchFamily="18" charset="0"/>
              </a:rPr>
            </a:br>
            <a:br>
              <a:rPr lang="lt-LT" sz="3600" b="1" dirty="0">
                <a:solidFill>
                  <a:srgbClr val="00B050"/>
                </a:solidFill>
                <a:latin typeface="Bookman Old Style" panose="02050604050505020204" pitchFamily="18" charset="0"/>
              </a:rPr>
            </a:br>
            <a:r>
              <a:rPr lang="lt-LT" b="1" dirty="0">
                <a:solidFill>
                  <a:srgbClr val="00B050"/>
                </a:solidFill>
                <a:latin typeface="Bookman Old Style" panose="02050604050505020204" pitchFamily="18" charset="0"/>
              </a:rPr>
              <a:t>metodinė konferencija</a:t>
            </a:r>
            <a:endParaRPr lang="en-US" b="1" dirty="0">
              <a:solidFill>
                <a:srgbClr val="00B050"/>
              </a:solidFill>
              <a:latin typeface="Bookman Old Style" panose="02050604050505020204" pitchFamily="18" charset="0"/>
            </a:endParaRPr>
          </a:p>
        </p:txBody>
      </p:sp>
      <p:sp>
        <p:nvSpPr>
          <p:cNvPr id="3" name="Antrinis pavadinimas 2"/>
          <p:cNvSpPr>
            <a:spLocks noGrp="1"/>
          </p:cNvSpPr>
          <p:nvPr>
            <p:ph type="subTitle" idx="1"/>
          </p:nvPr>
        </p:nvSpPr>
        <p:spPr>
          <a:xfrm>
            <a:off x="388189" y="5314950"/>
            <a:ext cx="11412747" cy="1543049"/>
          </a:xfrm>
          <a:solidFill>
            <a:schemeClr val="accent3">
              <a:lumMod val="60000"/>
              <a:lumOff val="40000"/>
            </a:schemeClr>
          </a:solidFill>
        </p:spPr>
        <p:txBody>
          <a:bodyPr>
            <a:normAutofit fontScale="70000" lnSpcReduction="20000"/>
          </a:bodyPr>
          <a:lstStyle/>
          <a:p>
            <a:pPr algn="ctr"/>
            <a:endParaRPr lang="lt-LT" sz="3300" b="1" dirty="0"/>
          </a:p>
          <a:p>
            <a:pPr algn="ctr"/>
            <a:r>
              <a:rPr lang="lt-LT" sz="3300" b="1" dirty="0"/>
              <a:t>Pranešėjai:</a:t>
            </a:r>
          </a:p>
          <a:p>
            <a:pPr algn="ctr"/>
            <a:r>
              <a:rPr lang="lt-LT" sz="2900" b="1" i="1" dirty="0"/>
              <a:t>Pradinių klasių vyr. mokytoja R. </a:t>
            </a:r>
            <a:r>
              <a:rPr lang="lt-LT" sz="2900" b="1" i="1" dirty="0" err="1"/>
              <a:t>Poliakova</a:t>
            </a:r>
            <a:endParaRPr lang="lt-LT" sz="2900" b="1" i="1" dirty="0"/>
          </a:p>
          <a:p>
            <a:pPr algn="ctr"/>
            <a:endParaRPr lang="lt-LT" sz="2900" b="1" i="1" dirty="0"/>
          </a:p>
          <a:p>
            <a:pPr algn="ctr"/>
            <a:r>
              <a:rPr lang="lt-LT" sz="2900" b="1" i="1" dirty="0"/>
              <a:t>Lietuvių kalbos mokytoja B. </a:t>
            </a:r>
            <a:r>
              <a:rPr lang="lt-LT" sz="2900" b="1" i="1" dirty="0" err="1"/>
              <a:t>Vinckevič</a:t>
            </a:r>
            <a:endParaRPr lang="lt-LT" sz="2900" b="1" i="1" dirty="0"/>
          </a:p>
          <a:p>
            <a:pPr algn="ctr"/>
            <a:endParaRPr lang="en-US" sz="2400" dirty="0"/>
          </a:p>
        </p:txBody>
      </p:sp>
      <p:sp>
        <p:nvSpPr>
          <p:cNvPr id="6" name="Stačiakampis 5"/>
          <p:cNvSpPr/>
          <p:nvPr/>
        </p:nvSpPr>
        <p:spPr>
          <a:xfrm>
            <a:off x="562155" y="4452744"/>
            <a:ext cx="11067690" cy="707886"/>
          </a:xfrm>
          <a:prstGeom prst="rect">
            <a:avLst/>
          </a:prstGeom>
          <a:solidFill>
            <a:schemeClr val="accent3">
              <a:lumMod val="60000"/>
              <a:lumOff val="40000"/>
            </a:schemeClr>
          </a:solidFill>
        </p:spPr>
        <p:txBody>
          <a:bodyPr wrap="square">
            <a:spAutoFit/>
          </a:bodyPr>
          <a:lstStyle/>
          <a:p>
            <a:pPr algn="ctr"/>
            <a:r>
              <a:rPr lang="lt-LT" sz="4000" b="1" dirty="0">
                <a:ln w="22225">
                  <a:solidFill>
                    <a:schemeClr val="accent2"/>
                  </a:solidFill>
                  <a:prstDash val="solid"/>
                </a:ln>
                <a:solidFill>
                  <a:srgbClr val="00B050"/>
                </a:solidFill>
                <a:latin typeface="Bahnschrift SemiBold" panose="020B0502040204020203" pitchFamily="34" charset="0"/>
              </a:rPr>
              <a:t>„Mokymasis iš patirties ir per patirtį“</a:t>
            </a:r>
            <a:endParaRPr lang="en-US" sz="4000" b="1" dirty="0">
              <a:ln w="22225">
                <a:solidFill>
                  <a:schemeClr val="accent2"/>
                </a:solidFill>
                <a:prstDash val="solid"/>
              </a:ln>
              <a:solidFill>
                <a:srgbClr val="00B050"/>
              </a:solidFill>
              <a:latin typeface="Bahnschrift SemiBold" panose="020B0502040204020203" pitchFamily="34" charset="0"/>
            </a:endParaRPr>
          </a:p>
        </p:txBody>
      </p:sp>
      <p:pic>
        <p:nvPicPr>
          <p:cNvPr id="7" name="Paveikslėlis 6"/>
          <p:cNvPicPr>
            <a:picLocks noChangeAspect="1"/>
          </p:cNvPicPr>
          <p:nvPr/>
        </p:nvPicPr>
        <p:blipFill>
          <a:blip r:embed="rId2"/>
          <a:stretch>
            <a:fillRect/>
          </a:stretch>
        </p:blipFill>
        <p:spPr>
          <a:xfrm>
            <a:off x="5067731" y="3186986"/>
            <a:ext cx="1329043" cy="451143"/>
          </a:xfrm>
          <a:prstGeom prst="rect">
            <a:avLst/>
          </a:prstGeom>
        </p:spPr>
      </p:pic>
    </p:spTree>
    <p:extLst>
      <p:ext uri="{BB962C8B-B14F-4D97-AF65-F5344CB8AC3E}">
        <p14:creationId xmlns:p14="http://schemas.microsoft.com/office/powerpoint/2010/main" val="4021129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aveikslėlis 6"/>
          <p:cNvPicPr>
            <a:picLocks noChangeAspect="1"/>
          </p:cNvPicPr>
          <p:nvPr/>
        </p:nvPicPr>
        <p:blipFill>
          <a:blip r:embed="rId2"/>
          <a:stretch>
            <a:fillRect/>
          </a:stretch>
        </p:blipFill>
        <p:spPr>
          <a:xfrm>
            <a:off x="457200" y="241540"/>
            <a:ext cx="3761835" cy="5035579"/>
          </a:xfrm>
          <a:prstGeom prst="rect">
            <a:avLst/>
          </a:prstGeom>
        </p:spPr>
      </p:pic>
      <p:pic>
        <p:nvPicPr>
          <p:cNvPr id="8" name="Paveikslėlis 7"/>
          <p:cNvPicPr>
            <a:picLocks noChangeAspect="1"/>
          </p:cNvPicPr>
          <p:nvPr/>
        </p:nvPicPr>
        <p:blipFill>
          <a:blip r:embed="rId3"/>
          <a:stretch>
            <a:fillRect/>
          </a:stretch>
        </p:blipFill>
        <p:spPr>
          <a:xfrm>
            <a:off x="4436741" y="1699403"/>
            <a:ext cx="3442965" cy="4554567"/>
          </a:xfrm>
          <a:prstGeom prst="rect">
            <a:avLst/>
          </a:prstGeom>
        </p:spPr>
      </p:pic>
      <p:pic>
        <p:nvPicPr>
          <p:cNvPr id="9" name="Paveikslėlis 8"/>
          <p:cNvPicPr>
            <a:picLocks noChangeAspect="1"/>
          </p:cNvPicPr>
          <p:nvPr/>
        </p:nvPicPr>
        <p:blipFill>
          <a:blip r:embed="rId4"/>
          <a:stretch>
            <a:fillRect/>
          </a:stretch>
        </p:blipFill>
        <p:spPr>
          <a:xfrm>
            <a:off x="8097412" y="0"/>
            <a:ext cx="3798415" cy="5145371"/>
          </a:xfrm>
          <a:prstGeom prst="rect">
            <a:avLst/>
          </a:prstGeom>
        </p:spPr>
      </p:pic>
    </p:spTree>
    <p:extLst>
      <p:ext uri="{BB962C8B-B14F-4D97-AF65-F5344CB8AC3E}">
        <p14:creationId xmlns:p14="http://schemas.microsoft.com/office/powerpoint/2010/main" val="2381243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veikslėlis 5"/>
          <p:cNvPicPr>
            <a:picLocks noChangeAspect="1"/>
          </p:cNvPicPr>
          <p:nvPr/>
        </p:nvPicPr>
        <p:blipFill>
          <a:blip r:embed="rId2"/>
          <a:stretch>
            <a:fillRect/>
          </a:stretch>
        </p:blipFill>
        <p:spPr>
          <a:xfrm>
            <a:off x="160786" y="0"/>
            <a:ext cx="3367418" cy="4472168"/>
          </a:xfrm>
          <a:prstGeom prst="rect">
            <a:avLst/>
          </a:prstGeom>
        </p:spPr>
      </p:pic>
      <p:pic>
        <p:nvPicPr>
          <p:cNvPr id="7" name="Paveikslėlis 6"/>
          <p:cNvPicPr>
            <a:picLocks noChangeAspect="1"/>
          </p:cNvPicPr>
          <p:nvPr/>
        </p:nvPicPr>
        <p:blipFill>
          <a:blip r:embed="rId3"/>
          <a:stretch>
            <a:fillRect/>
          </a:stretch>
        </p:blipFill>
        <p:spPr>
          <a:xfrm>
            <a:off x="3667279" y="2315564"/>
            <a:ext cx="4116363" cy="4313208"/>
          </a:xfrm>
          <a:prstGeom prst="rect">
            <a:avLst/>
          </a:prstGeom>
        </p:spPr>
      </p:pic>
      <p:pic>
        <p:nvPicPr>
          <p:cNvPr id="8" name="Paveikslėlis 7"/>
          <p:cNvPicPr>
            <a:picLocks noChangeAspect="1"/>
          </p:cNvPicPr>
          <p:nvPr/>
        </p:nvPicPr>
        <p:blipFill>
          <a:blip r:embed="rId4"/>
          <a:stretch>
            <a:fillRect/>
          </a:stretch>
        </p:blipFill>
        <p:spPr>
          <a:xfrm>
            <a:off x="7922718" y="-112143"/>
            <a:ext cx="4039512" cy="5464384"/>
          </a:xfrm>
          <a:prstGeom prst="rect">
            <a:avLst/>
          </a:prstGeom>
        </p:spPr>
      </p:pic>
    </p:spTree>
    <p:extLst>
      <p:ext uri="{BB962C8B-B14F-4D97-AF65-F5344CB8AC3E}">
        <p14:creationId xmlns:p14="http://schemas.microsoft.com/office/powerpoint/2010/main" val="2839361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veikslėlis 5"/>
          <p:cNvPicPr>
            <a:picLocks noChangeAspect="1"/>
          </p:cNvPicPr>
          <p:nvPr/>
        </p:nvPicPr>
        <p:blipFill>
          <a:blip r:embed="rId2"/>
          <a:stretch>
            <a:fillRect/>
          </a:stretch>
        </p:blipFill>
        <p:spPr>
          <a:xfrm>
            <a:off x="358389" y="557778"/>
            <a:ext cx="3868914" cy="5564037"/>
          </a:xfrm>
          <a:prstGeom prst="rect">
            <a:avLst/>
          </a:prstGeom>
        </p:spPr>
      </p:pic>
      <p:pic>
        <p:nvPicPr>
          <p:cNvPr id="7" name="Paveikslėlis 6"/>
          <p:cNvPicPr>
            <a:picLocks noChangeAspect="1"/>
          </p:cNvPicPr>
          <p:nvPr/>
        </p:nvPicPr>
        <p:blipFill>
          <a:blip r:embed="rId3"/>
          <a:stretch>
            <a:fillRect/>
          </a:stretch>
        </p:blipFill>
        <p:spPr>
          <a:xfrm>
            <a:off x="7964697" y="557778"/>
            <a:ext cx="3950977" cy="5293474"/>
          </a:xfrm>
          <a:prstGeom prst="rect">
            <a:avLst/>
          </a:prstGeom>
        </p:spPr>
      </p:pic>
      <p:pic>
        <p:nvPicPr>
          <p:cNvPr id="8" name="Paveikslėlis 7"/>
          <p:cNvPicPr>
            <a:picLocks noChangeAspect="1"/>
          </p:cNvPicPr>
          <p:nvPr/>
        </p:nvPicPr>
        <p:blipFill>
          <a:blip r:embed="rId4"/>
          <a:stretch>
            <a:fillRect/>
          </a:stretch>
        </p:blipFill>
        <p:spPr>
          <a:xfrm>
            <a:off x="4408678" y="2138601"/>
            <a:ext cx="3374644" cy="4485735"/>
          </a:xfrm>
          <a:prstGeom prst="rect">
            <a:avLst/>
          </a:prstGeom>
        </p:spPr>
      </p:pic>
    </p:spTree>
    <p:extLst>
      <p:ext uri="{BB962C8B-B14F-4D97-AF65-F5344CB8AC3E}">
        <p14:creationId xmlns:p14="http://schemas.microsoft.com/office/powerpoint/2010/main" val="3817260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396B5A7-BE42-466E-A8E7-BBE0639840EC}"/>
              </a:ext>
            </a:extLst>
          </p:cNvPr>
          <p:cNvSpPr>
            <a:spLocks noGrp="1"/>
          </p:cNvSpPr>
          <p:nvPr>
            <p:ph type="ctrTitle"/>
          </p:nvPr>
        </p:nvSpPr>
        <p:spPr>
          <a:xfrm>
            <a:off x="367386" y="4831550"/>
            <a:ext cx="11214340" cy="1463040"/>
          </a:xfrm>
        </p:spPr>
        <p:txBody>
          <a:bodyPr>
            <a:normAutofit fontScale="90000"/>
          </a:bodyPr>
          <a:lstStyle/>
          <a:p>
            <a:pPr algn="ctr"/>
            <a:r>
              <a:rPr lang="lt-LT" dirty="0">
                <a:solidFill>
                  <a:schemeClr val="accent4"/>
                </a:solidFill>
              </a:rPr>
              <a:t>2 etapas:</a:t>
            </a:r>
            <a:br>
              <a:rPr lang="lt-LT" dirty="0">
                <a:solidFill>
                  <a:schemeClr val="accent4"/>
                </a:solidFill>
              </a:rPr>
            </a:br>
            <a:r>
              <a:rPr lang="lt-LT" dirty="0">
                <a:solidFill>
                  <a:schemeClr val="accent4"/>
                </a:solidFill>
              </a:rPr>
              <a:t>„Lietuvių liaudies ornamentai tautiniuose drabužiuose“. </a:t>
            </a:r>
          </a:p>
        </p:txBody>
      </p:sp>
      <p:pic>
        <p:nvPicPr>
          <p:cNvPr id="4" name="Paveikslėlis 3">
            <a:extLst>
              <a:ext uri="{FF2B5EF4-FFF2-40B4-BE49-F238E27FC236}">
                <a16:creationId xmlns:a16="http://schemas.microsoft.com/office/drawing/2014/main" id="{94D855D3-65D0-4626-B765-841DDB7AC7C8}"/>
              </a:ext>
            </a:extLst>
          </p:cNvPr>
          <p:cNvPicPr>
            <a:picLocks noChangeAspect="1"/>
          </p:cNvPicPr>
          <p:nvPr/>
        </p:nvPicPr>
        <p:blipFill>
          <a:blip r:embed="rId2"/>
          <a:stretch>
            <a:fillRect/>
          </a:stretch>
        </p:blipFill>
        <p:spPr>
          <a:xfrm>
            <a:off x="1738312" y="452875"/>
            <a:ext cx="8472488" cy="3657148"/>
          </a:xfrm>
          <a:prstGeom prst="rect">
            <a:avLst/>
          </a:prstGeom>
        </p:spPr>
      </p:pic>
    </p:spTree>
    <p:extLst>
      <p:ext uri="{BB962C8B-B14F-4D97-AF65-F5344CB8AC3E}">
        <p14:creationId xmlns:p14="http://schemas.microsoft.com/office/powerpoint/2010/main" val="2491143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3DE38D1-9CF6-4981-BEF3-72CD5902D0BC}"/>
              </a:ext>
            </a:extLst>
          </p:cNvPr>
          <p:cNvSpPr>
            <a:spLocks noGrp="1"/>
          </p:cNvSpPr>
          <p:nvPr>
            <p:ph type="title"/>
          </p:nvPr>
        </p:nvSpPr>
        <p:spPr>
          <a:xfrm>
            <a:off x="828136" y="215659"/>
            <a:ext cx="9916064" cy="2001329"/>
          </a:xfrm>
        </p:spPr>
        <p:txBody>
          <a:bodyPr>
            <a:normAutofit fontScale="90000"/>
          </a:bodyPr>
          <a:lstStyle/>
          <a:p>
            <a:pPr algn="ctr"/>
            <a:r>
              <a:rPr lang="lt-LT" dirty="0">
                <a:solidFill>
                  <a:schemeClr val="accent2">
                    <a:lumMod val="75000"/>
                  </a:schemeClr>
                </a:solidFill>
              </a:rPr>
              <a:t>Integruota lietuvių kalbos – dailės ir technologijų pamoka </a:t>
            </a:r>
            <a:br>
              <a:rPr lang="lt-LT" dirty="0">
                <a:solidFill>
                  <a:schemeClr val="accent2">
                    <a:lumMod val="75000"/>
                  </a:schemeClr>
                </a:solidFill>
              </a:rPr>
            </a:br>
            <a:r>
              <a:rPr lang="lt-LT" sz="4000" dirty="0"/>
              <a:t>Užsiėmimo tikslas: </a:t>
            </a:r>
            <a:r>
              <a:rPr lang="lt-LT" sz="2000" dirty="0">
                <a:solidFill>
                  <a:schemeClr val="accent6">
                    <a:lumMod val="75000"/>
                  </a:schemeClr>
                </a:solidFill>
                <a:effectLst/>
                <a:latin typeface="Times New Roman" panose="02020603050405020304" pitchFamily="18" charset="0"/>
                <a:ea typeface="Times New Roman" panose="02020603050405020304" pitchFamily="18" charset="0"/>
                <a:cs typeface="Arial" panose="020B0604020202020204" pitchFamily="34" charset="0"/>
              </a:rPr>
              <a:t>ugdyti etninės kultūros sampratą, puoselėti liaudies tradicijas ir papročius integruojant dalykus. </a:t>
            </a:r>
            <a:br>
              <a:rPr lang="lt-LT" sz="2000"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rPr>
            </a:br>
            <a:endParaRPr lang="lt-LT" sz="2000" dirty="0">
              <a:solidFill>
                <a:schemeClr val="accent6">
                  <a:lumMod val="75000"/>
                </a:schemeClr>
              </a:solidFill>
            </a:endParaRPr>
          </a:p>
        </p:txBody>
      </p:sp>
      <p:sp>
        <p:nvSpPr>
          <p:cNvPr id="3" name="Turinio vietos rezervavimo ženklas 2">
            <a:extLst>
              <a:ext uri="{FF2B5EF4-FFF2-40B4-BE49-F238E27FC236}">
                <a16:creationId xmlns:a16="http://schemas.microsoft.com/office/drawing/2014/main" id="{11F76C27-EF04-4BFD-9291-2466901BADA5}"/>
              </a:ext>
            </a:extLst>
          </p:cNvPr>
          <p:cNvSpPr>
            <a:spLocks noGrp="1"/>
          </p:cNvSpPr>
          <p:nvPr>
            <p:ph idx="1"/>
          </p:nvPr>
        </p:nvSpPr>
        <p:spPr/>
        <p:txBody>
          <a:bodyPr>
            <a:normAutofit lnSpcReduction="10000"/>
          </a:bodyPr>
          <a:lstStyle/>
          <a:p>
            <a:pPr algn="just">
              <a:lnSpc>
                <a:spcPct val="115000"/>
              </a:lnSpc>
              <a:spcAft>
                <a:spcPts val="800"/>
              </a:spcAft>
            </a:pPr>
            <a:r>
              <a:rPr lang="lt-LT" sz="2000" dirty="0">
                <a:latin typeface="Times New Roman" panose="02020603050405020304" pitchFamily="18" charset="0"/>
                <a:ea typeface="Calibri" panose="020F0502020204030204" pitchFamily="34" charset="0"/>
              </a:rPr>
              <a:t>Mokiniai, kartu su mokytojomis pasinėrė į dar vieną etnokultūrinę kelionę, kurios metu aplankė etnografinius regionus, susipažino su jų tradicijomis, papročiais.  Vaikai pagilino savo žinias apie tautinius drabužius, jų ypatumus, ornamentus.  Užsiėmimo metu mokiniai gavo teorinių žinių, šoko liaudies šokį „Šiaudų batai“, dėliojo dėliones, kūrė savo ornamentus kompiuterinės grafikos pagalba, gyvai pačiupinėjo tautinius kostiumus ir net juos pasimatavo. Vėliau, pasidalinę į berniukų ir mergaičių komandas, bandė kurti tautinius drabužius lėlėms ir po ilgo kūrybinio proceso, pasaulį išvydo gražuolė dzūkaitė Aušra ir jaunuolis Jonas. Kai visos užduotys buvo įveiktos, mokiniai gavo savo bilietus į pertrauką ir atsakę į klausimus baigė dar vieną etnokultūrinę kelionę. </a:t>
            </a:r>
          </a:p>
          <a:p>
            <a:pPr algn="just">
              <a:lnSpc>
                <a:spcPct val="115000"/>
              </a:lnSpc>
              <a:spcAft>
                <a:spcPts val="800"/>
              </a:spcAft>
            </a:pPr>
            <a:r>
              <a:rPr lang="lt-LT" sz="2000" dirty="0">
                <a:latin typeface="Times New Roman" panose="02020603050405020304" pitchFamily="18" charset="0"/>
                <a:ea typeface="Calibri" panose="020F0502020204030204" pitchFamily="34" charset="0"/>
              </a:rPr>
              <a:t>Tokių projektų nauda šiandieniniame pasaulyje yra svarbi, nes integruojant </a:t>
            </a:r>
            <a:r>
              <a:rPr lang="lt-LT" sz="2000" dirty="0" err="1">
                <a:latin typeface="Times New Roman" panose="02020603050405020304" pitchFamily="18" charset="0"/>
                <a:ea typeface="Calibri" panose="020F0502020204030204" pitchFamily="34" charset="0"/>
              </a:rPr>
              <a:t>etnoelementus</a:t>
            </a:r>
            <a:r>
              <a:rPr lang="lt-LT" sz="2000" dirty="0">
                <a:latin typeface="Times New Roman" panose="02020603050405020304" pitchFamily="18" charset="0"/>
                <a:ea typeface="Calibri" panose="020F0502020204030204" pitchFamily="34" charset="0"/>
              </a:rPr>
              <a:t> į kasdienę ugdomąją veiklą, galime prisiliesti prie tautinio paveldo.</a:t>
            </a:r>
            <a:endParaRPr lang="lt-LT" dirty="0"/>
          </a:p>
        </p:txBody>
      </p:sp>
    </p:spTree>
    <p:extLst>
      <p:ext uri="{BB962C8B-B14F-4D97-AF65-F5344CB8AC3E}">
        <p14:creationId xmlns:p14="http://schemas.microsoft.com/office/powerpoint/2010/main" val="1141695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F7AF3380-D794-47D0-B552-27D7F5CA3297}"/>
              </a:ext>
            </a:extLst>
          </p:cNvPr>
          <p:cNvPicPr>
            <a:picLocks noChangeAspect="1"/>
          </p:cNvPicPr>
          <p:nvPr/>
        </p:nvPicPr>
        <p:blipFill>
          <a:blip r:embed="rId2"/>
          <a:stretch>
            <a:fillRect/>
          </a:stretch>
        </p:blipFill>
        <p:spPr>
          <a:xfrm>
            <a:off x="460834" y="0"/>
            <a:ext cx="2764138" cy="3572992"/>
          </a:xfrm>
          <a:prstGeom prst="rect">
            <a:avLst/>
          </a:prstGeom>
        </p:spPr>
      </p:pic>
      <p:pic>
        <p:nvPicPr>
          <p:cNvPr id="4" name="Paveikslėlis 3">
            <a:extLst>
              <a:ext uri="{FF2B5EF4-FFF2-40B4-BE49-F238E27FC236}">
                <a16:creationId xmlns:a16="http://schemas.microsoft.com/office/drawing/2014/main" id="{BA69CC24-6857-4731-9F48-3CC7EAA34681}"/>
              </a:ext>
            </a:extLst>
          </p:cNvPr>
          <p:cNvPicPr>
            <a:picLocks noChangeAspect="1"/>
          </p:cNvPicPr>
          <p:nvPr/>
        </p:nvPicPr>
        <p:blipFill>
          <a:blip r:embed="rId3"/>
          <a:stretch>
            <a:fillRect/>
          </a:stretch>
        </p:blipFill>
        <p:spPr>
          <a:xfrm>
            <a:off x="4240695" y="0"/>
            <a:ext cx="2889212" cy="3572992"/>
          </a:xfrm>
          <a:prstGeom prst="rect">
            <a:avLst/>
          </a:prstGeom>
        </p:spPr>
      </p:pic>
      <p:pic>
        <p:nvPicPr>
          <p:cNvPr id="6" name="Paveikslėlis 5">
            <a:extLst>
              <a:ext uri="{FF2B5EF4-FFF2-40B4-BE49-F238E27FC236}">
                <a16:creationId xmlns:a16="http://schemas.microsoft.com/office/drawing/2014/main" id="{99A7E2EB-3D6A-467E-8AF1-0BFC22C94E9E}"/>
              </a:ext>
            </a:extLst>
          </p:cNvPr>
          <p:cNvPicPr>
            <a:picLocks noChangeAspect="1"/>
          </p:cNvPicPr>
          <p:nvPr/>
        </p:nvPicPr>
        <p:blipFill>
          <a:blip r:embed="rId4"/>
          <a:stretch>
            <a:fillRect/>
          </a:stretch>
        </p:blipFill>
        <p:spPr>
          <a:xfrm>
            <a:off x="8163103" y="-118668"/>
            <a:ext cx="3248927" cy="3803374"/>
          </a:xfrm>
          <a:prstGeom prst="rect">
            <a:avLst/>
          </a:prstGeom>
        </p:spPr>
      </p:pic>
      <p:pic>
        <p:nvPicPr>
          <p:cNvPr id="7" name="Paveikslėlis 6">
            <a:extLst>
              <a:ext uri="{FF2B5EF4-FFF2-40B4-BE49-F238E27FC236}">
                <a16:creationId xmlns:a16="http://schemas.microsoft.com/office/drawing/2014/main" id="{D5BD7177-959A-463F-9872-234E978717FC}"/>
              </a:ext>
            </a:extLst>
          </p:cNvPr>
          <p:cNvPicPr>
            <a:picLocks noChangeAspect="1"/>
          </p:cNvPicPr>
          <p:nvPr/>
        </p:nvPicPr>
        <p:blipFill>
          <a:blip r:embed="rId5"/>
          <a:stretch>
            <a:fillRect/>
          </a:stretch>
        </p:blipFill>
        <p:spPr>
          <a:xfrm>
            <a:off x="3011403" y="3572992"/>
            <a:ext cx="6169193" cy="3218458"/>
          </a:xfrm>
          <a:prstGeom prst="rect">
            <a:avLst/>
          </a:prstGeom>
        </p:spPr>
      </p:pic>
      <p:pic>
        <p:nvPicPr>
          <p:cNvPr id="8" name="Paveikslėlis 7">
            <a:extLst>
              <a:ext uri="{FF2B5EF4-FFF2-40B4-BE49-F238E27FC236}">
                <a16:creationId xmlns:a16="http://schemas.microsoft.com/office/drawing/2014/main" id="{7E062411-8D7E-46CE-8E7E-F95F18980FF9}"/>
              </a:ext>
            </a:extLst>
          </p:cNvPr>
          <p:cNvPicPr>
            <a:picLocks noChangeAspect="1"/>
          </p:cNvPicPr>
          <p:nvPr/>
        </p:nvPicPr>
        <p:blipFill rotWithShape="1">
          <a:blip r:embed="rId6"/>
          <a:srcRect l="11016" r="55218" b="65846"/>
          <a:stretch/>
        </p:blipFill>
        <p:spPr>
          <a:xfrm>
            <a:off x="26370" y="4494724"/>
            <a:ext cx="2769839" cy="1296475"/>
          </a:xfrm>
          <a:prstGeom prst="rect">
            <a:avLst/>
          </a:prstGeom>
        </p:spPr>
      </p:pic>
      <p:pic>
        <p:nvPicPr>
          <p:cNvPr id="9" name="Paveikslėlis 8">
            <a:extLst>
              <a:ext uri="{FF2B5EF4-FFF2-40B4-BE49-F238E27FC236}">
                <a16:creationId xmlns:a16="http://schemas.microsoft.com/office/drawing/2014/main" id="{0DA1FD3D-84C1-4935-B4B2-CE346A227621}"/>
              </a:ext>
            </a:extLst>
          </p:cNvPr>
          <p:cNvPicPr>
            <a:picLocks noChangeAspect="1"/>
          </p:cNvPicPr>
          <p:nvPr/>
        </p:nvPicPr>
        <p:blipFill rotWithShape="1">
          <a:blip r:embed="rId6"/>
          <a:srcRect l="43882" t="3823" r="21932" b="65456"/>
          <a:stretch/>
        </p:blipFill>
        <p:spPr>
          <a:xfrm>
            <a:off x="9395789" y="4494724"/>
            <a:ext cx="2607903" cy="1084441"/>
          </a:xfrm>
          <a:prstGeom prst="rect">
            <a:avLst/>
          </a:prstGeom>
        </p:spPr>
      </p:pic>
    </p:spTree>
    <p:extLst>
      <p:ext uri="{BB962C8B-B14F-4D97-AF65-F5344CB8AC3E}">
        <p14:creationId xmlns:p14="http://schemas.microsoft.com/office/powerpoint/2010/main" val="1240566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a:stretch>
            <a:fillRect/>
          </a:stretch>
        </p:blipFill>
        <p:spPr>
          <a:xfrm>
            <a:off x="436203" y="219210"/>
            <a:ext cx="3249540" cy="5931424"/>
          </a:xfrm>
          <a:prstGeom prst="rect">
            <a:avLst/>
          </a:prstGeom>
        </p:spPr>
      </p:pic>
      <p:pic>
        <p:nvPicPr>
          <p:cNvPr id="6" name="Paveikslėlis 5"/>
          <p:cNvPicPr>
            <a:picLocks noChangeAspect="1"/>
          </p:cNvPicPr>
          <p:nvPr/>
        </p:nvPicPr>
        <p:blipFill>
          <a:blip r:embed="rId3"/>
          <a:stretch>
            <a:fillRect/>
          </a:stretch>
        </p:blipFill>
        <p:spPr>
          <a:xfrm>
            <a:off x="4180518" y="219210"/>
            <a:ext cx="3306789" cy="5931423"/>
          </a:xfrm>
          <a:prstGeom prst="rect">
            <a:avLst/>
          </a:prstGeom>
        </p:spPr>
      </p:pic>
      <p:pic>
        <p:nvPicPr>
          <p:cNvPr id="7" name="Paveikslėlis 6"/>
          <p:cNvPicPr>
            <a:picLocks noChangeAspect="1"/>
          </p:cNvPicPr>
          <p:nvPr/>
        </p:nvPicPr>
        <p:blipFill>
          <a:blip r:embed="rId4"/>
          <a:stretch>
            <a:fillRect/>
          </a:stretch>
        </p:blipFill>
        <p:spPr>
          <a:xfrm>
            <a:off x="8045379" y="219210"/>
            <a:ext cx="3567452" cy="5931424"/>
          </a:xfrm>
          <a:prstGeom prst="rect">
            <a:avLst/>
          </a:prstGeom>
        </p:spPr>
      </p:pic>
    </p:spTree>
    <p:extLst>
      <p:ext uri="{BB962C8B-B14F-4D97-AF65-F5344CB8AC3E}">
        <p14:creationId xmlns:p14="http://schemas.microsoft.com/office/powerpoint/2010/main" val="2853878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veikslėlis 5"/>
          <p:cNvPicPr>
            <a:picLocks noChangeAspect="1"/>
          </p:cNvPicPr>
          <p:nvPr/>
        </p:nvPicPr>
        <p:blipFill>
          <a:blip r:embed="rId2"/>
          <a:stretch>
            <a:fillRect/>
          </a:stretch>
        </p:blipFill>
        <p:spPr>
          <a:xfrm>
            <a:off x="261989" y="301923"/>
            <a:ext cx="4094352" cy="5978713"/>
          </a:xfrm>
          <a:prstGeom prst="rect">
            <a:avLst/>
          </a:prstGeom>
        </p:spPr>
      </p:pic>
      <p:pic>
        <p:nvPicPr>
          <p:cNvPr id="7" name="Paveikslėlis 6"/>
          <p:cNvPicPr>
            <a:picLocks noChangeAspect="1"/>
          </p:cNvPicPr>
          <p:nvPr/>
        </p:nvPicPr>
        <p:blipFill>
          <a:blip r:embed="rId3"/>
          <a:stretch>
            <a:fillRect/>
          </a:stretch>
        </p:blipFill>
        <p:spPr>
          <a:xfrm>
            <a:off x="4537494" y="163903"/>
            <a:ext cx="3640348" cy="6245524"/>
          </a:xfrm>
          <a:prstGeom prst="rect">
            <a:avLst/>
          </a:prstGeom>
        </p:spPr>
      </p:pic>
      <p:pic>
        <p:nvPicPr>
          <p:cNvPr id="8" name="Paveikslėlis 7"/>
          <p:cNvPicPr>
            <a:picLocks noChangeAspect="1"/>
          </p:cNvPicPr>
          <p:nvPr/>
        </p:nvPicPr>
        <p:blipFill>
          <a:blip r:embed="rId4"/>
          <a:stretch>
            <a:fillRect/>
          </a:stretch>
        </p:blipFill>
        <p:spPr>
          <a:xfrm>
            <a:off x="8358995" y="301923"/>
            <a:ext cx="3569883" cy="5978713"/>
          </a:xfrm>
          <a:prstGeom prst="rect">
            <a:avLst/>
          </a:prstGeom>
        </p:spPr>
      </p:pic>
    </p:spTree>
    <p:extLst>
      <p:ext uri="{BB962C8B-B14F-4D97-AF65-F5344CB8AC3E}">
        <p14:creationId xmlns:p14="http://schemas.microsoft.com/office/powerpoint/2010/main" val="3141301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veikslėlis 5"/>
          <p:cNvPicPr>
            <a:picLocks noChangeAspect="1"/>
          </p:cNvPicPr>
          <p:nvPr/>
        </p:nvPicPr>
        <p:blipFill rotWithShape="1">
          <a:blip r:embed="rId2"/>
          <a:srcRect t="15725"/>
          <a:stretch/>
        </p:blipFill>
        <p:spPr>
          <a:xfrm>
            <a:off x="311440" y="348802"/>
            <a:ext cx="4723170" cy="5307272"/>
          </a:xfrm>
          <a:prstGeom prst="rect">
            <a:avLst/>
          </a:prstGeom>
        </p:spPr>
      </p:pic>
      <p:pic>
        <p:nvPicPr>
          <p:cNvPr id="7" name="Paveikslėlis 6"/>
          <p:cNvPicPr>
            <a:picLocks noChangeAspect="1"/>
          </p:cNvPicPr>
          <p:nvPr/>
        </p:nvPicPr>
        <p:blipFill>
          <a:blip r:embed="rId3"/>
          <a:stretch>
            <a:fillRect/>
          </a:stretch>
        </p:blipFill>
        <p:spPr>
          <a:xfrm>
            <a:off x="6357328" y="348802"/>
            <a:ext cx="4529208" cy="6038943"/>
          </a:xfrm>
          <a:prstGeom prst="rect">
            <a:avLst/>
          </a:prstGeom>
        </p:spPr>
      </p:pic>
    </p:spTree>
    <p:extLst>
      <p:ext uri="{BB962C8B-B14F-4D97-AF65-F5344CB8AC3E}">
        <p14:creationId xmlns:p14="http://schemas.microsoft.com/office/powerpoint/2010/main" val="3199481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veikslėlis 5"/>
          <p:cNvPicPr>
            <a:picLocks noChangeAspect="1"/>
          </p:cNvPicPr>
          <p:nvPr/>
        </p:nvPicPr>
        <p:blipFill>
          <a:blip r:embed="rId2"/>
          <a:stretch>
            <a:fillRect/>
          </a:stretch>
        </p:blipFill>
        <p:spPr>
          <a:xfrm>
            <a:off x="940279" y="425575"/>
            <a:ext cx="4416724" cy="5888964"/>
          </a:xfrm>
          <a:prstGeom prst="rect">
            <a:avLst/>
          </a:prstGeom>
        </p:spPr>
      </p:pic>
      <p:pic>
        <p:nvPicPr>
          <p:cNvPr id="8" name="Paveikslėlis 7"/>
          <p:cNvPicPr>
            <a:picLocks noChangeAspect="1"/>
          </p:cNvPicPr>
          <p:nvPr/>
        </p:nvPicPr>
        <p:blipFill>
          <a:blip r:embed="rId3"/>
          <a:stretch>
            <a:fillRect/>
          </a:stretch>
        </p:blipFill>
        <p:spPr>
          <a:xfrm>
            <a:off x="6072993" y="388188"/>
            <a:ext cx="3950902" cy="5926351"/>
          </a:xfrm>
          <a:prstGeom prst="rect">
            <a:avLst/>
          </a:prstGeom>
        </p:spPr>
      </p:pic>
    </p:spTree>
    <p:extLst>
      <p:ext uri="{BB962C8B-B14F-4D97-AF65-F5344CB8AC3E}">
        <p14:creationId xmlns:p14="http://schemas.microsoft.com/office/powerpoint/2010/main" val="390526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ačiakampis 3"/>
          <p:cNvSpPr/>
          <p:nvPr/>
        </p:nvSpPr>
        <p:spPr>
          <a:xfrm>
            <a:off x="1194087" y="4720609"/>
            <a:ext cx="9855582" cy="1938992"/>
          </a:xfrm>
          <a:prstGeom prst="rect">
            <a:avLst/>
          </a:prstGeom>
          <a:noFill/>
        </p:spPr>
        <p:txBody>
          <a:bodyPr wrap="none" lIns="91440" tIns="45720" rIns="91440" bIns="45720">
            <a:spAutoFit/>
          </a:bodyPr>
          <a:lstStyle/>
          <a:p>
            <a:pPr algn="ctr"/>
            <a:r>
              <a:rPr lang="lt-LT" sz="4000" b="1" dirty="0">
                <a:ln w="22225">
                  <a:solidFill>
                    <a:schemeClr val="accent2"/>
                  </a:solidFill>
                  <a:prstDash val="solid"/>
                </a:ln>
                <a:solidFill>
                  <a:schemeClr val="accent2">
                    <a:lumMod val="40000"/>
                    <a:lumOff val="60000"/>
                  </a:schemeClr>
                </a:solidFill>
                <a:latin typeface="Bahnschrift SemiBold" panose="020B0502040204020203" pitchFamily="34" charset="0"/>
              </a:rPr>
              <a:t>Projekto „Lietuvių liaudies meninė kūryba </a:t>
            </a:r>
          </a:p>
          <a:p>
            <a:pPr algn="ctr"/>
            <a:r>
              <a:rPr lang="lt-LT" sz="4000" b="1" dirty="0">
                <a:ln w="22225">
                  <a:solidFill>
                    <a:schemeClr val="accent2"/>
                  </a:solidFill>
                  <a:prstDash val="solid"/>
                </a:ln>
                <a:solidFill>
                  <a:schemeClr val="accent2">
                    <a:lumMod val="40000"/>
                    <a:lumOff val="60000"/>
                  </a:schemeClr>
                </a:solidFill>
                <a:latin typeface="Bahnschrift SemiBold" panose="020B0502040204020203" pitchFamily="34" charset="0"/>
              </a:rPr>
              <a:t>ir jos vieta mūsų krašto istorijoje“</a:t>
            </a:r>
          </a:p>
          <a:p>
            <a:pPr algn="ctr"/>
            <a:r>
              <a:rPr lang="lt-LT" sz="4000" b="1" dirty="0">
                <a:ln w="22225">
                  <a:solidFill>
                    <a:schemeClr val="accent2"/>
                  </a:solidFill>
                  <a:prstDash val="solid"/>
                </a:ln>
                <a:solidFill>
                  <a:schemeClr val="accent2">
                    <a:lumMod val="40000"/>
                    <a:lumOff val="60000"/>
                  </a:schemeClr>
                </a:solidFill>
                <a:latin typeface="Bahnschrift SemiBold" panose="020B0502040204020203" pitchFamily="34" charset="0"/>
              </a:rPr>
              <a:t> įgyvendinimas</a:t>
            </a:r>
            <a:endParaRPr lang="en-US" sz="4000" b="1" cap="none" spc="0" dirty="0">
              <a:ln w="22225">
                <a:solidFill>
                  <a:schemeClr val="accent2"/>
                </a:solidFill>
                <a:prstDash val="solid"/>
              </a:ln>
              <a:solidFill>
                <a:schemeClr val="accent2">
                  <a:lumMod val="40000"/>
                  <a:lumOff val="60000"/>
                </a:schemeClr>
              </a:solidFill>
              <a:effectLst/>
              <a:latin typeface="Bahnschrift SemiBold" panose="020B0502040204020203" pitchFamily="34" charset="0"/>
            </a:endParaRPr>
          </a:p>
        </p:txBody>
      </p:sp>
      <p:pic>
        <p:nvPicPr>
          <p:cNvPr id="6" name="Paveikslėlis 5"/>
          <p:cNvPicPr>
            <a:picLocks noChangeAspect="1"/>
          </p:cNvPicPr>
          <p:nvPr/>
        </p:nvPicPr>
        <p:blipFill>
          <a:blip r:embed="rId2"/>
          <a:stretch>
            <a:fillRect/>
          </a:stretch>
        </p:blipFill>
        <p:spPr>
          <a:xfrm>
            <a:off x="2881223" y="103518"/>
            <a:ext cx="6028066" cy="4521050"/>
          </a:xfrm>
          <a:prstGeom prst="rect">
            <a:avLst/>
          </a:prstGeom>
        </p:spPr>
      </p:pic>
    </p:spTree>
    <p:extLst>
      <p:ext uri="{BB962C8B-B14F-4D97-AF65-F5344CB8AC3E}">
        <p14:creationId xmlns:p14="http://schemas.microsoft.com/office/powerpoint/2010/main" val="10802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veikslėlis 5"/>
          <p:cNvPicPr>
            <a:picLocks noChangeAspect="1"/>
          </p:cNvPicPr>
          <p:nvPr/>
        </p:nvPicPr>
        <p:blipFill>
          <a:blip r:embed="rId2"/>
          <a:stretch>
            <a:fillRect/>
          </a:stretch>
        </p:blipFill>
        <p:spPr>
          <a:xfrm>
            <a:off x="228960" y="86265"/>
            <a:ext cx="4781190" cy="6374920"/>
          </a:xfrm>
          <a:prstGeom prst="rect">
            <a:avLst/>
          </a:prstGeom>
        </p:spPr>
      </p:pic>
      <p:pic>
        <p:nvPicPr>
          <p:cNvPr id="7" name="Paveikslėlis 6"/>
          <p:cNvPicPr>
            <a:picLocks noChangeAspect="1"/>
          </p:cNvPicPr>
          <p:nvPr/>
        </p:nvPicPr>
        <p:blipFill>
          <a:blip r:embed="rId3"/>
          <a:stretch>
            <a:fillRect/>
          </a:stretch>
        </p:blipFill>
        <p:spPr>
          <a:xfrm>
            <a:off x="5832893" y="137063"/>
            <a:ext cx="5045015" cy="6536477"/>
          </a:xfrm>
          <a:prstGeom prst="rect">
            <a:avLst/>
          </a:prstGeom>
        </p:spPr>
      </p:pic>
    </p:spTree>
    <p:extLst>
      <p:ext uri="{BB962C8B-B14F-4D97-AF65-F5344CB8AC3E}">
        <p14:creationId xmlns:p14="http://schemas.microsoft.com/office/powerpoint/2010/main" val="2001939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veikslėlis 5"/>
          <p:cNvPicPr>
            <a:picLocks noChangeAspect="1"/>
          </p:cNvPicPr>
          <p:nvPr/>
        </p:nvPicPr>
        <p:blipFill>
          <a:blip r:embed="rId2"/>
          <a:stretch>
            <a:fillRect/>
          </a:stretch>
        </p:blipFill>
        <p:spPr>
          <a:xfrm rot="21380019">
            <a:off x="168097" y="173332"/>
            <a:ext cx="3658054" cy="4877405"/>
          </a:xfrm>
          <a:prstGeom prst="rect">
            <a:avLst/>
          </a:prstGeom>
        </p:spPr>
      </p:pic>
      <p:pic>
        <p:nvPicPr>
          <p:cNvPr id="7" name="Paveikslėlis 6"/>
          <p:cNvPicPr>
            <a:picLocks noChangeAspect="1"/>
          </p:cNvPicPr>
          <p:nvPr/>
        </p:nvPicPr>
        <p:blipFill>
          <a:blip r:embed="rId3"/>
          <a:stretch>
            <a:fillRect/>
          </a:stretch>
        </p:blipFill>
        <p:spPr>
          <a:xfrm rot="330633">
            <a:off x="8133921" y="171756"/>
            <a:ext cx="3822455" cy="5096607"/>
          </a:xfrm>
          <a:prstGeom prst="rect">
            <a:avLst/>
          </a:prstGeom>
        </p:spPr>
      </p:pic>
      <p:sp>
        <p:nvSpPr>
          <p:cNvPr id="2" name="TextBox 1">
            <a:extLst>
              <a:ext uri="{FF2B5EF4-FFF2-40B4-BE49-F238E27FC236}">
                <a16:creationId xmlns:a16="http://schemas.microsoft.com/office/drawing/2014/main" id="{7FC47854-815B-4678-A5CC-AE38D4F7D492}"/>
              </a:ext>
            </a:extLst>
          </p:cNvPr>
          <p:cNvSpPr txBox="1"/>
          <p:nvPr/>
        </p:nvSpPr>
        <p:spPr>
          <a:xfrm>
            <a:off x="1205947" y="5440120"/>
            <a:ext cx="1921565" cy="369332"/>
          </a:xfrm>
          <a:prstGeom prst="rect">
            <a:avLst/>
          </a:prstGeom>
          <a:noFill/>
        </p:spPr>
        <p:txBody>
          <a:bodyPr wrap="square" rtlCol="0">
            <a:spAutoFit/>
          </a:bodyPr>
          <a:lstStyle/>
          <a:p>
            <a:r>
              <a:rPr lang="lt-LT" b="1" dirty="0">
                <a:solidFill>
                  <a:srgbClr val="FF0000"/>
                </a:solidFill>
              </a:rPr>
              <a:t>DZŪKAS JONAS</a:t>
            </a:r>
          </a:p>
        </p:txBody>
      </p:sp>
      <p:sp>
        <p:nvSpPr>
          <p:cNvPr id="3" name="TextBox 2">
            <a:extLst>
              <a:ext uri="{FF2B5EF4-FFF2-40B4-BE49-F238E27FC236}">
                <a16:creationId xmlns:a16="http://schemas.microsoft.com/office/drawing/2014/main" id="{05B37282-17E2-4675-A554-51759AD5D949}"/>
              </a:ext>
            </a:extLst>
          </p:cNvPr>
          <p:cNvSpPr txBox="1"/>
          <p:nvPr/>
        </p:nvSpPr>
        <p:spPr>
          <a:xfrm>
            <a:off x="9064490" y="5503897"/>
            <a:ext cx="2385390" cy="369332"/>
          </a:xfrm>
          <a:prstGeom prst="rect">
            <a:avLst/>
          </a:prstGeom>
          <a:noFill/>
        </p:spPr>
        <p:txBody>
          <a:bodyPr wrap="square" rtlCol="0">
            <a:spAutoFit/>
          </a:bodyPr>
          <a:lstStyle/>
          <a:p>
            <a:r>
              <a:rPr lang="lt-LT" b="1" dirty="0">
                <a:solidFill>
                  <a:srgbClr val="FF0000"/>
                </a:solidFill>
              </a:rPr>
              <a:t>DZŪKAITĖ AUŠRA</a:t>
            </a:r>
          </a:p>
        </p:txBody>
      </p:sp>
      <p:pic>
        <p:nvPicPr>
          <p:cNvPr id="4" name="Paveikslėlis 3">
            <a:extLst>
              <a:ext uri="{FF2B5EF4-FFF2-40B4-BE49-F238E27FC236}">
                <a16:creationId xmlns:a16="http://schemas.microsoft.com/office/drawing/2014/main" id="{5ACF4BC4-F39B-4235-80B0-485AF3045A49}"/>
              </a:ext>
            </a:extLst>
          </p:cNvPr>
          <p:cNvPicPr>
            <a:picLocks noChangeAspect="1"/>
          </p:cNvPicPr>
          <p:nvPr/>
        </p:nvPicPr>
        <p:blipFill>
          <a:blip r:embed="rId4"/>
          <a:stretch>
            <a:fillRect/>
          </a:stretch>
        </p:blipFill>
        <p:spPr>
          <a:xfrm rot="16200000">
            <a:off x="4366077" y="-265669"/>
            <a:ext cx="3264176" cy="4125161"/>
          </a:xfrm>
          <a:prstGeom prst="rect">
            <a:avLst/>
          </a:prstGeom>
        </p:spPr>
      </p:pic>
    </p:spTree>
    <p:extLst>
      <p:ext uri="{BB962C8B-B14F-4D97-AF65-F5344CB8AC3E}">
        <p14:creationId xmlns:p14="http://schemas.microsoft.com/office/powerpoint/2010/main" val="189050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ctrTitle"/>
          </p:nvPr>
        </p:nvSpPr>
        <p:spPr>
          <a:xfrm>
            <a:off x="400050" y="4686300"/>
            <a:ext cx="11059064" cy="2171700"/>
          </a:xfrm>
          <a:solidFill>
            <a:schemeClr val="accent4">
              <a:lumMod val="60000"/>
              <a:lumOff val="40000"/>
            </a:schemeClr>
          </a:solidFill>
        </p:spPr>
        <p:txBody>
          <a:bodyPr>
            <a:noAutofit/>
          </a:bodyPr>
          <a:lstStyle/>
          <a:p>
            <a:pPr algn="ctr"/>
            <a:r>
              <a:rPr lang="lt-LT" sz="3600" dirty="0">
                <a:latin typeface="Bookman Old Style" panose="02050604050505020204" pitchFamily="18" charset="0"/>
              </a:rPr>
              <a:t>3 etapas: </a:t>
            </a:r>
            <a:br>
              <a:rPr lang="lt-LT" sz="3600" dirty="0">
                <a:latin typeface="Bookman Old Style" panose="02050604050505020204" pitchFamily="18" charset="0"/>
              </a:rPr>
            </a:br>
            <a:r>
              <a:rPr lang="lt-LT" sz="3600" dirty="0">
                <a:latin typeface="Bookman Old Style" panose="02050604050505020204" pitchFamily="18" charset="0"/>
              </a:rPr>
              <a:t>Meninė akcija-konkursas </a:t>
            </a:r>
            <a:br>
              <a:rPr lang="lt-LT" sz="3600" dirty="0">
                <a:latin typeface="Bookman Old Style" panose="02050604050505020204" pitchFamily="18" charset="0"/>
              </a:rPr>
            </a:br>
            <a:r>
              <a:rPr lang="lt-LT" sz="3600" dirty="0">
                <a:latin typeface="Bookman Old Style" panose="02050604050505020204" pitchFamily="18" charset="0"/>
              </a:rPr>
              <a:t>„Lietuvių liaudies ornamentų žydėjimas“</a:t>
            </a:r>
            <a:br>
              <a:rPr lang="lt-LT" sz="3600" dirty="0">
                <a:latin typeface="Bookman Old Style" panose="02050604050505020204" pitchFamily="18" charset="0"/>
              </a:rPr>
            </a:br>
            <a:endParaRPr lang="en-US" sz="3600" dirty="0">
              <a:latin typeface="Bookman Old Style" panose="02050604050505020204" pitchFamily="18" charset="0"/>
            </a:endParaRPr>
          </a:p>
        </p:txBody>
      </p:sp>
      <p:pic>
        <p:nvPicPr>
          <p:cNvPr id="4" name="Paveikslėlis 3"/>
          <p:cNvPicPr>
            <a:picLocks noChangeAspect="1"/>
          </p:cNvPicPr>
          <p:nvPr/>
        </p:nvPicPr>
        <p:blipFill>
          <a:blip r:embed="rId2"/>
          <a:stretch>
            <a:fillRect/>
          </a:stretch>
        </p:blipFill>
        <p:spPr>
          <a:xfrm>
            <a:off x="1225132" y="370845"/>
            <a:ext cx="9810750" cy="3476625"/>
          </a:xfrm>
          <a:prstGeom prst="rect">
            <a:avLst/>
          </a:prstGeom>
        </p:spPr>
      </p:pic>
    </p:spTree>
    <p:extLst>
      <p:ext uri="{BB962C8B-B14F-4D97-AF65-F5344CB8AC3E}">
        <p14:creationId xmlns:p14="http://schemas.microsoft.com/office/powerpoint/2010/main" val="3288156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p:cNvPicPr>
            <a:picLocks noChangeAspect="1"/>
          </p:cNvPicPr>
          <p:nvPr/>
        </p:nvPicPr>
        <p:blipFill>
          <a:blip r:embed="rId2"/>
          <a:stretch>
            <a:fillRect/>
          </a:stretch>
        </p:blipFill>
        <p:spPr>
          <a:xfrm>
            <a:off x="133975" y="854016"/>
            <a:ext cx="6253535" cy="4693528"/>
          </a:xfrm>
          <a:prstGeom prst="rect">
            <a:avLst/>
          </a:prstGeom>
        </p:spPr>
      </p:pic>
      <p:pic>
        <p:nvPicPr>
          <p:cNvPr id="7" name="Paveikslėlis 6"/>
          <p:cNvPicPr>
            <a:picLocks noChangeAspect="1"/>
          </p:cNvPicPr>
          <p:nvPr/>
        </p:nvPicPr>
        <p:blipFill>
          <a:blip r:embed="rId3"/>
          <a:stretch>
            <a:fillRect/>
          </a:stretch>
        </p:blipFill>
        <p:spPr>
          <a:xfrm>
            <a:off x="6493527" y="69012"/>
            <a:ext cx="5152133" cy="6649840"/>
          </a:xfrm>
          <a:prstGeom prst="rect">
            <a:avLst/>
          </a:prstGeom>
        </p:spPr>
      </p:pic>
    </p:spTree>
    <p:extLst>
      <p:ext uri="{BB962C8B-B14F-4D97-AF65-F5344CB8AC3E}">
        <p14:creationId xmlns:p14="http://schemas.microsoft.com/office/powerpoint/2010/main" val="1559775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vadinimas 3"/>
          <p:cNvSpPr>
            <a:spLocks noGrp="1"/>
          </p:cNvSpPr>
          <p:nvPr>
            <p:ph type="ctrTitle"/>
          </p:nvPr>
        </p:nvSpPr>
        <p:spPr>
          <a:xfrm>
            <a:off x="3789872" y="301924"/>
            <a:ext cx="8402128" cy="5727939"/>
          </a:xfrm>
          <a:solidFill>
            <a:schemeClr val="accent4">
              <a:lumMod val="60000"/>
              <a:lumOff val="40000"/>
            </a:schemeClr>
          </a:solidFill>
        </p:spPr>
        <p:txBody>
          <a:bodyPr>
            <a:noAutofit/>
          </a:bodyPr>
          <a:lstStyle/>
          <a:p>
            <a:pPr algn="ctr"/>
            <a:r>
              <a:rPr lang="lt-LT" sz="2400" dirty="0"/>
              <a:t>Gimnazijos 4 kl. mokiniai kartu su mokytojomis dalyvavo meninėje</a:t>
            </a:r>
            <a:br>
              <a:rPr lang="lt-LT" sz="2400" dirty="0"/>
            </a:br>
            <a:r>
              <a:rPr lang="lt-LT" sz="2400" dirty="0"/>
              <a:t>akcijoje-konkurse „Lietuvių liaudies ornamentų žydėjimas“, skirtoje Lietuvos nepriklausomybės atkūrimo dienai paminėti. Konkursą organizavo Šalčininkų rajono savivaldybės kultūros centras</a:t>
            </a:r>
            <a:br>
              <a:rPr lang="lt-LT" sz="2400" dirty="0"/>
            </a:br>
            <a:r>
              <a:rPr lang="lt-LT" sz="2400" dirty="0"/>
              <a:t>Pagrindinis konkurso tikslas buvo užtikrinti lietuvių liaudies ornamentikos puoselėjimą</a:t>
            </a:r>
            <a:br>
              <a:rPr lang="lt-LT" sz="2400" dirty="0"/>
            </a:br>
            <a:r>
              <a:rPr lang="lt-LT" sz="2400" dirty="0"/>
              <a:t>technologinio ugdymo procese, panaudojant </a:t>
            </a:r>
            <a:r>
              <a:rPr lang="lt-LT" sz="2400" dirty="0" err="1"/>
              <a:t>simegrafijos</a:t>
            </a:r>
            <a:r>
              <a:rPr lang="lt-LT" sz="2400" dirty="0"/>
              <a:t> (siūlų grafikos) techniką.</a:t>
            </a:r>
            <a:br>
              <a:rPr lang="lt-LT" sz="2400" dirty="0"/>
            </a:br>
            <a:r>
              <a:rPr lang="lt-LT" sz="2400" dirty="0"/>
              <a:t>Kovo 9 d. kultūros centre dalyviai gavo apdovanojimus ir skanias dovanėles. </a:t>
            </a:r>
            <a:br>
              <a:rPr lang="lt-LT" sz="2400" dirty="0"/>
            </a:br>
            <a:r>
              <a:rPr lang="lt-LT" sz="2400" dirty="0"/>
              <a:t>P.S. Paaiškėjo, kad mūsų ketvirtokai buvo jauniausi akcijos dalyviai </a:t>
            </a:r>
            <a:endParaRPr lang="en-US" sz="2400" dirty="0"/>
          </a:p>
        </p:txBody>
      </p:sp>
      <p:pic>
        <p:nvPicPr>
          <p:cNvPr id="3" name="Paveikslėlis 2"/>
          <p:cNvPicPr>
            <a:picLocks noChangeAspect="1"/>
          </p:cNvPicPr>
          <p:nvPr/>
        </p:nvPicPr>
        <p:blipFill>
          <a:blip r:embed="rId2"/>
          <a:stretch>
            <a:fillRect/>
          </a:stretch>
        </p:blipFill>
        <p:spPr>
          <a:xfrm>
            <a:off x="723356" y="117269"/>
            <a:ext cx="2847980" cy="6637174"/>
          </a:xfrm>
          <a:prstGeom prst="rect">
            <a:avLst/>
          </a:prstGeom>
        </p:spPr>
      </p:pic>
    </p:spTree>
    <p:extLst>
      <p:ext uri="{BB962C8B-B14F-4D97-AF65-F5344CB8AC3E}">
        <p14:creationId xmlns:p14="http://schemas.microsoft.com/office/powerpoint/2010/main" val="3709513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p:cNvPicPr>
            <a:picLocks noChangeAspect="1"/>
          </p:cNvPicPr>
          <p:nvPr/>
        </p:nvPicPr>
        <p:blipFill>
          <a:blip r:embed="rId2"/>
          <a:stretch>
            <a:fillRect/>
          </a:stretch>
        </p:blipFill>
        <p:spPr>
          <a:xfrm>
            <a:off x="1251054" y="189782"/>
            <a:ext cx="9368064" cy="7026047"/>
          </a:xfrm>
          <a:prstGeom prst="rect">
            <a:avLst/>
          </a:prstGeom>
        </p:spPr>
      </p:pic>
    </p:spTree>
    <p:extLst>
      <p:ext uri="{BB962C8B-B14F-4D97-AF65-F5344CB8AC3E}">
        <p14:creationId xmlns:p14="http://schemas.microsoft.com/office/powerpoint/2010/main" val="1153971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veikslėlis 5"/>
          <p:cNvPicPr>
            <a:picLocks noChangeAspect="1"/>
          </p:cNvPicPr>
          <p:nvPr/>
        </p:nvPicPr>
        <p:blipFill>
          <a:blip r:embed="rId2"/>
          <a:stretch>
            <a:fillRect/>
          </a:stretch>
        </p:blipFill>
        <p:spPr>
          <a:xfrm>
            <a:off x="4316535" y="0"/>
            <a:ext cx="3558930" cy="4745241"/>
          </a:xfrm>
          <a:prstGeom prst="rect">
            <a:avLst/>
          </a:prstGeom>
        </p:spPr>
      </p:pic>
      <p:pic>
        <p:nvPicPr>
          <p:cNvPr id="1026" name="Picture 2" descr="Нет описания."/>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07735">
            <a:off x="8247211" y="1611764"/>
            <a:ext cx="3760744" cy="5014324"/>
          </a:xfrm>
          <a:prstGeom prst="rect">
            <a:avLst/>
          </a:prstGeom>
          <a:noFill/>
          <a:extLst>
            <a:ext uri="{909E8E84-426E-40DD-AFC4-6F175D3DCCD1}">
              <a14:hiddenFill xmlns:a14="http://schemas.microsoft.com/office/drawing/2010/main">
                <a:solidFill>
                  <a:srgbClr val="FFFFFF"/>
                </a:solidFill>
              </a14:hiddenFill>
            </a:ext>
          </a:extLst>
        </p:spPr>
      </p:pic>
      <p:pic>
        <p:nvPicPr>
          <p:cNvPr id="2" name="Paveikslėlis 1">
            <a:extLst>
              <a:ext uri="{FF2B5EF4-FFF2-40B4-BE49-F238E27FC236}">
                <a16:creationId xmlns:a16="http://schemas.microsoft.com/office/drawing/2014/main" id="{076E4AA2-7813-4FC1-86AF-A5BF324A8D3D}"/>
              </a:ext>
            </a:extLst>
          </p:cNvPr>
          <p:cNvPicPr>
            <a:picLocks noChangeAspect="1"/>
          </p:cNvPicPr>
          <p:nvPr/>
        </p:nvPicPr>
        <p:blipFill>
          <a:blip r:embed="rId4"/>
          <a:stretch>
            <a:fillRect/>
          </a:stretch>
        </p:blipFill>
        <p:spPr>
          <a:xfrm rot="21034227">
            <a:off x="512343" y="1701309"/>
            <a:ext cx="3614484" cy="4819311"/>
          </a:xfrm>
          <a:prstGeom prst="rect">
            <a:avLst/>
          </a:prstGeom>
        </p:spPr>
      </p:pic>
    </p:spTree>
    <p:extLst>
      <p:ext uri="{BB962C8B-B14F-4D97-AF65-F5344CB8AC3E}">
        <p14:creationId xmlns:p14="http://schemas.microsoft.com/office/powerpoint/2010/main" val="1732576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veikslėlis 5"/>
          <p:cNvPicPr>
            <a:picLocks noChangeAspect="1"/>
          </p:cNvPicPr>
          <p:nvPr/>
        </p:nvPicPr>
        <p:blipFill>
          <a:blip r:embed="rId2"/>
          <a:stretch>
            <a:fillRect/>
          </a:stretch>
        </p:blipFill>
        <p:spPr>
          <a:xfrm>
            <a:off x="953066" y="123773"/>
            <a:ext cx="4724552" cy="6299403"/>
          </a:xfrm>
          <a:prstGeom prst="rect">
            <a:avLst/>
          </a:prstGeom>
        </p:spPr>
      </p:pic>
      <p:pic>
        <p:nvPicPr>
          <p:cNvPr id="8" name="Paveikslėlis 7"/>
          <p:cNvPicPr>
            <a:picLocks noChangeAspect="1"/>
          </p:cNvPicPr>
          <p:nvPr/>
        </p:nvPicPr>
        <p:blipFill>
          <a:blip r:embed="rId3"/>
          <a:stretch>
            <a:fillRect/>
          </a:stretch>
        </p:blipFill>
        <p:spPr>
          <a:xfrm rot="5400000">
            <a:off x="5276900" y="891527"/>
            <a:ext cx="6351862" cy="4763897"/>
          </a:xfrm>
          <a:prstGeom prst="rect">
            <a:avLst/>
          </a:prstGeom>
        </p:spPr>
      </p:pic>
    </p:spTree>
    <p:extLst>
      <p:ext uri="{BB962C8B-B14F-4D97-AF65-F5344CB8AC3E}">
        <p14:creationId xmlns:p14="http://schemas.microsoft.com/office/powerpoint/2010/main" val="858096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Lentelė 5"/>
          <p:cNvGraphicFramePr>
            <a:graphicFrameLocks noGrp="1"/>
          </p:cNvGraphicFramePr>
          <p:nvPr>
            <p:extLst>
              <p:ext uri="{D42A27DB-BD31-4B8C-83A1-F6EECF244321}">
                <p14:modId xmlns:p14="http://schemas.microsoft.com/office/powerpoint/2010/main" val="1603638708"/>
              </p:ext>
            </p:extLst>
          </p:nvPr>
        </p:nvGraphicFramePr>
        <p:xfrm>
          <a:off x="1464676" y="186039"/>
          <a:ext cx="9806369" cy="5425880"/>
        </p:xfrm>
        <a:graphic>
          <a:graphicData uri="http://schemas.openxmlformats.org/drawingml/2006/table">
            <a:tbl>
              <a:tblPr firstRow="1" firstCol="1" lastRow="1" lastCol="1" bandRow="1" bandCol="1">
                <a:tableStyleId>{5C22544A-7EE6-4342-B048-85BDC9FD1C3A}</a:tableStyleId>
              </a:tblPr>
              <a:tblGrid>
                <a:gridCol w="9806369">
                  <a:extLst>
                    <a:ext uri="{9D8B030D-6E8A-4147-A177-3AD203B41FA5}">
                      <a16:colId xmlns:a16="http://schemas.microsoft.com/office/drawing/2014/main" val="20000"/>
                    </a:ext>
                  </a:extLst>
                </a:gridCol>
              </a:tblGrid>
              <a:tr h="304837">
                <a:tc>
                  <a:txBody>
                    <a:bodyPr/>
                    <a:lstStyle/>
                    <a:p>
                      <a:pPr algn="ctr">
                        <a:spcAft>
                          <a:spcPts val="0"/>
                        </a:spcAft>
                      </a:pPr>
                      <a:r>
                        <a:rPr lang="lt-LT" sz="2800" dirty="0">
                          <a:solidFill>
                            <a:schemeClr val="accent4">
                              <a:lumMod val="75000"/>
                            </a:schemeClr>
                          </a:solidFill>
                          <a:effectLst/>
                        </a:rPr>
                        <a:t>4 PROJEKTO ETAPAS: </a:t>
                      </a:r>
                      <a:r>
                        <a:rPr lang="lt-LT" sz="2800" dirty="0">
                          <a:effectLst/>
                        </a:rPr>
                        <a:t>Kaip dainavo mūsų senoliai </a:t>
                      </a:r>
                    </a:p>
                    <a:p>
                      <a:pPr algn="ctr">
                        <a:spcAft>
                          <a:spcPts val="0"/>
                        </a:spcAft>
                      </a:pPr>
                      <a:r>
                        <a:rPr lang="lt-LT" sz="2800" dirty="0"/>
                        <a:t>Integruota lietuvių kalbos ir muzikos pamoka</a:t>
                      </a:r>
                      <a:endParaRPr lang="lt-LT" sz="2800" dirty="0">
                        <a:effectLst/>
                      </a:endParaRPr>
                    </a:p>
                    <a:p>
                      <a:pPr>
                        <a:spcAft>
                          <a:spcPts val="0"/>
                        </a:spcAft>
                      </a:pPr>
                      <a:endParaRPr lang="lt-LT" sz="2000" dirty="0">
                        <a:effectLst/>
                        <a:latin typeface="Times New Roman" panose="02020603050405020304" pitchFamily="18" charset="0"/>
                        <a:ea typeface="Times New Roman" panose="02020603050405020304" pitchFamily="18" charset="0"/>
                      </a:endParaRPr>
                    </a:p>
                    <a:p>
                      <a:pPr>
                        <a:spcAft>
                          <a:spcPts val="0"/>
                        </a:spcAft>
                      </a:pPr>
                      <a:r>
                        <a:rPr lang="lt-LT" sz="2000" dirty="0">
                          <a:solidFill>
                            <a:schemeClr val="accent2">
                              <a:lumMod val="50000"/>
                            </a:schemeClr>
                          </a:solidFill>
                          <a:effectLst/>
                          <a:latin typeface="Times New Roman" panose="02020603050405020304" pitchFamily="18" charset="0"/>
                          <a:ea typeface="Times New Roman" panose="02020603050405020304" pitchFamily="18" charset="0"/>
                        </a:rPr>
                        <a:t>Šiuo užsiėmimu sieksime: </a:t>
                      </a:r>
                    </a:p>
                    <a:p>
                      <a:pPr>
                        <a:spcAft>
                          <a:spcPts val="0"/>
                        </a:spcAft>
                      </a:pPr>
                      <a:endParaRPr lang="en-US"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1829020">
                <a:tc>
                  <a:txBody>
                    <a:bodyPr/>
                    <a:lstStyle/>
                    <a:p>
                      <a:pPr marL="342900" lvl="0" indent="-342900" algn="just">
                        <a:spcAft>
                          <a:spcPts val="0"/>
                        </a:spcAft>
                        <a:buFont typeface="+mj-lt"/>
                        <a:buAutoNum type="arabicPeriod"/>
                        <a:tabLst>
                          <a:tab pos="457200" algn="l"/>
                        </a:tabLst>
                      </a:pPr>
                      <a:r>
                        <a:rPr lang="lt-LT" sz="2000" dirty="0">
                          <a:effectLst/>
                        </a:rPr>
                        <a:t>Suteikti žinių ir praplėsti vaikų turimas žinias apie tai, kaip buvo dainuojama,  šokama, linksminamasi senovėje;</a:t>
                      </a:r>
                      <a:endParaRPr lang="en-US" sz="2000" dirty="0">
                        <a:effectLst/>
                      </a:endParaRPr>
                    </a:p>
                    <a:p>
                      <a:pPr marL="342900" lvl="0" indent="-342900" algn="just">
                        <a:spcAft>
                          <a:spcPts val="0"/>
                        </a:spcAft>
                        <a:buFont typeface="+mj-lt"/>
                        <a:buAutoNum type="arabicPeriod"/>
                        <a:tabLst>
                          <a:tab pos="457200" algn="l"/>
                        </a:tabLst>
                      </a:pPr>
                      <a:r>
                        <a:rPr lang="lt-LT" sz="2000" dirty="0">
                          <a:effectLst/>
                        </a:rPr>
                        <a:t>Suteikti žinių apie lietuvių liaudies instrumentus;</a:t>
                      </a:r>
                      <a:endParaRPr lang="en-US" sz="2000" dirty="0">
                        <a:effectLst/>
                      </a:endParaRPr>
                    </a:p>
                    <a:p>
                      <a:pPr marL="342900" lvl="0" indent="-342900" algn="just">
                        <a:spcAft>
                          <a:spcPts val="0"/>
                        </a:spcAft>
                        <a:buFont typeface="+mj-lt"/>
                        <a:buAutoNum type="arabicPeriod"/>
                        <a:tabLst>
                          <a:tab pos="457200" algn="l"/>
                        </a:tabLst>
                      </a:pPr>
                      <a:r>
                        <a:rPr lang="lt-LT" sz="2000" dirty="0">
                          <a:effectLst/>
                        </a:rPr>
                        <a:t>Ugdyti kūrybinius ir dainos  atlikimo gebėjimus;</a:t>
                      </a:r>
                      <a:endParaRPr lang="en-US" sz="2000" dirty="0">
                        <a:effectLst/>
                      </a:endParaRPr>
                    </a:p>
                    <a:p>
                      <a:pPr marL="342900" lvl="0" indent="-342900" algn="just">
                        <a:spcAft>
                          <a:spcPts val="0"/>
                        </a:spcAft>
                        <a:buFont typeface="+mj-lt"/>
                        <a:buAutoNum type="arabicPeriod"/>
                        <a:tabLst>
                          <a:tab pos="457200" algn="l"/>
                        </a:tabLst>
                      </a:pPr>
                      <a:r>
                        <a:rPr lang="lt-LT" sz="2000" dirty="0">
                          <a:effectLst/>
                        </a:rPr>
                        <a:t>Formuoti vaikų teigiamą požiūrį į  lietuvių liaudies muziką;</a:t>
                      </a:r>
                      <a:endParaRPr lang="en-US" sz="2000" dirty="0">
                        <a:effectLst/>
                      </a:endParaRPr>
                    </a:p>
                    <a:p>
                      <a:pPr algn="just">
                        <a:spcAft>
                          <a:spcPts val="0"/>
                        </a:spcAft>
                      </a:pPr>
                      <a:r>
                        <a:rPr lang="lt-LT" sz="2000" dirty="0">
                          <a:effectLst/>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829020">
                <a:tc>
                  <a:txBody>
                    <a:bodyPr/>
                    <a:lstStyle/>
                    <a:p>
                      <a:pPr algn="just">
                        <a:spcAft>
                          <a:spcPts val="0"/>
                        </a:spcAft>
                      </a:pPr>
                      <a:endParaRPr lang="en-US" sz="2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87356290"/>
                  </a:ext>
                </a:extLst>
              </a:tr>
            </a:tbl>
          </a:graphicData>
        </a:graphic>
      </p:graphicFrame>
      <p:pic>
        <p:nvPicPr>
          <p:cNvPr id="5" name="Paveikslėlis 4">
            <a:extLst>
              <a:ext uri="{FF2B5EF4-FFF2-40B4-BE49-F238E27FC236}">
                <a16:creationId xmlns:a16="http://schemas.microsoft.com/office/drawing/2014/main" id="{55AA98F0-ED93-4C3D-B7B6-85A529D8BBF8}"/>
              </a:ext>
            </a:extLst>
          </p:cNvPr>
          <p:cNvPicPr>
            <a:picLocks noChangeAspect="1"/>
          </p:cNvPicPr>
          <p:nvPr/>
        </p:nvPicPr>
        <p:blipFill>
          <a:blip r:embed="rId2"/>
          <a:stretch>
            <a:fillRect/>
          </a:stretch>
        </p:blipFill>
        <p:spPr>
          <a:xfrm>
            <a:off x="4024782" y="4171630"/>
            <a:ext cx="4276343" cy="2391509"/>
          </a:xfrm>
          <a:prstGeom prst="rect">
            <a:avLst/>
          </a:prstGeom>
        </p:spPr>
      </p:pic>
      <p:pic>
        <p:nvPicPr>
          <p:cNvPr id="7" name="Paveikslėlis 6">
            <a:extLst>
              <a:ext uri="{FF2B5EF4-FFF2-40B4-BE49-F238E27FC236}">
                <a16:creationId xmlns:a16="http://schemas.microsoft.com/office/drawing/2014/main" id="{891DBDBA-AF5D-4F4A-BDD0-E23A4FA2E0C7}"/>
              </a:ext>
            </a:extLst>
          </p:cNvPr>
          <p:cNvPicPr>
            <a:picLocks noChangeAspect="1"/>
          </p:cNvPicPr>
          <p:nvPr/>
        </p:nvPicPr>
        <p:blipFill>
          <a:blip r:embed="rId3"/>
          <a:stretch>
            <a:fillRect/>
          </a:stretch>
        </p:blipFill>
        <p:spPr>
          <a:xfrm>
            <a:off x="266678" y="3900556"/>
            <a:ext cx="3523444" cy="2771405"/>
          </a:xfrm>
          <a:prstGeom prst="rect">
            <a:avLst/>
          </a:prstGeom>
        </p:spPr>
      </p:pic>
      <p:pic>
        <p:nvPicPr>
          <p:cNvPr id="9" name="Paveikslėlis 8">
            <a:extLst>
              <a:ext uri="{FF2B5EF4-FFF2-40B4-BE49-F238E27FC236}">
                <a16:creationId xmlns:a16="http://schemas.microsoft.com/office/drawing/2014/main" id="{8E5CAB39-47B6-4BE7-A8E7-6641B7C49848}"/>
              </a:ext>
            </a:extLst>
          </p:cNvPr>
          <p:cNvPicPr>
            <a:picLocks noChangeAspect="1"/>
          </p:cNvPicPr>
          <p:nvPr/>
        </p:nvPicPr>
        <p:blipFill>
          <a:blip r:embed="rId4"/>
          <a:stretch>
            <a:fillRect/>
          </a:stretch>
        </p:blipFill>
        <p:spPr>
          <a:xfrm>
            <a:off x="8535785" y="3900556"/>
            <a:ext cx="3522802" cy="2662583"/>
          </a:xfrm>
          <a:prstGeom prst="rect">
            <a:avLst/>
          </a:prstGeom>
        </p:spPr>
      </p:pic>
    </p:spTree>
    <p:extLst>
      <p:ext uri="{BB962C8B-B14F-4D97-AF65-F5344CB8AC3E}">
        <p14:creationId xmlns:p14="http://schemas.microsoft.com/office/powerpoint/2010/main" val="1531002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pattFill prst="ltHorz">
          <a:fgClr>
            <a:schemeClr val="accent1"/>
          </a:fgClr>
          <a:bgClr>
            <a:schemeClr val="bg1"/>
          </a:bgClr>
        </a:pattFill>
        <a:effectLst/>
      </p:bgPr>
    </p:bg>
    <p:spTree>
      <p:nvGrpSpPr>
        <p:cNvPr id="1" name=""/>
        <p:cNvGrpSpPr/>
        <p:nvPr/>
      </p:nvGrpSpPr>
      <p:grpSpPr>
        <a:xfrm>
          <a:off x="0" y="0"/>
          <a:ext cx="0" cy="0"/>
          <a:chOff x="0" y="0"/>
          <a:chExt cx="0" cy="0"/>
        </a:xfrm>
      </p:grpSpPr>
      <p:sp>
        <p:nvSpPr>
          <p:cNvPr id="4" name="Pavadinimas 3"/>
          <p:cNvSpPr>
            <a:spLocks noGrp="1"/>
          </p:cNvSpPr>
          <p:nvPr>
            <p:ph type="title"/>
          </p:nvPr>
        </p:nvSpPr>
        <p:spPr>
          <a:xfrm>
            <a:off x="971120" y="2374259"/>
            <a:ext cx="9720072" cy="1499616"/>
          </a:xfrm>
        </p:spPr>
        <p:txBody>
          <a:bodyPr>
            <a:noAutofit/>
          </a:bodyPr>
          <a:lstStyle/>
          <a:p>
            <a:pPr algn="ctr"/>
            <a:r>
              <a:rPr lang="lt-LT" sz="6000" dirty="0">
                <a:solidFill>
                  <a:schemeClr val="accent4">
                    <a:lumMod val="75000"/>
                  </a:schemeClr>
                </a:solidFill>
              </a:rPr>
              <a:t>APIBENDRINANT...</a:t>
            </a:r>
            <a:br>
              <a:rPr lang="lt-LT" sz="6000" dirty="0">
                <a:solidFill>
                  <a:schemeClr val="accent4">
                    <a:lumMod val="75000"/>
                  </a:schemeClr>
                </a:solidFill>
              </a:rPr>
            </a:br>
            <a:br>
              <a:rPr lang="lt-LT" sz="6000" dirty="0">
                <a:solidFill>
                  <a:schemeClr val="accent4">
                    <a:lumMod val="75000"/>
                  </a:schemeClr>
                </a:solidFill>
              </a:rPr>
            </a:br>
            <a:r>
              <a:rPr lang="lt-LT" sz="2400" dirty="0">
                <a:effectLst/>
                <a:latin typeface="+mn-lt"/>
                <a:ea typeface="Calibri" panose="020F0502020204030204" pitchFamily="34" charset="0"/>
                <a:cs typeface="Times New Roman" panose="02020603050405020304" pitchFamily="18" charset="0"/>
              </a:rPr>
              <a:t>Sparčiai vystantis kompiuterinėms technologijoms, vykstant pasaulinei globalizacijai,  auganti karta vis labiau tampa „pasaulio“ piliečiais - tolsta nuo savo prigimtinės kultūros šaknų. Vyksta pokyčiai tradicinėse šventėse, papročiuose - jos persipina su kitų tautų tradicijomis. Siekiant išsaugoti savo tautinį tapatumą, </a:t>
            </a:r>
            <a:r>
              <a:rPr lang="lt-LT" sz="2400" dirty="0" err="1">
                <a:effectLst/>
                <a:latin typeface="+mn-lt"/>
                <a:ea typeface="Calibri" panose="020F0502020204030204" pitchFamily="34" charset="0"/>
                <a:cs typeface="Times New Roman" panose="02020603050405020304" pitchFamily="18" charset="0"/>
              </a:rPr>
              <a:t>sieKĖme</a:t>
            </a:r>
            <a:r>
              <a:rPr lang="lt-LT" sz="2400" dirty="0">
                <a:effectLst/>
                <a:latin typeface="+mn-lt"/>
                <a:ea typeface="Calibri" panose="020F0502020204030204" pitchFamily="34" charset="0"/>
                <a:cs typeface="Times New Roman" panose="02020603050405020304" pitchFamily="18" charset="0"/>
              </a:rPr>
              <a:t> vaikus supažindinti su savo tautos etnokultūros paveldu jiems aktualiais, prieinamais būdais. </a:t>
            </a:r>
            <a:br>
              <a:rPr lang="lt-LT" sz="2400" dirty="0">
                <a:effectLst/>
                <a:latin typeface="+mn-lt"/>
                <a:ea typeface="Calibri" panose="020F0502020204030204" pitchFamily="34" charset="0"/>
                <a:cs typeface="Times New Roman" panose="02020603050405020304" pitchFamily="18" charset="0"/>
              </a:rPr>
            </a:br>
            <a:br>
              <a:rPr lang="lt-LT" sz="2400" dirty="0">
                <a:solidFill>
                  <a:schemeClr val="accent4">
                    <a:lumMod val="75000"/>
                  </a:schemeClr>
                </a:solidFill>
                <a:latin typeface="+mn-lt"/>
              </a:rPr>
            </a:br>
            <a:r>
              <a:rPr lang="lt-LT" sz="2400" dirty="0">
                <a:latin typeface="+mn-lt"/>
              </a:rPr>
              <a:t>Šio projekto metu stengėmės integruoti lietuvių liaudies kūrybą, papročius, tradicijas į ugdomąją veiklą, taip  paįvairindami ugdymo procesą, panaudojant lietuvių liaudies žaidimus, DAINAS, ŠOKIUS, TAUTOSAKĄ.</a:t>
            </a:r>
            <a:br>
              <a:rPr lang="lt-LT" sz="2400" dirty="0">
                <a:latin typeface="+mn-lt"/>
              </a:rPr>
            </a:br>
            <a:endParaRPr lang="en-US" sz="2400" dirty="0">
              <a:latin typeface="+mn-lt"/>
            </a:endParaRPr>
          </a:p>
        </p:txBody>
      </p:sp>
      <p:pic>
        <p:nvPicPr>
          <p:cNvPr id="5" name="Paveikslėlis 4">
            <a:extLst>
              <a:ext uri="{FF2B5EF4-FFF2-40B4-BE49-F238E27FC236}">
                <a16:creationId xmlns:a16="http://schemas.microsoft.com/office/drawing/2014/main" id="{1C91174C-61FD-4C69-9178-59D228EBF443}"/>
              </a:ext>
            </a:extLst>
          </p:cNvPr>
          <p:cNvPicPr>
            <a:picLocks noChangeAspect="1"/>
          </p:cNvPicPr>
          <p:nvPr/>
        </p:nvPicPr>
        <p:blipFill>
          <a:blip r:embed="rId2"/>
          <a:stretch>
            <a:fillRect/>
          </a:stretch>
        </p:blipFill>
        <p:spPr>
          <a:xfrm rot="501832">
            <a:off x="132522" y="4957524"/>
            <a:ext cx="1205948" cy="1812217"/>
          </a:xfrm>
          <a:prstGeom prst="rect">
            <a:avLst/>
          </a:prstGeom>
        </p:spPr>
      </p:pic>
      <p:pic>
        <p:nvPicPr>
          <p:cNvPr id="6" name="Paveikslėlis 5">
            <a:extLst>
              <a:ext uri="{FF2B5EF4-FFF2-40B4-BE49-F238E27FC236}">
                <a16:creationId xmlns:a16="http://schemas.microsoft.com/office/drawing/2014/main" id="{41B07E23-B6CE-4297-9004-C5B2FCDF02EC}"/>
              </a:ext>
            </a:extLst>
          </p:cNvPr>
          <p:cNvPicPr>
            <a:picLocks noChangeAspect="1"/>
          </p:cNvPicPr>
          <p:nvPr/>
        </p:nvPicPr>
        <p:blipFill>
          <a:blip r:embed="rId3"/>
          <a:stretch>
            <a:fillRect/>
          </a:stretch>
        </p:blipFill>
        <p:spPr>
          <a:xfrm rot="382503">
            <a:off x="9566480" y="185530"/>
            <a:ext cx="2249424" cy="1499616"/>
          </a:xfrm>
          <a:prstGeom prst="rect">
            <a:avLst/>
          </a:prstGeom>
        </p:spPr>
      </p:pic>
      <p:pic>
        <p:nvPicPr>
          <p:cNvPr id="7" name="Paveikslėlis 6">
            <a:extLst>
              <a:ext uri="{FF2B5EF4-FFF2-40B4-BE49-F238E27FC236}">
                <a16:creationId xmlns:a16="http://schemas.microsoft.com/office/drawing/2014/main" id="{847B3BBE-B14F-401E-9294-E1BB2ED779B1}"/>
              </a:ext>
            </a:extLst>
          </p:cNvPr>
          <p:cNvPicPr>
            <a:picLocks noChangeAspect="1"/>
          </p:cNvPicPr>
          <p:nvPr/>
        </p:nvPicPr>
        <p:blipFill rotWithShape="1">
          <a:blip r:embed="rId4"/>
          <a:srcRect t="31367"/>
          <a:stretch/>
        </p:blipFill>
        <p:spPr>
          <a:xfrm rot="21173488">
            <a:off x="830108" y="111632"/>
            <a:ext cx="1905000" cy="1647411"/>
          </a:xfrm>
          <a:prstGeom prst="rect">
            <a:avLst/>
          </a:prstGeom>
        </p:spPr>
      </p:pic>
      <p:pic>
        <p:nvPicPr>
          <p:cNvPr id="8" name="Paveikslėlis 7">
            <a:extLst>
              <a:ext uri="{FF2B5EF4-FFF2-40B4-BE49-F238E27FC236}">
                <a16:creationId xmlns:a16="http://schemas.microsoft.com/office/drawing/2014/main" id="{BDFC7AD0-9076-4A8B-AF07-E2BEF40E2D12}"/>
              </a:ext>
            </a:extLst>
          </p:cNvPr>
          <p:cNvPicPr>
            <a:picLocks noChangeAspect="1"/>
          </p:cNvPicPr>
          <p:nvPr/>
        </p:nvPicPr>
        <p:blipFill>
          <a:blip r:embed="rId5"/>
          <a:stretch>
            <a:fillRect/>
          </a:stretch>
        </p:blipFill>
        <p:spPr>
          <a:xfrm>
            <a:off x="8640003" y="5632174"/>
            <a:ext cx="3419475" cy="1225826"/>
          </a:xfrm>
          <a:prstGeom prst="rect">
            <a:avLst/>
          </a:prstGeom>
        </p:spPr>
      </p:pic>
    </p:spTree>
    <p:extLst>
      <p:ext uri="{BB962C8B-B14F-4D97-AF65-F5344CB8AC3E}">
        <p14:creationId xmlns:p14="http://schemas.microsoft.com/office/powerpoint/2010/main" val="2418271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ačiakampis 3"/>
          <p:cNvSpPr/>
          <p:nvPr/>
        </p:nvSpPr>
        <p:spPr>
          <a:xfrm>
            <a:off x="1011116" y="1063009"/>
            <a:ext cx="9996854" cy="4031873"/>
          </a:xfrm>
          <a:prstGeom prst="rect">
            <a:avLst/>
          </a:prstGeom>
          <a:solidFill>
            <a:schemeClr val="accent3">
              <a:lumMod val="60000"/>
              <a:lumOff val="40000"/>
            </a:schemeClr>
          </a:solidFill>
        </p:spPr>
        <p:txBody>
          <a:bodyPr wrap="square" lIns="91440" tIns="45720" rIns="91440" bIns="45720">
            <a:spAutoFit/>
          </a:bodyPr>
          <a:lstStyle/>
          <a:p>
            <a:pPr algn="ctr"/>
            <a:r>
              <a:rPr lang="lt-LT" sz="3200" b="1" dirty="0">
                <a:ln w="22225">
                  <a:solidFill>
                    <a:schemeClr val="accent2"/>
                  </a:solidFill>
                  <a:prstDash val="solid"/>
                </a:ln>
                <a:solidFill>
                  <a:schemeClr val="accent2">
                    <a:lumMod val="40000"/>
                    <a:lumOff val="60000"/>
                  </a:schemeClr>
                </a:solidFill>
                <a:latin typeface="Bahnschrift SemiBold" panose="020B0502040204020203" pitchFamily="34" charset="0"/>
              </a:rPr>
              <a:t>PROJEKTO TIKLAS:</a:t>
            </a:r>
          </a:p>
          <a:p>
            <a:pPr algn="ctr"/>
            <a:endParaRPr lang="lt-LT" sz="3200" b="1" dirty="0">
              <a:ln w="22225">
                <a:solidFill>
                  <a:schemeClr val="accent2"/>
                </a:solidFill>
                <a:prstDash val="solid"/>
              </a:ln>
              <a:solidFill>
                <a:schemeClr val="accent2">
                  <a:lumMod val="40000"/>
                  <a:lumOff val="60000"/>
                </a:schemeClr>
              </a:solidFill>
              <a:latin typeface="Bahnschrift SemiBold" panose="020B0502040204020203" pitchFamily="34" charset="0"/>
            </a:endParaRPr>
          </a:p>
          <a:p>
            <a:pPr algn="ctr"/>
            <a:r>
              <a:rPr lang="lt-LT" sz="3200" dirty="0">
                <a:ln w="0"/>
                <a:solidFill>
                  <a:schemeClr val="tx2"/>
                </a:solidFill>
                <a:effectLst>
                  <a:outerShdw blurRad="38100" dist="25400" dir="5400000" algn="ctr" rotWithShape="0">
                    <a:srgbClr val="6E747A">
                      <a:alpha val="43000"/>
                    </a:srgbClr>
                  </a:outerShdw>
                </a:effectLst>
                <a:latin typeface="Bahnschrift SemiBold" panose="020B0502040204020203" pitchFamily="34" charset="0"/>
              </a:rPr>
              <a:t>paskatinti vaikus labiau domėtis protėvių gyvenimu, </a:t>
            </a:r>
          </a:p>
          <a:p>
            <a:pPr algn="ctr"/>
            <a:r>
              <a:rPr lang="lt-LT" sz="3200" dirty="0">
                <a:ln w="0"/>
                <a:solidFill>
                  <a:schemeClr val="tx2"/>
                </a:solidFill>
                <a:effectLst>
                  <a:outerShdw blurRad="38100" dist="25400" dir="5400000" algn="ctr" rotWithShape="0">
                    <a:srgbClr val="6E747A">
                      <a:alpha val="43000"/>
                    </a:srgbClr>
                  </a:outerShdw>
                </a:effectLst>
                <a:latin typeface="Bahnschrift SemiBold" panose="020B0502040204020203" pitchFamily="34" charset="0"/>
              </a:rPr>
              <a:t>puoselėti ir gerbti mūsų senolių tradicijas ir papročius, skatinti ugdytinių kūrybinę</a:t>
            </a:r>
          </a:p>
          <a:p>
            <a:pPr algn="ctr"/>
            <a:r>
              <a:rPr lang="lt-LT" sz="3200" dirty="0">
                <a:ln w="0"/>
                <a:solidFill>
                  <a:schemeClr val="tx2"/>
                </a:solidFill>
                <a:effectLst>
                  <a:outerShdw blurRad="38100" dist="25400" dir="5400000" algn="ctr" rotWithShape="0">
                    <a:srgbClr val="6E747A">
                      <a:alpha val="43000"/>
                    </a:srgbClr>
                  </a:outerShdw>
                </a:effectLst>
                <a:latin typeface="Bahnschrift SemiBold" panose="020B0502040204020203" pitchFamily="34" charset="0"/>
              </a:rPr>
              <a:t> raišką perimant bei puoselėjant liaudies meno tradicijas, turtinant  kalbą smulkiosios tautosakos pavyzdžiais.</a:t>
            </a:r>
            <a:endParaRPr lang="en-US" sz="3200" dirty="0">
              <a:ln w="0"/>
              <a:solidFill>
                <a:schemeClr val="tx2"/>
              </a:solidFill>
              <a:effectLst>
                <a:outerShdw blurRad="38100" dist="25400" dir="5400000" algn="ctr" rotWithShape="0">
                  <a:srgbClr val="6E747A">
                    <a:alpha val="43000"/>
                  </a:srgbClr>
                </a:outerShdw>
              </a:effectLst>
              <a:latin typeface="Bahnschrift SemiBold" panose="020B0502040204020203" pitchFamily="34" charset="0"/>
            </a:endParaRPr>
          </a:p>
        </p:txBody>
      </p:sp>
      <p:pic>
        <p:nvPicPr>
          <p:cNvPr id="3" name="Paveikslėlis 2"/>
          <p:cNvPicPr>
            <a:picLocks noChangeAspect="1"/>
          </p:cNvPicPr>
          <p:nvPr/>
        </p:nvPicPr>
        <p:blipFill>
          <a:blip r:embed="rId2"/>
          <a:stretch>
            <a:fillRect/>
          </a:stretch>
        </p:blipFill>
        <p:spPr>
          <a:xfrm>
            <a:off x="327804" y="5213528"/>
            <a:ext cx="11766430" cy="1399192"/>
          </a:xfrm>
          <a:prstGeom prst="rect">
            <a:avLst/>
          </a:prstGeom>
        </p:spPr>
      </p:pic>
    </p:spTree>
    <p:extLst>
      <p:ext uri="{BB962C8B-B14F-4D97-AF65-F5344CB8AC3E}">
        <p14:creationId xmlns:p14="http://schemas.microsoft.com/office/powerpoint/2010/main" val="2775776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B8FF207-9173-497F-AF95-C96FF4B1B795}"/>
              </a:ext>
            </a:extLst>
          </p:cNvPr>
          <p:cNvSpPr>
            <a:spLocks noGrp="1"/>
          </p:cNvSpPr>
          <p:nvPr>
            <p:ph type="ctrTitle"/>
          </p:nvPr>
        </p:nvSpPr>
        <p:spPr>
          <a:xfrm>
            <a:off x="2209800" y="1871662"/>
            <a:ext cx="7772400" cy="1463040"/>
          </a:xfrm>
          <a:solidFill>
            <a:schemeClr val="accent2">
              <a:lumMod val="40000"/>
              <a:lumOff val="60000"/>
            </a:schemeClr>
          </a:solidFill>
        </p:spPr>
        <p:txBody>
          <a:bodyPr/>
          <a:lstStyle/>
          <a:p>
            <a:pPr algn="ctr"/>
            <a:r>
              <a:rPr lang="lt-LT" dirty="0"/>
              <a:t>DĖKOJAME UŽ DĖMESĮ</a:t>
            </a:r>
            <a:r>
              <a:rPr lang="en-US" dirty="0"/>
              <a:t>!!!</a:t>
            </a:r>
            <a:endParaRPr lang="lt-LT" dirty="0"/>
          </a:p>
        </p:txBody>
      </p:sp>
      <p:sp>
        <p:nvSpPr>
          <p:cNvPr id="3" name="Antrinis pavadinimas 2">
            <a:extLst>
              <a:ext uri="{FF2B5EF4-FFF2-40B4-BE49-F238E27FC236}">
                <a16:creationId xmlns:a16="http://schemas.microsoft.com/office/drawing/2014/main" id="{D1D034D9-84DC-43BB-BA32-5FE670DDA50B}"/>
              </a:ext>
            </a:extLst>
          </p:cNvPr>
          <p:cNvSpPr>
            <a:spLocks noGrp="1"/>
          </p:cNvSpPr>
          <p:nvPr>
            <p:ph type="subTitle" idx="1"/>
          </p:nvPr>
        </p:nvSpPr>
        <p:spPr>
          <a:xfrm>
            <a:off x="171450" y="4931562"/>
            <a:ext cx="7672387" cy="1463040"/>
          </a:xfrm>
        </p:spPr>
        <p:txBody>
          <a:bodyPr/>
          <a:lstStyle/>
          <a:p>
            <a:r>
              <a:rPr lang="lt-LT" sz="2400" b="1" i="0" dirty="0">
                <a:solidFill>
                  <a:schemeClr val="accent6">
                    <a:lumMod val="50000"/>
                  </a:schemeClr>
                </a:solidFill>
                <a:effectLst/>
                <a:latin typeface="arial" panose="020B0604020202020204" pitchFamily="34" charset="0"/>
              </a:rPr>
              <a:t>„Saulė </a:t>
            </a:r>
            <a:r>
              <a:rPr lang="lt-LT" sz="2400" b="1" i="0" dirty="0" err="1">
                <a:solidFill>
                  <a:schemeClr val="accent6">
                    <a:lumMod val="50000"/>
                  </a:schemeClr>
                </a:solidFill>
                <a:effectLst/>
                <a:latin typeface="arial" panose="020B0604020202020204" pitchFamily="34" charset="0"/>
              </a:rPr>
              <a:t>laidzias</a:t>
            </a:r>
            <a:r>
              <a:rPr lang="lt-LT" sz="2400" b="1" i="0" dirty="0">
                <a:solidFill>
                  <a:schemeClr val="accent6">
                    <a:lumMod val="50000"/>
                  </a:schemeClr>
                </a:solidFill>
                <a:effectLst/>
                <a:latin typeface="arial" panose="020B0604020202020204" pitchFamily="34" charset="0"/>
              </a:rPr>
              <a:t>, </a:t>
            </a:r>
            <a:r>
              <a:rPr lang="lt-LT" sz="2400" b="1" i="0" dirty="0" err="1">
                <a:solidFill>
                  <a:schemeClr val="accent6">
                    <a:lumMod val="50000"/>
                  </a:schemeClr>
                </a:solidFill>
                <a:effectLst/>
                <a:latin typeface="arial" panose="020B0604020202020204" pitchFamily="34" charset="0"/>
              </a:rPr>
              <a:t>čėsas</a:t>
            </a:r>
            <a:r>
              <a:rPr lang="lt-LT" sz="2400" b="1" i="0" dirty="0">
                <a:solidFill>
                  <a:schemeClr val="accent6">
                    <a:lumMod val="50000"/>
                  </a:schemeClr>
                </a:solidFill>
                <a:effectLst/>
                <a:latin typeface="arial" panose="020B0604020202020204" pitchFamily="34" charset="0"/>
              </a:rPr>
              <a:t> </a:t>
            </a:r>
            <a:r>
              <a:rPr lang="lt-LT" sz="2400" b="1" dirty="0" err="1">
                <a:solidFill>
                  <a:schemeClr val="accent6">
                    <a:lumMod val="50000"/>
                  </a:schemeClr>
                </a:solidFill>
                <a:latin typeface="arial" panose="020B0604020202020204" pitchFamily="34" charset="0"/>
              </a:rPr>
              <a:t>a</a:t>
            </a:r>
            <a:r>
              <a:rPr lang="lt-LT" sz="2400" b="1" i="0" dirty="0" err="1">
                <a:solidFill>
                  <a:schemeClr val="accent6">
                    <a:lumMod val="50000"/>
                  </a:schemeClr>
                </a:solidFill>
                <a:effectLst/>
                <a:latin typeface="arial" panose="020B0604020202020204" pitchFamily="34" charset="0"/>
              </a:rPr>
              <a:t>ic</a:t>
            </a:r>
            <a:r>
              <a:rPr lang="lt-LT" sz="2400" b="1" i="0" dirty="0">
                <a:solidFill>
                  <a:schemeClr val="accent6">
                    <a:lumMod val="50000"/>
                  </a:schemeClr>
                </a:solidFill>
                <a:effectLst/>
                <a:latin typeface="arial" panose="020B0604020202020204" pitchFamily="34" charset="0"/>
              </a:rPr>
              <a:t> namo“</a:t>
            </a:r>
          </a:p>
          <a:p>
            <a:r>
              <a:rPr lang="lt-LT" b="1" dirty="0">
                <a:solidFill>
                  <a:schemeClr val="accent6">
                    <a:lumMod val="50000"/>
                  </a:schemeClr>
                </a:solidFill>
                <a:latin typeface="arial" panose="020B0604020202020204" pitchFamily="34" charset="0"/>
              </a:rPr>
              <a:t> </a:t>
            </a:r>
          </a:p>
          <a:p>
            <a:r>
              <a:rPr lang="lt-LT" sz="2000" b="1" i="0" dirty="0">
                <a:solidFill>
                  <a:schemeClr val="accent2">
                    <a:lumMod val="75000"/>
                  </a:schemeClr>
                </a:solidFill>
                <a:effectLst/>
                <a:latin typeface="arial" panose="020B0604020202020204" pitchFamily="34" charset="0"/>
              </a:rPr>
              <a:t>Priežodis tarmiškai :D</a:t>
            </a:r>
          </a:p>
          <a:p>
            <a:endParaRPr lang="lt-LT" b="1" i="0" dirty="0">
              <a:solidFill>
                <a:schemeClr val="accent6">
                  <a:lumMod val="50000"/>
                </a:schemeClr>
              </a:solidFill>
              <a:effectLst/>
              <a:latin typeface="arial" panose="020B0604020202020204" pitchFamily="34" charset="0"/>
            </a:endParaRPr>
          </a:p>
          <a:p>
            <a:endParaRPr lang="lt-LT" dirty="0"/>
          </a:p>
        </p:txBody>
      </p:sp>
    </p:spTree>
    <p:extLst>
      <p:ext uri="{BB962C8B-B14F-4D97-AF65-F5344CB8AC3E}">
        <p14:creationId xmlns:p14="http://schemas.microsoft.com/office/powerpoint/2010/main" val="3005213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ačiakampis 3"/>
          <p:cNvSpPr/>
          <p:nvPr/>
        </p:nvSpPr>
        <p:spPr>
          <a:xfrm>
            <a:off x="931603" y="245280"/>
            <a:ext cx="9996854" cy="4524315"/>
          </a:xfrm>
          <a:prstGeom prst="rect">
            <a:avLst/>
          </a:prstGeom>
          <a:solidFill>
            <a:schemeClr val="accent3">
              <a:lumMod val="60000"/>
              <a:lumOff val="40000"/>
            </a:schemeClr>
          </a:solidFill>
        </p:spPr>
        <p:txBody>
          <a:bodyPr wrap="square" lIns="91440" tIns="45720" rIns="91440" bIns="45720">
            <a:spAutoFit/>
          </a:bodyPr>
          <a:lstStyle/>
          <a:p>
            <a:pPr algn="ctr"/>
            <a:r>
              <a:rPr lang="lt-LT" sz="3200" b="1" dirty="0">
                <a:ln w="22225">
                  <a:solidFill>
                    <a:schemeClr val="accent2"/>
                  </a:solidFill>
                  <a:prstDash val="solid"/>
                </a:ln>
                <a:solidFill>
                  <a:schemeClr val="accent2">
                    <a:lumMod val="40000"/>
                    <a:lumOff val="60000"/>
                  </a:schemeClr>
                </a:solidFill>
                <a:latin typeface="Bahnschrift SemiBold" panose="020B0502040204020203" pitchFamily="34" charset="0"/>
              </a:rPr>
              <a:t>PROJEKTO ETAPAI:</a:t>
            </a:r>
          </a:p>
          <a:p>
            <a:pPr algn="ctr"/>
            <a:endParaRPr lang="lt-LT" sz="3200" b="1" dirty="0">
              <a:ln w="22225">
                <a:solidFill>
                  <a:schemeClr val="accent2"/>
                </a:solidFill>
                <a:prstDash val="solid"/>
              </a:ln>
              <a:solidFill>
                <a:schemeClr val="accent2">
                  <a:lumMod val="40000"/>
                  <a:lumOff val="60000"/>
                </a:schemeClr>
              </a:solidFill>
              <a:latin typeface="Bahnschrift SemiBold" panose="020B0502040204020203" pitchFamily="34" charset="0"/>
            </a:endParaRPr>
          </a:p>
          <a:p>
            <a:pPr marL="457200" indent="-457200">
              <a:buFontTx/>
              <a:buChar char="-"/>
            </a:pPr>
            <a:r>
              <a:rPr lang="fi-FI" sz="3200" dirty="0">
                <a:ln w="0"/>
                <a:solidFill>
                  <a:schemeClr val="accent1"/>
                </a:solidFill>
                <a:effectLst>
                  <a:outerShdw blurRad="38100" dist="25400" dir="5400000" algn="ctr" rotWithShape="0">
                    <a:srgbClr val="6E747A">
                      <a:alpha val="43000"/>
                    </a:srgbClr>
                  </a:outerShdw>
                </a:effectLst>
                <a:latin typeface="Bahnschrift SemiBold" panose="020B0502040204020203" pitchFamily="34" charset="0"/>
              </a:rPr>
              <a:t>„Kaip mūsų senoliai puošė namus”. </a:t>
            </a:r>
            <a:endParaRPr lang="lt-LT" sz="3200" dirty="0">
              <a:ln w="0"/>
              <a:solidFill>
                <a:schemeClr val="accent1"/>
              </a:solidFill>
              <a:effectLst>
                <a:outerShdw blurRad="38100" dist="25400" dir="5400000" algn="ctr" rotWithShape="0">
                  <a:srgbClr val="6E747A">
                    <a:alpha val="43000"/>
                  </a:srgbClr>
                </a:outerShdw>
              </a:effectLst>
              <a:latin typeface="Bahnschrift SemiBold" panose="020B0502040204020203" pitchFamily="34" charset="0"/>
            </a:endParaRPr>
          </a:p>
          <a:p>
            <a:pPr marL="457200" indent="-457200">
              <a:buFontTx/>
              <a:buChar char="-"/>
            </a:pPr>
            <a:r>
              <a:rPr lang="lt-LT" sz="3200" dirty="0">
                <a:ln w="0"/>
                <a:solidFill>
                  <a:schemeClr val="accent1"/>
                </a:solidFill>
                <a:effectLst>
                  <a:outerShdw blurRad="38100" dist="25400" dir="5400000" algn="ctr" rotWithShape="0">
                    <a:srgbClr val="6E747A">
                      <a:alpha val="43000"/>
                    </a:srgbClr>
                  </a:outerShdw>
                </a:effectLst>
                <a:latin typeface="Bahnschrift SemiBold" panose="020B0502040204020203" pitchFamily="34" charset="0"/>
              </a:rPr>
              <a:t>„Lietuvių liaudies ornamentai tautiniuose drabužiuose“. </a:t>
            </a:r>
          </a:p>
          <a:p>
            <a:pPr marL="457200" indent="-457200">
              <a:buFontTx/>
              <a:buChar char="-"/>
            </a:pPr>
            <a:r>
              <a:rPr lang="lt-LT" sz="3200" dirty="0">
                <a:ln w="0"/>
                <a:solidFill>
                  <a:schemeClr val="accent1"/>
                </a:solidFill>
                <a:effectLst>
                  <a:outerShdw blurRad="38100" dist="25400" dir="5400000" algn="ctr" rotWithShape="0">
                    <a:srgbClr val="6E747A">
                      <a:alpha val="43000"/>
                    </a:srgbClr>
                  </a:outerShdw>
                </a:effectLst>
                <a:latin typeface="Bahnschrift SemiBold" panose="020B0502040204020203" pitchFamily="34" charset="0"/>
              </a:rPr>
              <a:t>Meninė akcija-konkursas „Lietuvių liaudies ornamentų žydėjimas“.</a:t>
            </a:r>
          </a:p>
          <a:p>
            <a:pPr marL="457200" indent="-457200">
              <a:buFontTx/>
              <a:buChar char="-"/>
            </a:pPr>
            <a:r>
              <a:rPr lang="lt-LT" sz="3200" dirty="0">
                <a:ln w="0"/>
                <a:solidFill>
                  <a:schemeClr val="accent1"/>
                </a:solidFill>
                <a:effectLst>
                  <a:outerShdw blurRad="38100" dist="25400" dir="5400000" algn="ctr" rotWithShape="0">
                    <a:srgbClr val="6E747A">
                      <a:alpha val="43000"/>
                    </a:srgbClr>
                  </a:outerShdw>
                </a:effectLst>
                <a:latin typeface="Bahnschrift SemiBold" panose="020B0502040204020203" pitchFamily="34" charset="0"/>
              </a:rPr>
              <a:t>„Kaip dainavo mūsų senoliai“.</a:t>
            </a:r>
          </a:p>
          <a:p>
            <a:pPr marL="457200" indent="-457200">
              <a:buFontTx/>
              <a:buChar char="-"/>
            </a:pPr>
            <a:endParaRPr lang="en-US" sz="3200" dirty="0">
              <a:ln w="0"/>
              <a:solidFill>
                <a:schemeClr val="accent1"/>
              </a:solidFill>
              <a:effectLst>
                <a:outerShdw blurRad="38100" dist="25400" dir="5400000" algn="ctr" rotWithShape="0">
                  <a:srgbClr val="6E747A">
                    <a:alpha val="43000"/>
                  </a:srgbClr>
                </a:outerShdw>
              </a:effectLst>
              <a:latin typeface="Bahnschrift SemiBold" panose="020B0502040204020203" pitchFamily="34" charset="0"/>
            </a:endParaRPr>
          </a:p>
        </p:txBody>
      </p:sp>
      <p:pic>
        <p:nvPicPr>
          <p:cNvPr id="3" name="Paveikslėlis 2"/>
          <p:cNvPicPr>
            <a:picLocks noChangeAspect="1"/>
          </p:cNvPicPr>
          <p:nvPr/>
        </p:nvPicPr>
        <p:blipFill>
          <a:blip r:embed="rId2"/>
          <a:stretch>
            <a:fillRect/>
          </a:stretch>
        </p:blipFill>
        <p:spPr>
          <a:xfrm>
            <a:off x="327804" y="5213528"/>
            <a:ext cx="11766430" cy="1399192"/>
          </a:xfrm>
          <a:prstGeom prst="rect">
            <a:avLst/>
          </a:prstGeom>
        </p:spPr>
      </p:pic>
    </p:spTree>
    <p:extLst>
      <p:ext uri="{BB962C8B-B14F-4D97-AF65-F5344CB8AC3E}">
        <p14:creationId xmlns:p14="http://schemas.microsoft.com/office/powerpoint/2010/main" val="4075642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ačiakampis 3"/>
          <p:cNvSpPr/>
          <p:nvPr/>
        </p:nvSpPr>
        <p:spPr>
          <a:xfrm>
            <a:off x="1062874" y="284672"/>
            <a:ext cx="9996854" cy="2554545"/>
          </a:xfrm>
          <a:prstGeom prst="rect">
            <a:avLst/>
          </a:prstGeom>
          <a:solidFill>
            <a:schemeClr val="accent3">
              <a:lumMod val="60000"/>
              <a:lumOff val="40000"/>
            </a:schemeClr>
          </a:solidFill>
        </p:spPr>
        <p:txBody>
          <a:bodyPr wrap="square" lIns="91440" tIns="45720" rIns="91440" bIns="45720">
            <a:spAutoFit/>
          </a:bodyPr>
          <a:lstStyle/>
          <a:p>
            <a:pPr algn="ctr"/>
            <a:r>
              <a:rPr lang="lt-LT" sz="3200" b="1" dirty="0">
                <a:ln w="22225">
                  <a:solidFill>
                    <a:schemeClr val="accent2"/>
                  </a:solidFill>
                  <a:prstDash val="solid"/>
                </a:ln>
                <a:solidFill>
                  <a:schemeClr val="accent2">
                    <a:lumMod val="40000"/>
                    <a:lumOff val="60000"/>
                  </a:schemeClr>
                </a:solidFill>
                <a:latin typeface="Bahnschrift SemiBold" panose="020B0502040204020203" pitchFamily="34" charset="0"/>
              </a:rPr>
              <a:t>Nuo ko viskas prasidėjo...</a:t>
            </a:r>
          </a:p>
          <a:p>
            <a:pPr algn="ctr"/>
            <a:r>
              <a:rPr lang="lt-LT" sz="3200" b="1" dirty="0">
                <a:ln w="22225">
                  <a:solidFill>
                    <a:schemeClr val="accent2"/>
                  </a:solidFill>
                  <a:prstDash val="solid"/>
                </a:ln>
                <a:solidFill>
                  <a:schemeClr val="accent2">
                    <a:lumMod val="40000"/>
                    <a:lumOff val="60000"/>
                  </a:schemeClr>
                </a:solidFill>
                <a:effectLst>
                  <a:outerShdw blurRad="38100" dist="25400" dir="5400000" algn="ctr" rotWithShape="0">
                    <a:srgbClr val="6E747A">
                      <a:alpha val="43000"/>
                    </a:srgbClr>
                  </a:outerShdw>
                </a:effectLst>
                <a:latin typeface="Bahnschrift SemiBold" panose="020B0502040204020203" pitchFamily="34" charset="0"/>
              </a:rPr>
              <a:t>2020 m. rugpjūčio mėn. vykstant vaikų vasaros stovyklai, buvo organizuota išvyka į Lietuvos liaudies buities muziejų Rumšiškėse. </a:t>
            </a:r>
            <a:endParaRPr lang="lt-LT" sz="3200" dirty="0">
              <a:ln w="0"/>
              <a:solidFill>
                <a:schemeClr val="accent1"/>
              </a:solidFill>
              <a:effectLst>
                <a:outerShdw blurRad="38100" dist="25400" dir="5400000" algn="ctr" rotWithShape="0">
                  <a:srgbClr val="6E747A">
                    <a:alpha val="43000"/>
                  </a:srgbClr>
                </a:outerShdw>
              </a:effectLst>
              <a:latin typeface="Bahnschrift SemiBold" panose="020B0502040204020203" pitchFamily="34" charset="0"/>
            </a:endParaRPr>
          </a:p>
          <a:p>
            <a:pPr marL="457200" indent="-457200">
              <a:buFontTx/>
              <a:buChar char="-"/>
            </a:pPr>
            <a:endParaRPr lang="en-US" sz="3200" dirty="0">
              <a:ln w="0"/>
              <a:solidFill>
                <a:schemeClr val="accent1"/>
              </a:solidFill>
              <a:effectLst>
                <a:outerShdw blurRad="38100" dist="25400" dir="5400000" algn="ctr" rotWithShape="0">
                  <a:srgbClr val="6E747A">
                    <a:alpha val="43000"/>
                  </a:srgbClr>
                </a:outerShdw>
              </a:effectLst>
              <a:latin typeface="Bahnschrift SemiBold" panose="020B0502040204020203" pitchFamily="34" charset="0"/>
            </a:endParaRPr>
          </a:p>
        </p:txBody>
      </p:sp>
      <p:pic>
        <p:nvPicPr>
          <p:cNvPr id="2" name="Paveikslėlis 1"/>
          <p:cNvPicPr>
            <a:picLocks noChangeAspect="1"/>
          </p:cNvPicPr>
          <p:nvPr/>
        </p:nvPicPr>
        <p:blipFill>
          <a:blip r:embed="rId2"/>
          <a:stretch>
            <a:fillRect/>
          </a:stretch>
        </p:blipFill>
        <p:spPr>
          <a:xfrm>
            <a:off x="611202" y="2561899"/>
            <a:ext cx="5513551" cy="4135163"/>
          </a:xfrm>
          <a:prstGeom prst="rect">
            <a:avLst/>
          </a:prstGeom>
        </p:spPr>
      </p:pic>
      <p:pic>
        <p:nvPicPr>
          <p:cNvPr id="5" name="Paveikslėlis 4"/>
          <p:cNvPicPr>
            <a:picLocks noChangeAspect="1"/>
          </p:cNvPicPr>
          <p:nvPr/>
        </p:nvPicPr>
        <p:blipFill>
          <a:blip r:embed="rId3"/>
          <a:stretch>
            <a:fillRect/>
          </a:stretch>
        </p:blipFill>
        <p:spPr>
          <a:xfrm>
            <a:off x="6576425" y="2602332"/>
            <a:ext cx="5276270" cy="3957203"/>
          </a:xfrm>
          <a:prstGeom prst="rect">
            <a:avLst/>
          </a:prstGeom>
        </p:spPr>
      </p:pic>
    </p:spTree>
    <p:extLst>
      <p:ext uri="{BB962C8B-B14F-4D97-AF65-F5344CB8AC3E}">
        <p14:creationId xmlns:p14="http://schemas.microsoft.com/office/powerpoint/2010/main" val="2993685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vadinimas 4"/>
          <p:cNvSpPr>
            <a:spLocks noGrp="1"/>
          </p:cNvSpPr>
          <p:nvPr>
            <p:ph type="ctrTitle"/>
          </p:nvPr>
        </p:nvSpPr>
        <p:spPr>
          <a:xfrm>
            <a:off x="457199" y="4960137"/>
            <a:ext cx="11490385" cy="1463040"/>
          </a:xfrm>
        </p:spPr>
        <p:txBody>
          <a:bodyPr>
            <a:normAutofit fontScale="90000"/>
          </a:bodyPr>
          <a:lstStyle/>
          <a:p>
            <a:pPr algn="ctr"/>
            <a:r>
              <a:rPr lang="lt-LT" sz="4500" b="1" cap="none" spc="0" dirty="0">
                <a:ln/>
                <a:solidFill>
                  <a:srgbClr val="CC9700"/>
                </a:solidFill>
              </a:rPr>
              <a:t>Lietuvos liaudies buities muziejus – vienas svarbiausių kultūrinių objektų Lietuvoje.</a:t>
            </a:r>
            <a:endParaRPr lang="en-US" dirty="0"/>
          </a:p>
        </p:txBody>
      </p:sp>
      <p:pic>
        <p:nvPicPr>
          <p:cNvPr id="8" name="Paveikslėlis 7"/>
          <p:cNvPicPr>
            <a:picLocks noChangeAspect="1"/>
          </p:cNvPicPr>
          <p:nvPr/>
        </p:nvPicPr>
        <p:blipFill>
          <a:blip r:embed="rId2"/>
          <a:stretch>
            <a:fillRect/>
          </a:stretch>
        </p:blipFill>
        <p:spPr>
          <a:xfrm>
            <a:off x="544504" y="250166"/>
            <a:ext cx="3467781" cy="4623707"/>
          </a:xfrm>
          <a:prstGeom prst="rect">
            <a:avLst/>
          </a:prstGeom>
        </p:spPr>
      </p:pic>
      <p:pic>
        <p:nvPicPr>
          <p:cNvPr id="9" name="Paveikslėlis 8"/>
          <p:cNvPicPr>
            <a:picLocks noChangeAspect="1"/>
          </p:cNvPicPr>
          <p:nvPr/>
        </p:nvPicPr>
        <p:blipFill>
          <a:blip r:embed="rId3"/>
          <a:stretch>
            <a:fillRect/>
          </a:stretch>
        </p:blipFill>
        <p:spPr>
          <a:xfrm>
            <a:off x="4386531" y="189780"/>
            <a:ext cx="3299605" cy="4399473"/>
          </a:xfrm>
          <a:prstGeom prst="rect">
            <a:avLst/>
          </a:prstGeom>
        </p:spPr>
      </p:pic>
      <p:pic>
        <p:nvPicPr>
          <p:cNvPr id="1026" name="Picture 2" descr="Нет описани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2872" y="189780"/>
            <a:ext cx="3577767" cy="4770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470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veikslėlis 5"/>
          <p:cNvPicPr>
            <a:picLocks noChangeAspect="1"/>
          </p:cNvPicPr>
          <p:nvPr/>
        </p:nvPicPr>
        <p:blipFill>
          <a:blip r:embed="rId2"/>
          <a:stretch>
            <a:fillRect/>
          </a:stretch>
        </p:blipFill>
        <p:spPr>
          <a:xfrm>
            <a:off x="474453" y="595222"/>
            <a:ext cx="4104376" cy="5434641"/>
          </a:xfrm>
          <a:prstGeom prst="rect">
            <a:avLst/>
          </a:prstGeom>
        </p:spPr>
      </p:pic>
      <p:pic>
        <p:nvPicPr>
          <p:cNvPr id="7" name="Paveikslėlis 6"/>
          <p:cNvPicPr>
            <a:picLocks noChangeAspect="1"/>
          </p:cNvPicPr>
          <p:nvPr/>
        </p:nvPicPr>
        <p:blipFill>
          <a:blip r:embed="rId3"/>
          <a:stretch>
            <a:fillRect/>
          </a:stretch>
        </p:blipFill>
        <p:spPr>
          <a:xfrm>
            <a:off x="4974565" y="595222"/>
            <a:ext cx="6809118" cy="5633049"/>
          </a:xfrm>
          <a:prstGeom prst="rect">
            <a:avLst/>
          </a:prstGeom>
        </p:spPr>
      </p:pic>
    </p:spTree>
    <p:extLst>
      <p:ext uri="{BB962C8B-B14F-4D97-AF65-F5344CB8AC3E}">
        <p14:creationId xmlns:p14="http://schemas.microsoft.com/office/powerpoint/2010/main" val="3571343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vadinimas 3"/>
          <p:cNvSpPr>
            <a:spLocks noGrp="1"/>
          </p:cNvSpPr>
          <p:nvPr>
            <p:ph type="ctrTitle"/>
          </p:nvPr>
        </p:nvSpPr>
        <p:spPr>
          <a:xfrm>
            <a:off x="1121434" y="422643"/>
            <a:ext cx="9514936" cy="3002044"/>
          </a:xfrm>
          <a:solidFill>
            <a:schemeClr val="tx2">
              <a:lumMod val="60000"/>
              <a:lumOff val="40000"/>
            </a:schemeClr>
          </a:solidFill>
        </p:spPr>
        <p:txBody>
          <a:bodyPr>
            <a:normAutofit/>
          </a:bodyPr>
          <a:lstStyle/>
          <a:p>
            <a:pPr algn="ctr"/>
            <a:r>
              <a:rPr lang="lt-LT" dirty="0"/>
              <a:t>1 etapas:</a:t>
            </a:r>
            <a:br>
              <a:rPr lang="lt-LT" dirty="0"/>
            </a:br>
            <a:r>
              <a:rPr lang="pt-BR" dirty="0"/>
              <a:t>Integruota lietuvių kalbos – pasaulio pažinimo pamoka kitoje aplinkoje</a:t>
            </a:r>
            <a:br>
              <a:rPr lang="lt-LT" dirty="0"/>
            </a:br>
            <a:r>
              <a:rPr lang="fi-FI" dirty="0"/>
              <a:t>„Kaip mūsų senoliai puošė namus”. </a:t>
            </a:r>
          </a:p>
        </p:txBody>
      </p:sp>
      <p:pic>
        <p:nvPicPr>
          <p:cNvPr id="2" name="Paveikslėlis 1"/>
          <p:cNvPicPr>
            <a:picLocks noChangeAspect="1"/>
          </p:cNvPicPr>
          <p:nvPr/>
        </p:nvPicPr>
        <p:blipFill>
          <a:blip r:embed="rId2"/>
          <a:stretch>
            <a:fillRect/>
          </a:stretch>
        </p:blipFill>
        <p:spPr>
          <a:xfrm>
            <a:off x="281861" y="4882551"/>
            <a:ext cx="11766300" cy="1645694"/>
          </a:xfrm>
          <a:prstGeom prst="rect">
            <a:avLst/>
          </a:prstGeom>
        </p:spPr>
      </p:pic>
    </p:spTree>
    <p:extLst>
      <p:ext uri="{BB962C8B-B14F-4D97-AF65-F5344CB8AC3E}">
        <p14:creationId xmlns:p14="http://schemas.microsoft.com/office/powerpoint/2010/main" val="1668282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vadinimas 3"/>
          <p:cNvSpPr>
            <a:spLocks noGrp="1"/>
          </p:cNvSpPr>
          <p:nvPr>
            <p:ph type="ctrTitle"/>
          </p:nvPr>
        </p:nvSpPr>
        <p:spPr>
          <a:xfrm>
            <a:off x="940280" y="457200"/>
            <a:ext cx="10472468" cy="5564038"/>
          </a:xfrm>
          <a:solidFill>
            <a:schemeClr val="accent2">
              <a:lumMod val="60000"/>
              <a:lumOff val="40000"/>
            </a:schemeClr>
          </a:solidFill>
        </p:spPr>
        <p:txBody>
          <a:bodyPr>
            <a:normAutofit/>
          </a:bodyPr>
          <a:lstStyle/>
          <a:p>
            <a:pPr indent="457200" algn="ctr">
              <a:lnSpc>
                <a:spcPct val="115000"/>
              </a:lnSpc>
              <a:spcAft>
                <a:spcPts val="0"/>
              </a:spcAft>
            </a:pPr>
            <a:r>
              <a:rPr lang="lt-LT" sz="1600" b="1" dirty="0">
                <a:latin typeface="Times New Roman" panose="02020603050405020304" pitchFamily="18" charset="0"/>
                <a:ea typeface="Calibri" panose="020F0502020204030204" pitchFamily="34" charset="0"/>
                <a:cs typeface="Times New Roman" panose="02020603050405020304" pitchFamily="18" charset="0"/>
              </a:rPr>
              <a:t>Šio užsiėmimo tikslas buvo aplankyti </a:t>
            </a:r>
            <a:r>
              <a:rPr lang="lt-LT" sz="1600" b="1" dirty="0" err="1">
                <a:latin typeface="Times New Roman" panose="02020603050405020304" pitchFamily="18" charset="0"/>
                <a:ea typeface="Calibri" panose="020F0502020204030204" pitchFamily="34" charset="0"/>
                <a:cs typeface="Times New Roman" panose="02020603050405020304" pitchFamily="18" charset="0"/>
              </a:rPr>
              <a:t>Versekos</a:t>
            </a:r>
            <a:r>
              <a:rPr lang="lt-LT" sz="1600" b="1" dirty="0">
                <a:latin typeface="Times New Roman" panose="02020603050405020304" pitchFamily="18" charset="0"/>
                <a:ea typeface="Calibri" panose="020F0502020204030204" pitchFamily="34" charset="0"/>
                <a:cs typeface="Times New Roman" panose="02020603050405020304" pitchFamily="18" charset="0"/>
              </a:rPr>
              <a:t> daugiafunkcio centro muziejų ir išsiaiškinti, kaip lietuviai senovėje puošė namus. Mokiniai mokėsi įvardyti daiktų pavadinimus, papasakoti, kam jie buvo skirti ir naudojami, atliko įvairias užduotis. </a:t>
            </a:r>
            <a:br>
              <a:rPr lang="en-US" sz="1600" b="1" dirty="0">
                <a:latin typeface="Calibri" panose="020F0502020204030204" pitchFamily="34" charset="0"/>
                <a:ea typeface="Calibri" panose="020F0502020204030204" pitchFamily="34" charset="0"/>
                <a:cs typeface="Times New Roman" panose="02020603050405020304" pitchFamily="18" charset="0"/>
              </a:rPr>
            </a:br>
            <a:r>
              <a:rPr lang="lt-LT" sz="1600" b="1" dirty="0">
                <a:latin typeface="Times New Roman" panose="02020603050405020304" pitchFamily="18" charset="0"/>
                <a:ea typeface="Calibri" panose="020F0502020204030204" pitchFamily="34" charset="0"/>
                <a:cs typeface="Times New Roman" panose="02020603050405020304" pitchFamily="18" charset="0"/>
              </a:rPr>
              <a:t>Vėliau apžiūrėję muziejaus ekspoziciją, sužinojo daugiau apie lietuvių liaudies meninę kūrybą, gyvai galėjo prisiliesti prie prieš daugelį metų kurtų daiktų. </a:t>
            </a:r>
            <a:br>
              <a:rPr lang="lt-LT" sz="1600" b="1" dirty="0">
                <a:latin typeface="Times New Roman" panose="02020603050405020304" pitchFamily="18" charset="0"/>
                <a:ea typeface="Calibri" panose="020F0502020204030204" pitchFamily="34" charset="0"/>
                <a:cs typeface="Times New Roman" panose="02020603050405020304" pitchFamily="18" charset="0"/>
              </a:rPr>
            </a:br>
            <a:r>
              <a:rPr lang="lt-LT" sz="1600" b="1" dirty="0">
                <a:latin typeface="Times New Roman" panose="02020603050405020304" pitchFamily="18" charset="0"/>
                <a:ea typeface="Calibri" panose="020F0502020204030204" pitchFamily="34" charset="0"/>
                <a:cs typeface="Times New Roman" panose="02020603050405020304" pitchFamily="18" charset="0"/>
              </a:rPr>
              <a:t>Mergaitėms labai patiko tekstilės eksponatai. Berniukai susidomėjo drožinėtais iš medžio daiktais, pintais krepšiais. </a:t>
            </a:r>
            <a:br>
              <a:rPr lang="lt-LT" sz="1600" b="1" dirty="0">
                <a:latin typeface="Times New Roman" panose="02020603050405020304" pitchFamily="18" charset="0"/>
                <a:ea typeface="Calibri" panose="020F0502020204030204" pitchFamily="34" charset="0"/>
                <a:cs typeface="Times New Roman" panose="02020603050405020304" pitchFamily="18" charset="0"/>
              </a:rPr>
            </a:br>
            <a:r>
              <a:rPr lang="lt-LT" sz="1600" b="1" dirty="0">
                <a:latin typeface="Times New Roman" panose="02020603050405020304" pitchFamily="18" charset="0"/>
                <a:ea typeface="Calibri" panose="020F0502020204030204" pitchFamily="34" charset="0"/>
                <a:cs typeface="Times New Roman" panose="02020603050405020304" pitchFamily="18" charset="0"/>
              </a:rPr>
              <a:t>jaunoji karta turėjo galimybę labiau pažinti mūsų senolių praeitį ir ją atspindinčią senąją pasaulėžiūrą.</a:t>
            </a:r>
            <a:endParaRPr lang="en-US" dirty="0"/>
          </a:p>
        </p:txBody>
      </p:sp>
      <p:pic>
        <p:nvPicPr>
          <p:cNvPr id="2" name="Paveikslėlis 1"/>
          <p:cNvPicPr>
            <a:picLocks noChangeAspect="1"/>
          </p:cNvPicPr>
          <p:nvPr/>
        </p:nvPicPr>
        <p:blipFill>
          <a:blip r:embed="rId2"/>
          <a:stretch>
            <a:fillRect/>
          </a:stretch>
        </p:blipFill>
        <p:spPr>
          <a:xfrm>
            <a:off x="1785668" y="560716"/>
            <a:ext cx="8959905" cy="897147"/>
          </a:xfrm>
          <a:prstGeom prst="rect">
            <a:avLst/>
          </a:prstGeom>
        </p:spPr>
      </p:pic>
      <p:pic>
        <p:nvPicPr>
          <p:cNvPr id="3" name="Paveikslėlis 2"/>
          <p:cNvPicPr>
            <a:picLocks noChangeAspect="1"/>
          </p:cNvPicPr>
          <p:nvPr/>
        </p:nvPicPr>
        <p:blipFill>
          <a:blip r:embed="rId2"/>
          <a:stretch>
            <a:fillRect/>
          </a:stretch>
        </p:blipFill>
        <p:spPr>
          <a:xfrm>
            <a:off x="221477" y="5229559"/>
            <a:ext cx="11766300" cy="1402202"/>
          </a:xfrm>
          <a:prstGeom prst="rect">
            <a:avLst/>
          </a:prstGeom>
        </p:spPr>
      </p:pic>
    </p:spTree>
    <p:extLst>
      <p:ext uri="{BB962C8B-B14F-4D97-AF65-F5344CB8AC3E}">
        <p14:creationId xmlns:p14="http://schemas.microsoft.com/office/powerpoint/2010/main" val="206052814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as">
  <a:themeElements>
    <a:clrScheme name="Integralas">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Integralas">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as">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docProps/app.xml><?xml version="1.0" encoding="utf-8"?>
<Properties xmlns="http://schemas.openxmlformats.org/officeDocument/2006/extended-properties" xmlns:vt="http://schemas.openxmlformats.org/officeDocument/2006/docPropsVTypes">
  <Template>Integral</Template>
  <TotalTime>450</TotalTime>
  <Words>731</Words>
  <Application>Microsoft Office PowerPoint</Application>
  <PresentationFormat>Plačiaekranė</PresentationFormat>
  <Paragraphs>48</Paragraphs>
  <Slides>30</Slides>
  <Notes>0</Notes>
  <HiddenSlides>0</HiddenSlides>
  <MMClips>0</MMClips>
  <ScaleCrop>false</ScaleCrop>
  <HeadingPairs>
    <vt:vector size="6" baseType="variant">
      <vt:variant>
        <vt:lpstr>Naudojami šriftai</vt:lpstr>
      </vt:variant>
      <vt:variant>
        <vt:i4>8</vt:i4>
      </vt:variant>
      <vt:variant>
        <vt:lpstr>Tema</vt:lpstr>
      </vt:variant>
      <vt:variant>
        <vt:i4>1</vt:i4>
      </vt:variant>
      <vt:variant>
        <vt:lpstr>Skaidrių pavadinimai</vt:lpstr>
      </vt:variant>
      <vt:variant>
        <vt:i4>30</vt:i4>
      </vt:variant>
    </vt:vector>
  </HeadingPairs>
  <TitlesOfParts>
    <vt:vector size="39" baseType="lpstr">
      <vt:lpstr>Arial</vt:lpstr>
      <vt:lpstr>Bahnschrift SemiBold</vt:lpstr>
      <vt:lpstr>Bookman Old Style</vt:lpstr>
      <vt:lpstr>Calibri</vt:lpstr>
      <vt:lpstr>Times New Roman</vt:lpstr>
      <vt:lpstr>Tw Cen MT</vt:lpstr>
      <vt:lpstr>Tw Cen MT Condensed</vt:lpstr>
      <vt:lpstr>Wingdings 3</vt:lpstr>
      <vt:lpstr>Integralas</vt:lpstr>
      <vt:lpstr>Šalčininkų r. Kalesninkų  l. narbuto gimnazija   metodinė konferencija</vt:lpstr>
      <vt:lpstr>„PowerPoint“ pateiktis</vt:lpstr>
      <vt:lpstr>„PowerPoint“ pateiktis</vt:lpstr>
      <vt:lpstr>„PowerPoint“ pateiktis</vt:lpstr>
      <vt:lpstr>„PowerPoint“ pateiktis</vt:lpstr>
      <vt:lpstr>Lietuvos liaudies buities muziejus – vienas svarbiausių kultūrinių objektų Lietuvoje.</vt:lpstr>
      <vt:lpstr>„PowerPoint“ pateiktis</vt:lpstr>
      <vt:lpstr>1 etapas: Integruota lietuvių kalbos – pasaulio pažinimo pamoka kitoje aplinkoje „Kaip mūsų senoliai puošė namus”. </vt:lpstr>
      <vt:lpstr>Šio užsiėmimo tikslas buvo aplankyti Versekos daugiafunkcio centro muziejų ir išsiaiškinti, kaip lietuviai senovėje puošė namus. Mokiniai mokėsi įvardyti daiktų pavadinimus, papasakoti, kam jie buvo skirti ir naudojami, atliko įvairias užduotis.  Vėliau apžiūrėję muziejaus ekspoziciją, sužinojo daugiau apie lietuvių liaudies meninę kūrybą, gyvai galėjo prisiliesti prie prieš daugelį metų kurtų daiktų.  Mergaitėms labai patiko tekstilės eksponatai. Berniukai susidomėjo drožinėtais iš medžio daiktais, pintais krepšiais.  jaunoji karta turėjo galimybę labiau pažinti mūsų senolių praeitį ir ją atspindinčią senąją pasaulėžiūrą.</vt:lpstr>
      <vt:lpstr>„PowerPoint“ pateiktis</vt:lpstr>
      <vt:lpstr>„PowerPoint“ pateiktis</vt:lpstr>
      <vt:lpstr>„PowerPoint“ pateiktis</vt:lpstr>
      <vt:lpstr>2 etapas: „Lietuvių liaudies ornamentai tautiniuose drabužiuose“. </vt:lpstr>
      <vt:lpstr>Integruota lietuvių kalbos – dailės ir technologijų pamoka  Užsiėmimo tikslas: ugdyti etninės kultūros sampratą, puoselėti liaudies tradicijas ir papročius integruojant dalykus.  </vt:lpstr>
      <vt:lpstr>„PowerPoint“ pateiktis</vt:lpstr>
      <vt:lpstr>„PowerPoint“ pateiktis</vt:lpstr>
      <vt:lpstr>„PowerPoint“ pateiktis</vt:lpstr>
      <vt:lpstr>„PowerPoint“ pateiktis</vt:lpstr>
      <vt:lpstr>„PowerPoint“ pateiktis</vt:lpstr>
      <vt:lpstr>„PowerPoint“ pateiktis</vt:lpstr>
      <vt:lpstr>„PowerPoint“ pateiktis</vt:lpstr>
      <vt:lpstr>3 etapas:  Meninė akcija-konkursas  „Lietuvių liaudies ornamentų žydėjimas“ </vt:lpstr>
      <vt:lpstr>„PowerPoint“ pateiktis</vt:lpstr>
      <vt:lpstr>Gimnazijos 4 kl. mokiniai kartu su mokytojomis dalyvavo meninėje akcijoje-konkurse „Lietuvių liaudies ornamentų žydėjimas“, skirtoje Lietuvos nepriklausomybės atkūrimo dienai paminėti. Konkursą organizavo Šalčininkų rajono savivaldybės kultūros centras Pagrindinis konkurso tikslas buvo užtikrinti lietuvių liaudies ornamentikos puoselėjimą technologinio ugdymo procese, panaudojant simegrafijos (siūlų grafikos) techniką. Kovo 9 d. kultūros centre dalyviai gavo apdovanojimus ir skanias dovanėles.  P.S. Paaiškėjo, kad mūsų ketvirtokai buvo jauniausi akcijos dalyviai </vt:lpstr>
      <vt:lpstr>„PowerPoint“ pateiktis</vt:lpstr>
      <vt:lpstr>„PowerPoint“ pateiktis</vt:lpstr>
      <vt:lpstr>„PowerPoint“ pateiktis</vt:lpstr>
      <vt:lpstr>„PowerPoint“ pateiktis</vt:lpstr>
      <vt:lpstr>APIBENDRINANT...  Sparčiai vystantis kompiuterinėms technologijoms, vykstant pasaulinei globalizacijai,  auganti karta vis labiau tampa „pasaulio“ piliečiais - tolsta nuo savo prigimtinės kultūros šaknų. Vyksta pokyčiai tradicinėse šventėse, papročiuose - jos persipina su kitų tautų tradicijomis. Siekiant išsaugoti savo tautinį tapatumą, sieKĖme vaikus supažindinti su savo tautos etnokultūros paveldu jiems aktualiais, prieinamais būdais.   Šio projekto metu stengėmės integruoti lietuvių liaudies kūrybą, papročius, tradicijas į ugdomąją veiklą, taip  paįvairindami ugdymo procesą, panaudojant lietuvių liaudies žaidimus, DAINAS, ŠOKIUS, TAUTOSAKĄ. </vt:lpstr>
      <vt:lpstr>DĖKOJAME UŽ DĖMESĮ!!!</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Lietuvių liaudies ornamentai tautiniuose drabužiuose</dc:title>
  <dc:creator>Mi1</dc:creator>
  <cp:lastModifiedBy>Mi1</cp:lastModifiedBy>
  <cp:revision>32</cp:revision>
  <dcterms:created xsi:type="dcterms:W3CDTF">2022-03-09T16:40:10Z</dcterms:created>
  <dcterms:modified xsi:type="dcterms:W3CDTF">2022-04-21T17:34:07Z</dcterms:modified>
</cp:coreProperties>
</file>