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74" r:id="rId4"/>
    <p:sldId id="260" r:id="rId5"/>
    <p:sldId id="272" r:id="rId6"/>
    <p:sldId id="271" r:id="rId7"/>
    <p:sldId id="273" r:id="rId8"/>
    <p:sldId id="265" r:id="rId9"/>
    <p:sldId id="275" r:id="rId10"/>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89578" autoAdjust="0"/>
  </p:normalViewPr>
  <p:slideViewPr>
    <p:cSldViewPr snapToGrid="0">
      <p:cViewPr varScale="1">
        <p:scale>
          <a:sx n="90" d="100"/>
          <a:sy n="90" d="100"/>
        </p:scale>
        <p:origin x="576" y="84"/>
      </p:cViewPr>
      <p:guideLst/>
    </p:cSldViewPr>
  </p:slideViewPr>
  <p:notesTextViewPr>
    <p:cViewPr>
      <p:scale>
        <a:sx n="1" d="1"/>
        <a:sy n="1" d="1"/>
      </p:scale>
      <p:origin x="0" y="0"/>
    </p:cViewPr>
  </p:notesTextViewPr>
  <p:notesViewPr>
    <p:cSldViewPr snapToGrid="0">
      <p:cViewPr varScale="1">
        <p:scale>
          <a:sx n="77" d="100"/>
          <a:sy n="77" d="100"/>
        </p:scale>
        <p:origin x="25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EB9AB1A-C5EF-4746-A0E6-35E4EF5F3288}" type="datetime1">
              <a:rPr lang="lt-LT" smtClean="0"/>
              <a:t>2021.04.05</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lt-LT" smtClean="0"/>
              <a:pPr algn="r" rtl="0"/>
              <a:t>‹#›</a:t>
            </a:fld>
            <a:endParaRPr lang="lt-L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1E810CA-BB6B-46D8-B04B-6F278D275E98}" type="datetime1">
              <a:rPr lang="lt-LT" smtClean="0"/>
              <a:pPr/>
              <a:t>2021.04.05</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lt-LT" smtClean="0"/>
              <a:pPr/>
              <a:t>‹#›</a:t>
            </a:fld>
            <a:endParaRPr lang="lt-L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1</a:t>
            </a:fld>
            <a:endParaRPr lang="lt-LT" dirty="0"/>
          </a:p>
        </p:txBody>
      </p:sp>
    </p:spTree>
    <p:extLst>
      <p:ext uri="{BB962C8B-B14F-4D97-AF65-F5344CB8AC3E}">
        <p14:creationId xmlns:p14="http://schemas.microsoft.com/office/powerpoint/2010/main" val="69072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2</a:t>
            </a:fld>
            <a:endParaRPr lang="lt-LT" dirty="0"/>
          </a:p>
        </p:txBody>
      </p:sp>
    </p:spTree>
    <p:extLst>
      <p:ext uri="{BB962C8B-B14F-4D97-AF65-F5344CB8AC3E}">
        <p14:creationId xmlns:p14="http://schemas.microsoft.com/office/powerpoint/2010/main" val="261868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4</a:t>
            </a:fld>
            <a:endParaRPr lang="lt-LT" dirty="0"/>
          </a:p>
        </p:txBody>
      </p:sp>
    </p:spTree>
    <p:extLst>
      <p:ext uri="{BB962C8B-B14F-4D97-AF65-F5344CB8AC3E}">
        <p14:creationId xmlns:p14="http://schemas.microsoft.com/office/powerpoint/2010/main" val="301938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8</a:t>
            </a:fld>
            <a:endParaRPr lang="lt-LT" dirty="0"/>
          </a:p>
        </p:txBody>
      </p:sp>
    </p:spTree>
    <p:extLst>
      <p:ext uri="{BB962C8B-B14F-4D97-AF65-F5344CB8AC3E}">
        <p14:creationId xmlns:p14="http://schemas.microsoft.com/office/powerpoint/2010/main" val="3356580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4265610" y="1168400"/>
            <a:ext cx="7126289" cy="2413000"/>
          </a:xfrm>
        </p:spPr>
        <p:txBody>
          <a:bodyPr rtlCol="0" anchor="b">
            <a:normAutofit/>
          </a:bodyPr>
          <a:lstStyle>
            <a:lvl1pPr algn="l" rtl="0">
              <a:defRPr sz="5400"/>
            </a:lvl1pPr>
          </a:lstStyle>
          <a:p>
            <a:pPr rtl="0"/>
            <a:r>
              <a:rPr lang="lt-LT" dirty="0"/>
              <a:t>Spustelėkite, jei norite redaguoti ruošinio pavadinimo stilių</a:t>
            </a:r>
          </a:p>
        </p:txBody>
      </p:sp>
      <p:sp>
        <p:nvSpPr>
          <p:cNvPr id="3" name="2 paantraštė"/>
          <p:cNvSpPr>
            <a:spLocks noGrp="1"/>
          </p:cNvSpPr>
          <p:nvPr>
            <p:ph type="subTitle" idx="1"/>
          </p:nvPr>
        </p:nvSpPr>
        <p:spPr>
          <a:xfrm>
            <a:off x="4265609" y="3733800"/>
            <a:ext cx="7126289"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lt-LT" smtClean="0"/>
              <a:t>Spustelėję redag. ruoš. paantrš. stilių</a:t>
            </a:r>
            <a:endParaRPr lang="lt-L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9066214" y="421594"/>
            <a:ext cx="2286000" cy="1885508"/>
          </a:xfrm>
        </p:spPr>
        <p:txBody>
          <a:bodyPr rtlCol="0">
            <a:normAutofit/>
          </a:bodyPr>
          <a:lstStyle>
            <a:lvl1pPr algn="l" rtl="0">
              <a:defRPr sz="2400"/>
            </a:lvl1pPr>
          </a:lstStyle>
          <a:p>
            <a:pPr rtl="0"/>
            <a:r>
              <a:rPr lang="lt-LT" dirty="0"/>
              <a:t>Spustelėkite, jei norite redaguoti ruošinio pavadinimo stilių</a:t>
            </a:r>
          </a:p>
        </p:txBody>
      </p:sp>
      <p:grpSp>
        <p:nvGrpSpPr>
          <p:cNvPr id="84" name="83 grupė"/>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97" name="33 paveikslėlio vietos rezervavimo ženklas" descr="Tuščias vietos rezervavimo ženklas vaizdui įtraukti. Spustelėkite vietos rezervavimo ženklą ir pasirinkite vaizdą, kurį norite įtrauk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grpSp>
        <p:nvGrpSpPr>
          <p:cNvPr id="98" name="97 grupė"/>
          <p:cNvGrpSpPr/>
          <p:nvPr/>
        </p:nvGrpSpPr>
        <p:grpSpPr>
          <a:xfrm>
            <a:off x="5322489" y="319177"/>
            <a:ext cx="3389607" cy="2710838"/>
            <a:chOff x="895350" y="3313113"/>
            <a:chExt cx="3613151" cy="2790825"/>
          </a:xfrm>
          <a:solidFill>
            <a:schemeClr val="tx1">
              <a:lumMod val="50000"/>
            </a:schemeClr>
          </a:solidFill>
        </p:grpSpPr>
        <p:sp>
          <p:nvSpPr>
            <p:cNvPr id="99"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8"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9"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0"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11"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grpSp>
        <p:nvGrpSpPr>
          <p:cNvPr id="112" name="111 grupė"/>
          <p:cNvGrpSpPr/>
          <p:nvPr/>
        </p:nvGrpSpPr>
        <p:grpSpPr>
          <a:xfrm>
            <a:off x="5322489" y="3245640"/>
            <a:ext cx="3389607" cy="2710838"/>
            <a:chOff x="895350" y="3313113"/>
            <a:chExt cx="3613151" cy="2790825"/>
          </a:xfrm>
          <a:solidFill>
            <a:schemeClr val="tx1">
              <a:lumMod val="50000"/>
            </a:schemeClr>
          </a:solidFill>
        </p:grpSpPr>
        <p:sp>
          <p:nvSpPr>
            <p:cNvPr id="11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25"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126" name="3 teksto vietos rezervavimo ženklas"/>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8BED94CD-01DC-42FA-9391-2984180A99F5}" type="datetime1">
              <a:rPr lang="lt-LT" smtClean="0"/>
              <a:pPr/>
              <a:t>2021.04.05</a:t>
            </a:fld>
            <a:endParaRPr lang="lt-L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511732" y="1330347"/>
            <a:ext cx="4159568" cy="2103120"/>
          </a:xfrm>
        </p:spPr>
        <p:txBody>
          <a:bodyPr rtlCol="0" anchor="b">
            <a:normAutofit/>
          </a:bodyPr>
          <a:lstStyle>
            <a:lvl1pPr algn="l" rtl="0">
              <a:defRPr sz="3600"/>
            </a:lvl1pPr>
          </a:lstStyle>
          <a:p>
            <a:pPr rtl="0"/>
            <a:r>
              <a:rPr lang="lt-LT" smtClean="0"/>
              <a:t>Spustelėję redag. ruoš. pavad. stilių</a:t>
            </a:r>
            <a:endParaRPr lang="lt-LT" dirty="0"/>
          </a:p>
        </p:txBody>
      </p:sp>
      <p:sp>
        <p:nvSpPr>
          <p:cNvPr id="3" name="2 turinio vietos rezervavimo ženklas"/>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4" name="3 teksto vietos rezervavimo ženklas"/>
          <p:cNvSpPr>
            <a:spLocks noGrp="1"/>
          </p:cNvSpPr>
          <p:nvPr>
            <p:ph type="body" sz="half" idx="2"/>
          </p:nvPr>
        </p:nvSpPr>
        <p:spPr>
          <a:xfrm>
            <a:off x="7511732" y="3555523"/>
            <a:ext cx="4159568"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7" name="6 skaidrės numerio vietos rezervavimo ženklas"/>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lt-LT" smtClean="0"/>
              <a:pPr/>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a:xfrm>
            <a:off x="8075611" y="6019801"/>
            <a:ext cx="1396260" cy="228600"/>
          </a:xfrm>
        </p:spPr>
        <p:txBody>
          <a:bodyPr rtlCol="0"/>
          <a:lstStyle>
            <a:lvl1pPr>
              <a:defRPr/>
            </a:lvl1pPr>
          </a:lstStyle>
          <a:p>
            <a:fld id="{0CF64769-5FB6-45EA-ACC7-9DF93480423B}" type="datetime1">
              <a:rPr lang="lt-LT" smtClean="0"/>
              <a:pPr/>
              <a:t>2021.04.05</a:t>
            </a:fld>
            <a:endParaRPr lang="lt-L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492890" y="1330347"/>
            <a:ext cx="4153009" cy="2103120"/>
          </a:xfrm>
        </p:spPr>
        <p:txBody>
          <a:bodyPr rtlCol="0" anchor="b">
            <a:normAutofit/>
          </a:bodyPr>
          <a:lstStyle>
            <a:lvl1pPr algn="l" rtl="0">
              <a:defRPr sz="3600"/>
            </a:lvl1pPr>
          </a:lstStyle>
          <a:p>
            <a:pPr rtl="0"/>
            <a:r>
              <a:rPr lang="lt-LT" smtClean="0"/>
              <a:t>Spustelėję redag. ruoš. pavad. stilių</a:t>
            </a:r>
            <a:endParaRPr lang="lt-LT" dirty="0"/>
          </a:p>
        </p:txBody>
      </p:sp>
      <p:grpSp>
        <p:nvGrpSpPr>
          <p:cNvPr id="8" name="7 grupė"/>
          <p:cNvGrpSpPr/>
          <p:nvPr/>
        </p:nvGrpSpPr>
        <p:grpSpPr>
          <a:xfrm>
            <a:off x="595546" y="781398"/>
            <a:ext cx="6433398" cy="5053665"/>
            <a:chOff x="5162444" y="781398"/>
            <a:chExt cx="6433398" cy="5053665"/>
          </a:xfrm>
        </p:grpSpPr>
        <p:sp>
          <p:nvSpPr>
            <p:cNvPr id="9" name="42 laisva forma"/>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43 laisva forma"/>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nvGrpSpPr>
            <p:cNvPr id="11" name="10 grupė"/>
            <p:cNvGrpSpPr/>
            <p:nvPr/>
          </p:nvGrpSpPr>
          <p:grpSpPr>
            <a:xfrm>
              <a:off x="5814205" y="859113"/>
              <a:ext cx="5129146" cy="4880471"/>
              <a:chOff x="7856559" y="859113"/>
              <a:chExt cx="3086791" cy="4880471"/>
            </a:xfrm>
          </p:grpSpPr>
          <p:sp>
            <p:nvSpPr>
              <p:cNvPr id="20" name="41 laisva forma"/>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44 laisva forma"/>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2" name="45 laisva forma"/>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46 laisva forma"/>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47 laisva forma"/>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48 laisva forma"/>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49 laisva forma"/>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50 laisva forma"/>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1 laisva forma"/>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2 laisva forma"/>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p:nvPr>
        </p:nvSpPr>
        <p:spPr>
          <a:xfrm>
            <a:off x="7492890" y="3555521"/>
            <a:ext cx="4153009"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7" name="6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D006B9F0-2FE8-4ACD-9803-7DA8CE4C3FD3}" type="datetime1">
              <a:rPr lang="lt-LT" smtClean="0"/>
              <a:pPr/>
              <a:t>2021.04.05</a:t>
            </a:fld>
            <a:endParaRPr lang="lt-L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p:txBody>
          <a:bodyPr vert="eaVert"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03F43CBC-CBFE-43B4-B771-012F5266A16D}" type="datetime1">
              <a:rPr lang="lt-LT" smtClean="0"/>
              <a:pPr/>
              <a:t>2021.04.05</a:t>
            </a:fld>
            <a:endParaRPr lang="lt-L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624268" y="304800"/>
            <a:ext cx="1729531" cy="5676900"/>
          </a:xfrm>
        </p:spPr>
        <p:txBody>
          <a:bodyPr vert="eaVert"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a:xfrm>
            <a:off x="838199" y="304800"/>
            <a:ext cx="8633671" cy="5676900"/>
          </a:xfrm>
        </p:spPr>
        <p:txBody>
          <a:bodyPr vert="eaVert"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7E3E796E-E719-41E2-90E9-BF73EFBFF690}" type="datetime1">
              <a:rPr lang="lt-LT" smtClean="0"/>
              <a:pPr/>
              <a:t>2021.04.05</a:t>
            </a:fld>
            <a:endParaRPr lang="lt-L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idx="1"/>
          </p:nvPr>
        </p:nvSpPr>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DA8A347C-52DF-4E77-8F2E-76AEA2984EE2}" type="datetime1">
              <a:rPr lang="lt-LT" smtClean="0"/>
              <a:pPr/>
              <a:t>2021.04.05</a:t>
            </a:fld>
            <a:endParaRPr lang="lt-LT"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4265613" y="1612900"/>
            <a:ext cx="6858002" cy="2044700"/>
          </a:xfrm>
        </p:spPr>
        <p:txBody>
          <a:bodyPr rtlCol="0" anchor="b">
            <a:normAutofit/>
          </a:bodyPr>
          <a:lstStyle>
            <a:lvl1pPr algn="l" rtl="0">
              <a:defRPr sz="4400"/>
            </a:lvl1pPr>
          </a:lstStyle>
          <a:p>
            <a:pPr rtl="0"/>
            <a:r>
              <a:rPr lang="lt-LT" smtClean="0"/>
              <a:t>Spustelėję redag. ruoš. pavad. stilių</a:t>
            </a:r>
            <a:endParaRPr lang="lt-LT" dirty="0"/>
          </a:p>
        </p:txBody>
      </p:sp>
      <p:sp>
        <p:nvSpPr>
          <p:cNvPr id="3" name="2 teksto vietos rezervavimo ženklas"/>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lt-LT" smtClean="0"/>
              <a:t>Spustelėję redag. ruoš. teksto stilių</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sz="half" idx="1"/>
          </p:nvPr>
        </p:nvSpPr>
        <p:spPr>
          <a:xfrm>
            <a:off x="1065212" y="1825625"/>
            <a:ext cx="4954588" cy="4187952"/>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4" name="3 turinio vietos rezervavimo ženklas"/>
          <p:cNvSpPr>
            <a:spLocks noGrp="1"/>
          </p:cNvSpPr>
          <p:nvPr>
            <p:ph sz="half" idx="2"/>
          </p:nvPr>
        </p:nvSpPr>
        <p:spPr>
          <a:xfrm>
            <a:off x="6172200" y="1825625"/>
            <a:ext cx="4951414" cy="4187952"/>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7" name="6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BD177F2C-0B85-4F4A-BF23-96A45EA040AF}" type="datetime1">
              <a:rPr lang="lt-LT" smtClean="0"/>
              <a:pPr/>
              <a:t>2021.04.05</a:t>
            </a:fld>
            <a:endParaRPr lang="lt-LT"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Spustelėję redag. ruoš. teksto stilių</a:t>
            </a:r>
          </a:p>
        </p:txBody>
      </p:sp>
      <p:sp>
        <p:nvSpPr>
          <p:cNvPr id="4" name="3 turinio vietos rezervavimo ženklas"/>
          <p:cNvSpPr>
            <a:spLocks noGrp="1"/>
          </p:cNvSpPr>
          <p:nvPr>
            <p:ph sz="half" idx="2"/>
          </p:nvPr>
        </p:nvSpPr>
        <p:spPr>
          <a:xfrm>
            <a:off x="1069848" y="2505075"/>
            <a:ext cx="4956048" cy="3476625"/>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teksto vietos rezervavimo ženklas"/>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Spustelėję redag. ruoš. teksto stilių</a:t>
            </a:r>
          </a:p>
        </p:txBody>
      </p:sp>
      <p:sp>
        <p:nvSpPr>
          <p:cNvPr id="6" name="5 turinio vietos rezervavimo ženklas"/>
          <p:cNvSpPr>
            <a:spLocks noGrp="1"/>
          </p:cNvSpPr>
          <p:nvPr>
            <p:ph sz="quarter" idx="4"/>
          </p:nvPr>
        </p:nvSpPr>
        <p:spPr>
          <a:xfrm>
            <a:off x="6172200" y="2505075"/>
            <a:ext cx="4956048" cy="3476625"/>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9" name="8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lvl1pPr>
              <a:defRPr/>
            </a:lvl1pPr>
          </a:lstStyle>
          <a:p>
            <a:fld id="{B1EC2E9C-C9AD-46AA-BA1D-3CEDAA29D8B3}" type="datetime1">
              <a:rPr lang="lt-LT" smtClean="0"/>
              <a:pPr/>
              <a:t>2021.04.05</a:t>
            </a:fld>
            <a:endParaRPr lang="lt-LT"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5" name="4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lvl1pPr>
              <a:defRPr/>
            </a:lvl1pPr>
          </a:lstStyle>
          <a:p>
            <a:fld id="{28D5FA80-0E00-47F8-A103-8133CDD762B7}" type="datetime1">
              <a:rPr lang="lt-LT" smtClean="0"/>
              <a:pPr/>
              <a:t>2021.04.05</a:t>
            </a:fld>
            <a:endParaRPr lang="lt-LT"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4" name="3 skaidrės numerio vietos rezervavimo ženklas"/>
          <p:cNvSpPr>
            <a:spLocks noGrp="1"/>
          </p:cNvSpPr>
          <p:nvPr>
            <p:ph type="sldNum" sz="quarter" idx="12"/>
          </p:nvPr>
        </p:nvSpPr>
        <p:spPr/>
        <p:txBody>
          <a:bodyPr rtlCol="0"/>
          <a:lstStyle/>
          <a:p>
            <a:pPr rtl="0"/>
            <a:fld id="{022B156B-59AE-415F-B24B-8756D48BB977}" type="slidenum">
              <a:rPr lang="lt-LT" smtClean="0"/>
              <a:t>‹#›</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lvl1pPr>
              <a:defRPr/>
            </a:lvl1pPr>
          </a:lstStyle>
          <a:p>
            <a:fld id="{68B44B7D-4303-4827-B808-3CCCB034B0B0}" type="datetime1">
              <a:rPr lang="lt-LT" smtClean="0"/>
              <a:pPr/>
              <a:t>2021.04.05</a:t>
            </a:fld>
            <a:endParaRPr lang="lt-LT"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1065212" y="304799"/>
            <a:ext cx="10058402" cy="1216152"/>
          </a:xfrm>
        </p:spPr>
        <p:txBody>
          <a:bodyPr rtlCol="0"/>
          <a:lstStyle>
            <a:lvl1pPr algn="l" rtl="0">
              <a:defRPr/>
            </a:lvl1pPr>
          </a:lstStyle>
          <a:p>
            <a:pPr rtl="0"/>
            <a:r>
              <a:rPr lang="lt-LT" dirty="0"/>
              <a:t>Spustelėkite, jei norite redaguoti ruošinio pavadinimo stilių</a:t>
            </a:r>
          </a:p>
        </p:txBody>
      </p:sp>
      <p:grpSp>
        <p:nvGrpSpPr>
          <p:cNvPr id="9" name="8 grupė"/>
          <p:cNvGrpSpPr/>
          <p:nvPr/>
        </p:nvGrpSpPr>
        <p:grpSpPr>
          <a:xfrm>
            <a:off x="1052422" y="1733550"/>
            <a:ext cx="4360503" cy="3050038"/>
            <a:chOff x="895350" y="3313113"/>
            <a:chExt cx="3613151" cy="2790825"/>
          </a:xfrm>
          <a:solidFill>
            <a:schemeClr val="tx1">
              <a:lumMod val="50000"/>
            </a:schemeClr>
          </a:solidFill>
        </p:grpSpPr>
        <p:sp>
          <p:nvSpPr>
            <p:cNvPr id="10"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0"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6"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39" name="3 teksto vietos rezervavimo ženklas"/>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grpSp>
        <p:nvGrpSpPr>
          <p:cNvPr id="22" name="21 grupė"/>
          <p:cNvGrpSpPr/>
          <p:nvPr/>
        </p:nvGrpSpPr>
        <p:grpSpPr>
          <a:xfrm>
            <a:off x="6763111" y="1733550"/>
            <a:ext cx="4360503" cy="3050038"/>
            <a:chOff x="895350" y="3313113"/>
            <a:chExt cx="3613151" cy="2790825"/>
          </a:xfrm>
          <a:solidFill>
            <a:schemeClr val="tx1">
              <a:lumMod val="50000"/>
            </a:schemeClr>
          </a:solidFill>
        </p:grpSpPr>
        <p:sp>
          <p:nvSpPr>
            <p:cNvPr id="2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7"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40" name="3 teksto vietos rezervavimo ženklas"/>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02BDAE6C-3A55-43AE-97DA-5390662FC7AB}" type="datetime1">
              <a:rPr lang="lt-LT" smtClean="0"/>
              <a:pPr/>
              <a:t>2021.04.05</a:t>
            </a:fld>
            <a:endParaRPr lang="lt-LT"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grpSp>
        <p:nvGrpSpPr>
          <p:cNvPr id="52" name="51 grupė"/>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79" name="33 paveikslėlio vietos rezervavimo ženklas" descr="Tuščias vietos rezervavimo ženklas vaizdui įtraukti. Spustelėkite vietos rezervavimo ženklą ir pasirinkite vaizdą, kurį norite įtrauk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81" name="3 teksto vietos rezervavimo ženklas"/>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grpSp>
        <p:nvGrpSpPr>
          <p:cNvPr id="84" name="83 grupė"/>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78" name="33 paveikslėlio vietos rezervavimo ženklas" descr="Tuščias vietos rezervavimo ženklas vaizdui įtraukti. Spustelėkite vietos rezervavimo ženklą ir pasirinkite vaizdą, kurį norite įtrauk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82" name="3 teksto vietos rezervavimo ženklas"/>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grpSp>
        <p:nvGrpSpPr>
          <p:cNvPr id="97" name="96 grupė"/>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9"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8"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9"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80" name="33 paveikslėlio vietos rezervavimo ženklas" descr="Tuščias vietos rezervavimo ženklas vaizdui įtraukti. Spustelėkite vietos rezervavimo ženklą ir pasirinkite vaizdą, kurį norite įtrauk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83" name="3 teksto vietos rezervavimo ženklas"/>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20BDC52E-5CB4-41BD-A348-74B9354A7C63}" type="datetime1">
              <a:rPr lang="lt-LT" smtClean="0"/>
              <a:pPr/>
              <a:t>2021.04.05</a:t>
            </a:fld>
            <a:endParaRPr lang="lt-L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skaidrės numerio vietos rezervavimo ženklas"/>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lt-LT" smtClean="0"/>
              <a:pPr/>
              <a:t>‹#›</a:t>
            </a:fld>
            <a:endParaRPr lang="lt-LT" dirty="0"/>
          </a:p>
        </p:txBody>
      </p:sp>
      <p:sp>
        <p:nvSpPr>
          <p:cNvPr id="5" name="4 poraštės vietos rezervavimo ženklas"/>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D2F5F9F9-2C1D-4E2D-9128-93A86006EDA5}" type="datetime1">
              <a:rPr lang="lt-LT" smtClean="0"/>
              <a:pPr/>
              <a:t>2021.04.05</a:t>
            </a:fld>
            <a:endParaRPr lang="lt-L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aantraštė"/>
          <p:cNvSpPr>
            <a:spLocks noGrp="1"/>
          </p:cNvSpPr>
          <p:nvPr>
            <p:ph type="subTitle" idx="1"/>
          </p:nvPr>
        </p:nvSpPr>
        <p:spPr>
          <a:xfrm>
            <a:off x="6130637" y="4409210"/>
            <a:ext cx="5739243" cy="914400"/>
          </a:xfrm>
        </p:spPr>
        <p:txBody>
          <a:bodyPr rtlCol="0"/>
          <a:lstStyle/>
          <a:p>
            <a:pPr algn="r">
              <a:spcBef>
                <a:spcPct val="0"/>
              </a:spcBef>
            </a:pPr>
            <a:r>
              <a:rPr lang="lt-LT" altLang="lt-LT" dirty="0">
                <a:latin typeface="Script MT Bold" panose="03040602040607080904" pitchFamily="66" charset="0"/>
                <a:cs typeface="Times New Roman" panose="02020603050405020304" pitchFamily="18" charset="0"/>
              </a:rPr>
              <a:t>Parengė: lietuvių k. mokytoja B. </a:t>
            </a:r>
            <a:r>
              <a:rPr lang="lt-LT" altLang="lt-LT" dirty="0" err="1">
                <a:latin typeface="Script MT Bold" panose="03040602040607080904" pitchFamily="66" charset="0"/>
                <a:cs typeface="Times New Roman" panose="02020603050405020304" pitchFamily="18" charset="0"/>
              </a:rPr>
              <a:t>Vinckevič</a:t>
            </a:r>
            <a:r>
              <a:rPr lang="lt-LT" altLang="lt-LT" dirty="0">
                <a:latin typeface="Script MT Bold" panose="03040602040607080904" pitchFamily="66" charset="0"/>
                <a:cs typeface="Times New Roman" panose="02020603050405020304" pitchFamily="18" charset="0"/>
              </a:rPr>
              <a:t>,</a:t>
            </a:r>
          </a:p>
          <a:p>
            <a:pPr algn="r">
              <a:spcBef>
                <a:spcPct val="0"/>
              </a:spcBef>
            </a:pPr>
            <a:r>
              <a:rPr lang="lt-LT" altLang="lt-LT" dirty="0">
                <a:latin typeface="Script MT Bold" panose="03040602040607080904" pitchFamily="66" charset="0"/>
                <a:cs typeface="Times New Roman" panose="02020603050405020304" pitchFamily="18" charset="0"/>
              </a:rPr>
              <a:t>logopedė K. </a:t>
            </a:r>
            <a:r>
              <a:rPr lang="lt-LT" altLang="lt-LT" dirty="0" err="1">
                <a:latin typeface="Script MT Bold" panose="03040602040607080904" pitchFamily="66" charset="0"/>
                <a:cs typeface="Times New Roman" panose="02020603050405020304" pitchFamily="18" charset="0"/>
              </a:rPr>
              <a:t>Linkevič</a:t>
            </a:r>
            <a:endParaRPr lang="lt-LT" altLang="lt-LT" dirty="0">
              <a:latin typeface="Script MT Bold" panose="03040602040607080904" pitchFamily="66" charset="0"/>
              <a:cs typeface="Times New Roman" panose="02020603050405020304" pitchFamily="18" charset="0"/>
            </a:endParaRPr>
          </a:p>
          <a:p>
            <a:pPr rtl="0"/>
            <a:endParaRPr lang="lt-LT" dirty="0"/>
          </a:p>
        </p:txBody>
      </p:sp>
      <p:sp>
        <p:nvSpPr>
          <p:cNvPr id="4" name="26 teksto laukas">
            <a:extLst>
              <a:ext uri="{FF2B5EF4-FFF2-40B4-BE49-F238E27FC236}">
                <a16:creationId xmlns:a16="http://schemas.microsoft.com/office/drawing/2014/main" xmlns="" id="{5990B326-03BB-47FD-87E6-38D225FF06F6}"/>
              </a:ext>
            </a:extLst>
          </p:cNvPr>
          <p:cNvSpPr txBox="1"/>
          <p:nvPr/>
        </p:nvSpPr>
        <p:spPr>
          <a:xfrm>
            <a:off x="2743580" y="1707571"/>
            <a:ext cx="9448420" cy="1754326"/>
          </a:xfrm>
          <a:prstGeom prst="rect">
            <a:avLst/>
          </a:prstGeom>
          <a:noFill/>
        </p:spPr>
        <p:txBody>
          <a:bodyPr wrap="none" rtlCol="0">
            <a:spAutoFit/>
          </a:bodyPr>
          <a:lstStyle/>
          <a:p>
            <a:pPr algn="ctr" rtl="0"/>
            <a:r>
              <a:rPr lang="lt-LT" sz="5400" b="1" dirty="0" smtClean="0">
                <a:cs typeface="Arial" panose="020B0604020202020204" pitchFamily="34" charset="0"/>
              </a:rPr>
              <a:t>KALBINIŲ GEBĖJIMŲ </a:t>
            </a:r>
          </a:p>
          <a:p>
            <a:pPr algn="ctr" rtl="0"/>
            <a:r>
              <a:rPr lang="lt-LT" sz="5400" b="1" dirty="0" smtClean="0">
                <a:cs typeface="Arial" panose="020B0604020202020204" pitchFamily="34" charset="0"/>
              </a:rPr>
              <a:t>UGDYMAS PER ŽAIDIMĄ </a:t>
            </a:r>
            <a:endParaRPr lang="lt-LT" sz="8800" b="1" dirty="0">
              <a:cs typeface="Arial" panose="020B0604020202020204" pitchFamily="34" charset="0"/>
            </a:endParaRPr>
          </a:p>
        </p:txBody>
      </p:sp>
      <p:sp>
        <p:nvSpPr>
          <p:cNvPr id="6" name="2 paantraštė"/>
          <p:cNvSpPr txBox="1">
            <a:spLocks noChangeArrowheads="1"/>
          </p:cNvSpPr>
          <p:nvPr/>
        </p:nvSpPr>
        <p:spPr bwMode="auto">
          <a:xfrm>
            <a:off x="3456708" y="6364442"/>
            <a:ext cx="5543550" cy="37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a:lnSpc>
                <a:spcPct val="95000"/>
              </a:lnSpc>
              <a:spcBef>
                <a:spcPts val="1863"/>
              </a:spcBef>
              <a:buSzPct val="100000"/>
              <a:buFont typeface="Arial" panose="020B0604020202020204" pitchFamily="34" charset="0"/>
              <a:buChar char="•"/>
              <a:defRPr sz="2400">
                <a:solidFill>
                  <a:schemeClr val="tx1"/>
                </a:solidFill>
                <a:latin typeface="Century Gothic" panose="020B0502020202020204" pitchFamily="34" charset="0"/>
              </a:defRPr>
            </a:lvl1pPr>
            <a:lvl2pPr marL="742950" indent="-285750">
              <a:lnSpc>
                <a:spcPct val="95000"/>
              </a:lnSpc>
              <a:spcBef>
                <a:spcPts val="1063"/>
              </a:spcBef>
              <a:buSzPct val="100000"/>
              <a:buFont typeface="Century Gothic" panose="020B0502020202020204" pitchFamily="34" charset="0"/>
              <a:buChar char="–"/>
              <a:defRPr sz="2000">
                <a:solidFill>
                  <a:schemeClr val="tx1"/>
                </a:solidFill>
                <a:latin typeface="Century Gothic" panose="020B0502020202020204" pitchFamily="34" charset="0"/>
              </a:defRPr>
            </a:lvl2pPr>
            <a:lvl3pPr marL="1143000" indent="-228600">
              <a:lnSpc>
                <a:spcPct val="95000"/>
              </a:lnSpc>
              <a:spcBef>
                <a:spcPts val="1063"/>
              </a:spcBef>
              <a:buSzPct val="100000"/>
              <a:buFont typeface="Century Gothic" panose="020B0502020202020204" pitchFamily="34" charset="0"/>
              <a:buChar char="–"/>
              <a:defRPr>
                <a:solidFill>
                  <a:schemeClr val="tx1"/>
                </a:solidFill>
                <a:latin typeface="Century Gothic" panose="020B0502020202020204" pitchFamily="34" charset="0"/>
              </a:defRPr>
            </a:lvl3pPr>
            <a:lvl4pPr marL="1600200" indent="-228600">
              <a:lnSpc>
                <a:spcPct val="95000"/>
              </a:lnSpc>
              <a:spcBef>
                <a:spcPts val="1063"/>
              </a:spcBef>
              <a:buSzPct val="100000"/>
              <a:buFont typeface="Century Gothic" panose="020B0502020202020204" pitchFamily="34" charset="0"/>
              <a:buChar char="–"/>
              <a:defRPr>
                <a:solidFill>
                  <a:schemeClr val="tx1"/>
                </a:solidFill>
                <a:latin typeface="Century Gothic" panose="020B0502020202020204" pitchFamily="34" charset="0"/>
              </a:defRPr>
            </a:lvl4pPr>
            <a:lvl5pPr marL="2057400" indent="-228600">
              <a:lnSpc>
                <a:spcPct val="95000"/>
              </a:lnSpc>
              <a:spcBef>
                <a:spcPts val="1063"/>
              </a:spcBef>
              <a:buSzPct val="100000"/>
              <a:buFont typeface="Century Gothic" panose="020B0502020202020204" pitchFamily="34" charset="0"/>
              <a:buChar char="–"/>
              <a:defRPr>
                <a:solidFill>
                  <a:schemeClr val="tx1"/>
                </a:solidFill>
                <a:latin typeface="Century Gothic" panose="020B0502020202020204" pitchFamily="34" charset="0"/>
              </a:defRPr>
            </a:lvl5pPr>
            <a:lvl6pPr marL="2514600" indent="-228600" defTabSz="1217613" eaLnBrk="0" fontAlgn="base" hangingPunct="0">
              <a:lnSpc>
                <a:spcPct val="95000"/>
              </a:lnSpc>
              <a:spcBef>
                <a:spcPts val="1063"/>
              </a:spcBef>
              <a:spcAft>
                <a:spcPct val="0"/>
              </a:spcAft>
              <a:buSzPct val="100000"/>
              <a:buFont typeface="Century Gothic" panose="020B0502020202020204" pitchFamily="34" charset="0"/>
              <a:buChar char="–"/>
              <a:defRPr>
                <a:solidFill>
                  <a:schemeClr val="tx1"/>
                </a:solidFill>
                <a:latin typeface="Century Gothic" panose="020B0502020202020204" pitchFamily="34" charset="0"/>
              </a:defRPr>
            </a:lvl6pPr>
            <a:lvl7pPr marL="2971800" indent="-228600" defTabSz="1217613" eaLnBrk="0" fontAlgn="base" hangingPunct="0">
              <a:lnSpc>
                <a:spcPct val="95000"/>
              </a:lnSpc>
              <a:spcBef>
                <a:spcPts val="1063"/>
              </a:spcBef>
              <a:spcAft>
                <a:spcPct val="0"/>
              </a:spcAft>
              <a:buSzPct val="100000"/>
              <a:buFont typeface="Century Gothic" panose="020B0502020202020204" pitchFamily="34" charset="0"/>
              <a:buChar char="–"/>
              <a:defRPr>
                <a:solidFill>
                  <a:schemeClr val="tx1"/>
                </a:solidFill>
                <a:latin typeface="Century Gothic" panose="020B0502020202020204" pitchFamily="34" charset="0"/>
              </a:defRPr>
            </a:lvl7pPr>
            <a:lvl8pPr marL="3429000" indent="-228600" defTabSz="1217613" eaLnBrk="0" fontAlgn="base" hangingPunct="0">
              <a:lnSpc>
                <a:spcPct val="95000"/>
              </a:lnSpc>
              <a:spcBef>
                <a:spcPts val="1063"/>
              </a:spcBef>
              <a:spcAft>
                <a:spcPct val="0"/>
              </a:spcAft>
              <a:buSzPct val="100000"/>
              <a:buFont typeface="Century Gothic" panose="020B0502020202020204" pitchFamily="34" charset="0"/>
              <a:buChar char="–"/>
              <a:defRPr>
                <a:solidFill>
                  <a:schemeClr val="tx1"/>
                </a:solidFill>
                <a:latin typeface="Century Gothic" panose="020B0502020202020204" pitchFamily="34" charset="0"/>
              </a:defRPr>
            </a:lvl8pPr>
            <a:lvl9pPr marL="3886200" indent="-228600" defTabSz="1217613" eaLnBrk="0" fontAlgn="base" hangingPunct="0">
              <a:lnSpc>
                <a:spcPct val="95000"/>
              </a:lnSpc>
              <a:spcBef>
                <a:spcPts val="1063"/>
              </a:spcBef>
              <a:spcAft>
                <a:spcPct val="0"/>
              </a:spcAft>
              <a:buSzPct val="100000"/>
              <a:buFont typeface="Century Gothic" panose="020B0502020202020204" pitchFamily="34" charset="0"/>
              <a:buChar char="–"/>
              <a:defRPr>
                <a:solidFill>
                  <a:schemeClr val="tx1"/>
                </a:solidFill>
                <a:latin typeface="Century Gothic" panose="020B0502020202020204" pitchFamily="34" charset="0"/>
              </a:defRPr>
            </a:lvl9pPr>
          </a:lstStyle>
          <a:p>
            <a:pPr algn="ctr" defTabSz="1217613" fontAlgn="base">
              <a:spcBef>
                <a:spcPct val="0"/>
              </a:spcBef>
              <a:spcAft>
                <a:spcPct val="0"/>
              </a:spcAft>
              <a:buFont typeface="Arial" panose="020B0604020202020204" pitchFamily="34" charset="0"/>
              <a:buNone/>
            </a:pPr>
            <a:r>
              <a:rPr lang="lt-LT" altLang="lt-LT" b="1" dirty="0">
                <a:latin typeface="Script MT Bold" panose="03040602040607080904" pitchFamily="66" charset="0"/>
                <a:cs typeface="Times New Roman" panose="02020603050405020304" pitchFamily="18" charset="0"/>
              </a:rPr>
              <a:t>Kalesninkai, </a:t>
            </a:r>
            <a:r>
              <a:rPr lang="lt-LT" altLang="lt-LT" b="1" dirty="0" smtClean="0">
                <a:latin typeface="Script MT Bold" panose="03040602040607080904" pitchFamily="66" charset="0"/>
                <a:cs typeface="Times New Roman" panose="02020603050405020304" pitchFamily="18" charset="0"/>
              </a:rPr>
              <a:t>2021</a:t>
            </a:r>
            <a:endParaRPr lang="lt-LT" altLang="lt-LT" b="1" dirty="0">
              <a:latin typeface="Script MT Bold" panose="03040602040607080904" pitchFamily="66" charset="0"/>
              <a:cs typeface="Times New Roman" panose="02020603050405020304" pitchFamily="18" charset="0"/>
            </a:endParaRPr>
          </a:p>
        </p:txBody>
      </p:sp>
      <p:sp>
        <p:nvSpPr>
          <p:cNvPr id="9" name="Stačiakampis 8"/>
          <p:cNvSpPr/>
          <p:nvPr/>
        </p:nvSpPr>
        <p:spPr>
          <a:xfrm>
            <a:off x="2337955" y="264418"/>
            <a:ext cx="7938654" cy="707886"/>
          </a:xfrm>
          <a:prstGeom prst="rect">
            <a:avLst/>
          </a:prstGeom>
        </p:spPr>
        <p:txBody>
          <a:bodyPr wrap="square">
            <a:spAutoFit/>
          </a:bodyPr>
          <a:lstStyle/>
          <a:p>
            <a:pPr algn="ctr"/>
            <a:r>
              <a:rPr lang="lt-LT" sz="2000" b="1" dirty="0"/>
              <a:t>ŠALČININKŲ R.  KALESNINKŲ LIUDVIKO NARBUTO GIMNAZIJA </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urinio vietos rezervavimo ženklas"/>
          <p:cNvSpPr>
            <a:spLocks noGrp="1"/>
          </p:cNvSpPr>
          <p:nvPr>
            <p:ph idx="1"/>
          </p:nvPr>
        </p:nvSpPr>
        <p:spPr>
          <a:xfrm>
            <a:off x="384462" y="1041185"/>
            <a:ext cx="7678883" cy="5224533"/>
          </a:xfrm>
        </p:spPr>
        <p:txBody>
          <a:bodyPr rtlCol="0">
            <a:normAutofit lnSpcReduction="10000"/>
          </a:bodyPr>
          <a:lstStyle/>
          <a:p>
            <a:pPr algn="just"/>
            <a:r>
              <a:rPr lang="lt-LT" sz="2200" dirty="0"/>
              <a:t>Kalbinių gebėjimų ugdymas turi didelę įtaką </a:t>
            </a:r>
            <a:r>
              <a:rPr lang="lt-LT" sz="2200" dirty="0" smtClean="0"/>
              <a:t>tolesniam sėkmingam </a:t>
            </a:r>
            <a:r>
              <a:rPr lang="lt-LT" sz="2200" dirty="0"/>
              <a:t>mokinio mokymuisi.</a:t>
            </a:r>
          </a:p>
          <a:p>
            <a:pPr lvl="0"/>
            <a:r>
              <a:rPr lang="lt-LT" sz="2200" dirty="0">
                <a:solidFill>
                  <a:srgbClr val="9A5315"/>
                </a:solidFill>
              </a:rPr>
              <a:t>Žaidimai skatina bendravimą, todėl tai yra puikus mokymo metodas.</a:t>
            </a:r>
          </a:p>
          <a:p>
            <a:pPr lvl="0"/>
            <a:r>
              <a:rPr lang="lt-LT" sz="2200" dirty="0">
                <a:solidFill>
                  <a:srgbClr val="9A5315"/>
                </a:solidFill>
              </a:rPr>
              <a:t>Kalbos mokymuisi labai padeda </a:t>
            </a:r>
            <a:r>
              <a:rPr lang="lt-LT" sz="2200" b="1" dirty="0">
                <a:solidFill>
                  <a:srgbClr val="9A5315"/>
                </a:solidFill>
              </a:rPr>
              <a:t>nuolat girdėti </a:t>
            </a:r>
            <a:r>
              <a:rPr lang="lt-LT" sz="2200" dirty="0">
                <a:solidFill>
                  <a:srgbClr val="9A5315"/>
                </a:solidFill>
              </a:rPr>
              <a:t>ir </a:t>
            </a:r>
            <a:r>
              <a:rPr lang="fi-FI" sz="2200" b="1" dirty="0">
                <a:solidFill>
                  <a:srgbClr val="9A5315"/>
                </a:solidFill>
              </a:rPr>
              <a:t>nuolat vartoti </a:t>
            </a:r>
            <a:r>
              <a:rPr lang="fi-FI" sz="2200" dirty="0">
                <a:solidFill>
                  <a:srgbClr val="9A5315"/>
                </a:solidFill>
              </a:rPr>
              <a:t>kalbą. Kaip kartojimosi būdas,</a:t>
            </a:r>
            <a:r>
              <a:rPr lang="lt-LT" sz="2200" dirty="0">
                <a:solidFill>
                  <a:srgbClr val="9A5315"/>
                </a:solidFill>
              </a:rPr>
              <a:t> </a:t>
            </a:r>
            <a:r>
              <a:rPr lang="lt-LT" sz="2200" dirty="0" smtClean="0">
                <a:solidFill>
                  <a:srgbClr val="9A5315"/>
                </a:solidFill>
              </a:rPr>
              <a:t>žaidimai </a:t>
            </a:r>
            <a:r>
              <a:rPr lang="lt-LT" sz="2200" dirty="0">
                <a:solidFill>
                  <a:srgbClr val="9A5315"/>
                </a:solidFill>
              </a:rPr>
              <a:t>sutelkia dėmesį į </a:t>
            </a:r>
            <a:r>
              <a:rPr lang="lt-LT" sz="2200" dirty="0" smtClean="0">
                <a:solidFill>
                  <a:srgbClr val="9A5315"/>
                </a:solidFill>
              </a:rPr>
              <a:t>taisyklingą tarimą, žodyno plėtrą, gramatiką. </a:t>
            </a:r>
          </a:p>
          <a:p>
            <a:pPr lvl="0"/>
            <a:r>
              <a:rPr lang="lt-LT" sz="2200" dirty="0" smtClean="0"/>
              <a:t>Išugdyti kalbiniai gebėjimai </a:t>
            </a:r>
            <a:r>
              <a:rPr lang="lt-LT" sz="2200" dirty="0"/>
              <a:t>yra </a:t>
            </a:r>
            <a:r>
              <a:rPr lang="lt-LT" sz="2200" dirty="0" smtClean="0"/>
              <a:t>viena iš priežasčių, </a:t>
            </a:r>
            <a:r>
              <a:rPr lang="lt-LT" sz="2200" dirty="0"/>
              <a:t>kodėl vaikai pradeda skaityti ir rašyti. Moksliniai tyrimai rodo, kad egzistuoja priežastinis </a:t>
            </a:r>
            <a:r>
              <a:rPr lang="lt-LT" sz="2200" dirty="0" smtClean="0"/>
              <a:t>kalbinių gebėjimų ir </a:t>
            </a:r>
            <a:r>
              <a:rPr lang="lt-LT" sz="2200" dirty="0"/>
              <a:t>specifinių mokymosi sutrikimų ryšys, todėl ypač aktualu tampa siekti kokybiško vaikų </a:t>
            </a:r>
            <a:r>
              <a:rPr lang="lt-LT" sz="2200" dirty="0" smtClean="0"/>
              <a:t>kalbinių gebėjimų ugdymo ankstyvajame amžiuje.</a:t>
            </a:r>
          </a:p>
          <a:p>
            <a:pPr algn="just"/>
            <a:endParaRPr lang="lt-LT" b="1" dirty="0"/>
          </a:p>
        </p:txBody>
      </p:sp>
      <p:sp>
        <p:nvSpPr>
          <p:cNvPr id="3" name="Stačiakampis 2"/>
          <p:cNvSpPr/>
          <p:nvPr/>
        </p:nvSpPr>
        <p:spPr>
          <a:xfrm>
            <a:off x="2597728" y="210188"/>
            <a:ext cx="6005946" cy="830997"/>
          </a:xfrm>
          <a:prstGeom prst="rect">
            <a:avLst/>
          </a:prstGeom>
        </p:spPr>
        <p:txBody>
          <a:bodyPr wrap="square">
            <a:spAutoFit/>
          </a:bodyPr>
          <a:lstStyle/>
          <a:p>
            <a:pPr algn="ctr"/>
            <a:r>
              <a:rPr lang="lt-LT" altLang="lt-LT" sz="4800" b="1" dirty="0" smtClean="0">
                <a:latin typeface="+mj-lt"/>
                <a:cs typeface="Times New Roman" panose="02020603050405020304" pitchFamily="18" charset="0"/>
              </a:rPr>
              <a:t>AKTUALUMAS </a:t>
            </a:r>
            <a:endParaRPr lang="lt-LT" sz="4800" dirty="0">
              <a:latin typeface="+mj-lt"/>
            </a:endParaRPr>
          </a:p>
        </p:txBody>
      </p:sp>
      <p:pic>
        <p:nvPicPr>
          <p:cNvPr id="5" name="Paveikslėlis 4"/>
          <p:cNvPicPr>
            <a:picLocks noChangeAspect="1"/>
          </p:cNvPicPr>
          <p:nvPr/>
        </p:nvPicPr>
        <p:blipFill>
          <a:blip r:embed="rId3"/>
          <a:stretch>
            <a:fillRect/>
          </a:stretch>
        </p:blipFill>
        <p:spPr>
          <a:xfrm>
            <a:off x="8229309" y="1041185"/>
            <a:ext cx="3855318" cy="4975151"/>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1034039" y="159327"/>
            <a:ext cx="10058402" cy="1046018"/>
          </a:xfrm>
        </p:spPr>
        <p:txBody>
          <a:bodyPr/>
          <a:lstStyle/>
          <a:p>
            <a:r>
              <a:rPr lang="lt-LT" sz="3200" b="1" dirty="0" smtClean="0">
                <a:solidFill>
                  <a:srgbClr val="9A5315"/>
                </a:solidFill>
              </a:rPr>
              <a:t>INTEGRUOTI LIETUVIŲ K. IR LOGOPEDINIAI UŽSIĖMIMAI PRIEŠMOKYKLINĖJE GRUPĖJE</a:t>
            </a:r>
            <a:endParaRPr lang="lt-LT" dirty="0"/>
          </a:p>
        </p:txBody>
      </p:sp>
      <p:sp>
        <p:nvSpPr>
          <p:cNvPr id="6" name="Turinio vietos rezervavimo ženklas 5"/>
          <p:cNvSpPr>
            <a:spLocks noGrp="1"/>
          </p:cNvSpPr>
          <p:nvPr>
            <p:ph idx="1"/>
          </p:nvPr>
        </p:nvSpPr>
        <p:spPr>
          <a:xfrm>
            <a:off x="83127" y="1340426"/>
            <a:ext cx="6650182" cy="5403273"/>
          </a:xfrm>
        </p:spPr>
        <p:txBody>
          <a:bodyPr>
            <a:noAutofit/>
          </a:bodyPr>
          <a:lstStyle/>
          <a:p>
            <a:pPr algn="just">
              <a:lnSpc>
                <a:spcPct val="107000"/>
              </a:lnSpc>
            </a:pPr>
            <a:r>
              <a:rPr lang="lt-LT" sz="2000" dirty="0" smtClean="0">
                <a:ea typeface="Calibri" panose="020F0502020204030204" pitchFamily="34" charset="0"/>
                <a:cs typeface="Times New Roman" panose="02020603050405020304" pitchFamily="18" charset="0"/>
              </a:rPr>
              <a:t>Pradinių klasių lietuvių kalbos mokytoja Brigita </a:t>
            </a:r>
            <a:r>
              <a:rPr lang="lt-LT" sz="2000" dirty="0" err="1" smtClean="0">
                <a:ea typeface="Calibri" panose="020F0502020204030204" pitchFamily="34" charset="0"/>
                <a:cs typeface="Times New Roman" panose="02020603050405020304" pitchFamily="18" charset="0"/>
              </a:rPr>
              <a:t>Vinckevič</a:t>
            </a:r>
            <a:r>
              <a:rPr lang="lt-LT" sz="2000" dirty="0" smtClean="0">
                <a:ea typeface="Calibri" panose="020F0502020204030204" pitchFamily="34" charset="0"/>
                <a:cs typeface="Times New Roman" panose="02020603050405020304" pitchFamily="18" charset="0"/>
              </a:rPr>
              <a:t> ir logopedė Kristina </a:t>
            </a:r>
            <a:r>
              <a:rPr lang="lt-LT" sz="2000" dirty="0" err="1" smtClean="0">
                <a:ea typeface="Calibri" panose="020F0502020204030204" pitchFamily="34" charset="0"/>
                <a:cs typeface="Times New Roman" panose="02020603050405020304" pitchFamily="18" charset="0"/>
              </a:rPr>
              <a:t>Linkevič</a:t>
            </a:r>
            <a:r>
              <a:rPr lang="lt-LT" sz="2000" dirty="0" smtClean="0">
                <a:ea typeface="Calibri" panose="020F0502020204030204" pitchFamily="34" charset="0"/>
                <a:cs typeface="Times New Roman" panose="02020603050405020304" pitchFamily="18" charset="0"/>
              </a:rPr>
              <a:t> organizuoja integruotus </a:t>
            </a:r>
            <a:r>
              <a:rPr lang="lt-LT" sz="2000" dirty="0" err="1" smtClean="0">
                <a:ea typeface="Calibri" panose="020F0502020204030204" pitchFamily="34" charset="0"/>
                <a:cs typeface="Times New Roman" panose="02020603050405020304" pitchFamily="18" charset="0"/>
              </a:rPr>
              <a:t>užsiėmimus</a:t>
            </a:r>
            <a:r>
              <a:rPr lang="lt-LT" sz="2000" dirty="0" smtClean="0">
                <a:ea typeface="Calibri" panose="020F0502020204030204" pitchFamily="34" charset="0"/>
                <a:cs typeface="Times New Roman" panose="02020603050405020304" pitchFamily="18" charset="0"/>
              </a:rPr>
              <a:t>. </a:t>
            </a:r>
          </a:p>
          <a:p>
            <a:pPr algn="just">
              <a:lnSpc>
                <a:spcPct val="107000"/>
              </a:lnSpc>
            </a:pPr>
            <a:r>
              <a:rPr lang="lt-LT" sz="2000" dirty="0" smtClean="0"/>
              <a:t>Integruotų užsiėmimų tikslas - bendradarbiaujant ugdyti </a:t>
            </a:r>
            <a:r>
              <a:rPr lang="lt-LT" sz="2000" dirty="0"/>
              <a:t>vaikų sakytinės ir rašytinės kalbos gebėjimus bei įgūdžius pagal amžiui būdingus kalbinius ypatumus</a:t>
            </a:r>
            <a:r>
              <a:rPr lang="lt-LT" sz="2000" dirty="0" smtClean="0"/>
              <a:t>.</a:t>
            </a:r>
            <a:endParaRPr lang="lt-LT" sz="2000" dirty="0" smtClean="0">
              <a:ea typeface="Calibri" panose="020F0502020204030204" pitchFamily="34" charset="0"/>
              <a:cs typeface="Times New Roman" panose="02020603050405020304" pitchFamily="18" charset="0"/>
            </a:endParaRPr>
          </a:p>
          <a:p>
            <a:pPr algn="just">
              <a:lnSpc>
                <a:spcPct val="107000"/>
              </a:lnSpc>
            </a:pPr>
            <a:r>
              <a:rPr lang="lt-LT" sz="2000" dirty="0" smtClean="0">
                <a:ea typeface="Calibri" panose="020F0502020204030204" pitchFamily="34" charset="0"/>
                <a:cs typeface="Times New Roman" panose="02020603050405020304" pitchFamily="18" charset="0"/>
              </a:rPr>
              <a:t>Užsiėmimų metu yra ugdomos įvairios vaikų kalbinės kompetencijos, panaudojant žaidimą, </a:t>
            </a:r>
            <a:r>
              <a:rPr lang="lt-LT" sz="2000" dirty="0" err="1" smtClean="0">
                <a:ea typeface="Calibri" panose="020F0502020204030204" pitchFamily="34" charset="0"/>
                <a:cs typeface="Times New Roman" panose="02020603050405020304" pitchFamily="18" charset="0"/>
              </a:rPr>
              <a:t>patyriminį</a:t>
            </a:r>
            <a:r>
              <a:rPr lang="lt-LT" sz="2000" dirty="0" smtClean="0">
                <a:ea typeface="Calibri" panose="020F0502020204030204" pitchFamily="34" charset="0"/>
                <a:cs typeface="Times New Roman" panose="02020603050405020304" pitchFamily="18" charset="0"/>
              </a:rPr>
              <a:t> ugdymą ir </a:t>
            </a:r>
            <a:r>
              <a:rPr lang="lt-LT" sz="2000" dirty="0" err="1" smtClean="0">
                <a:ea typeface="Calibri" panose="020F0502020204030204" pitchFamily="34" charset="0"/>
                <a:cs typeface="Times New Roman" panose="02020603050405020304" pitchFamily="18" charset="0"/>
              </a:rPr>
              <a:t>psichomotorinę</a:t>
            </a:r>
            <a:r>
              <a:rPr lang="lt-LT" sz="2000" dirty="0" smtClean="0">
                <a:ea typeface="Calibri" panose="020F0502020204030204" pitchFamily="34" charset="0"/>
                <a:cs typeface="Times New Roman" panose="02020603050405020304" pitchFamily="18" charset="0"/>
              </a:rPr>
              <a:t> veiklą. Mokytojos integruoja į ugdymo procesą aktyviuosius metodus ir būdus, įvairias rašto užduotis. </a:t>
            </a:r>
          </a:p>
          <a:p>
            <a:endParaRPr lang="lt-LT" sz="2100" dirty="0"/>
          </a:p>
        </p:txBody>
      </p:sp>
      <p:pic>
        <p:nvPicPr>
          <p:cNvPr id="7" name="Paveikslėlis 6"/>
          <p:cNvPicPr>
            <a:picLocks noChangeAspect="1"/>
          </p:cNvPicPr>
          <p:nvPr/>
        </p:nvPicPr>
        <p:blipFill rotWithShape="1">
          <a:blip r:embed="rId2" cstate="print">
            <a:extLst>
              <a:ext uri="{28A0092B-C50C-407E-A947-70E740481C1C}">
                <a14:useLocalDpi xmlns:a14="http://schemas.microsoft.com/office/drawing/2010/main" val="0"/>
              </a:ext>
            </a:extLst>
          </a:blip>
          <a:srcRect l="5537" t="616"/>
          <a:stretch/>
        </p:blipFill>
        <p:spPr>
          <a:xfrm>
            <a:off x="7003473" y="1340426"/>
            <a:ext cx="4963392" cy="4447310"/>
          </a:xfrm>
          <a:prstGeom prst="rect">
            <a:avLst/>
          </a:prstGeom>
        </p:spPr>
      </p:pic>
    </p:spTree>
    <p:extLst>
      <p:ext uri="{BB962C8B-B14F-4D97-AF65-F5344CB8AC3E}">
        <p14:creationId xmlns:p14="http://schemas.microsoft.com/office/powerpoint/2010/main" val="4226811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1065212" y="114300"/>
            <a:ext cx="10058402" cy="758536"/>
          </a:xfrm>
        </p:spPr>
        <p:txBody>
          <a:bodyPr rtlCol="0">
            <a:normAutofit fontScale="90000"/>
          </a:bodyPr>
          <a:lstStyle/>
          <a:p>
            <a:pPr algn="ctr"/>
            <a:r>
              <a:rPr lang="lt-LT" b="1" dirty="0" smtClean="0">
                <a:solidFill>
                  <a:schemeClr val="tx1"/>
                </a:solidFill>
              </a:rPr>
              <a:t>KALBINIŲ GEBĖJIMŲ UGDYMAS ŽAIDŽIANT</a:t>
            </a:r>
            <a:endParaRPr lang="lt-LT" b="1" dirty="0">
              <a:solidFill>
                <a:schemeClr val="tx1"/>
              </a:solidFill>
            </a:endParaRPr>
          </a:p>
        </p:txBody>
      </p:sp>
      <p:sp>
        <p:nvSpPr>
          <p:cNvPr id="3" name="2 turinio vietos rezervavimo ženklas"/>
          <p:cNvSpPr>
            <a:spLocks noGrp="1"/>
          </p:cNvSpPr>
          <p:nvPr>
            <p:ph sz="half" idx="1"/>
          </p:nvPr>
        </p:nvSpPr>
        <p:spPr>
          <a:xfrm>
            <a:off x="3938154" y="2753591"/>
            <a:ext cx="2805545" cy="3564082"/>
          </a:xfrm>
        </p:spPr>
        <p:txBody>
          <a:bodyPr rtlCol="0">
            <a:normAutofit/>
          </a:bodyPr>
          <a:lstStyle/>
          <a:p>
            <a:endParaRPr lang="lt-LT" dirty="0" smtClean="0"/>
          </a:p>
          <a:p>
            <a:pPr marL="0" indent="0">
              <a:buNone/>
            </a:pPr>
            <a:endParaRPr lang="lt-LT" dirty="0"/>
          </a:p>
        </p:txBody>
      </p:sp>
      <p:pic>
        <p:nvPicPr>
          <p:cNvPr id="6" name="Turinio vietos rezervavimo ženklas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642" r="13419" b="9776"/>
          <a:stretch/>
        </p:blipFill>
        <p:spPr>
          <a:xfrm>
            <a:off x="301336" y="872836"/>
            <a:ext cx="4852554" cy="5559136"/>
          </a:xfrm>
        </p:spPr>
      </p:pic>
      <p:sp>
        <p:nvSpPr>
          <p:cNvPr id="7" name="Stačiakampis 6"/>
          <p:cNvSpPr/>
          <p:nvPr/>
        </p:nvSpPr>
        <p:spPr>
          <a:xfrm>
            <a:off x="5600699" y="963038"/>
            <a:ext cx="6380018" cy="2246769"/>
          </a:xfrm>
          <a:prstGeom prst="rect">
            <a:avLst/>
          </a:prstGeom>
        </p:spPr>
        <p:txBody>
          <a:bodyPr wrap="square">
            <a:spAutoFit/>
          </a:bodyPr>
          <a:lstStyle/>
          <a:p>
            <a:pPr marL="347472" lvl="0" indent="-347472" algn="ctr">
              <a:spcBef>
                <a:spcPts val="1800"/>
              </a:spcBef>
              <a:buFont typeface="Arial" panose="020B0604020202020204" pitchFamily="34" charset="0"/>
              <a:buChar char="•"/>
            </a:pPr>
            <a:r>
              <a:rPr lang="lt-LT" sz="2800" dirty="0">
                <a:solidFill>
                  <a:srgbClr val="9A5315"/>
                </a:solidFill>
              </a:rPr>
              <a:t>Žaisdami kalbinius žaidimus </a:t>
            </a:r>
            <a:r>
              <a:rPr lang="lt-LT" sz="2800" dirty="0" smtClean="0">
                <a:solidFill>
                  <a:srgbClr val="9A5315"/>
                </a:solidFill>
              </a:rPr>
              <a:t>vaikai </a:t>
            </a:r>
            <a:r>
              <a:rPr lang="lt-LT" sz="2800" dirty="0">
                <a:solidFill>
                  <a:srgbClr val="9A5315"/>
                </a:solidFill>
              </a:rPr>
              <a:t>mokosi bendrauti, reikšti savo mintis, norus, </a:t>
            </a:r>
            <a:r>
              <a:rPr lang="lt-LT" sz="2800" dirty="0" smtClean="0">
                <a:solidFill>
                  <a:srgbClr val="9A5315"/>
                </a:solidFill>
              </a:rPr>
              <a:t>emocijas, išmoksta </a:t>
            </a:r>
            <a:r>
              <a:rPr lang="lt-LT" sz="2800" dirty="0">
                <a:solidFill>
                  <a:srgbClr val="9A5315"/>
                </a:solidFill>
              </a:rPr>
              <a:t>naujų žodžių, jų mažybinių </a:t>
            </a:r>
            <a:r>
              <a:rPr lang="lt-LT" sz="2800" dirty="0" smtClean="0">
                <a:solidFill>
                  <a:srgbClr val="9A5315"/>
                </a:solidFill>
              </a:rPr>
              <a:t>formų.</a:t>
            </a:r>
          </a:p>
        </p:txBody>
      </p:sp>
      <p:pic>
        <p:nvPicPr>
          <p:cNvPr id="8" name="Paveikslėlis 7"/>
          <p:cNvPicPr>
            <a:picLocks noChangeAspect="1"/>
          </p:cNvPicPr>
          <p:nvPr/>
        </p:nvPicPr>
        <p:blipFill rotWithShape="1">
          <a:blip r:embed="rId4"/>
          <a:srcRect l="-257" t="2707" r="1219" b="20519"/>
          <a:stretch/>
        </p:blipFill>
        <p:spPr>
          <a:xfrm>
            <a:off x="5699412" y="3209807"/>
            <a:ext cx="6182592" cy="3264064"/>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23649" y="96982"/>
            <a:ext cx="10058402" cy="1077191"/>
          </a:xfrm>
        </p:spPr>
        <p:txBody>
          <a:bodyPr anchor="t">
            <a:noAutofit/>
          </a:bodyPr>
          <a:lstStyle/>
          <a:p>
            <a:pPr algn="ctr"/>
            <a:r>
              <a:rPr lang="lt-LT" sz="2400" dirty="0">
                <a:solidFill>
                  <a:schemeClr val="tx1"/>
                </a:solidFill>
              </a:rPr>
              <a:t>Savarankiškai ar grupelėmis žaisdami </a:t>
            </a:r>
            <a:r>
              <a:rPr lang="lt-LT" sz="2400" dirty="0" smtClean="0">
                <a:solidFill>
                  <a:schemeClr val="tx1"/>
                </a:solidFill>
              </a:rPr>
              <a:t>kalbinius </a:t>
            </a:r>
            <a:r>
              <a:rPr lang="fi-FI" sz="2400" dirty="0" smtClean="0">
                <a:solidFill>
                  <a:schemeClr val="tx1"/>
                </a:solidFill>
              </a:rPr>
              <a:t>žaidimus </a:t>
            </a:r>
            <a:r>
              <a:rPr lang="lt-LT" sz="2400" dirty="0" smtClean="0">
                <a:solidFill>
                  <a:schemeClr val="tx1"/>
                </a:solidFill>
              </a:rPr>
              <a:t>vaikai</a:t>
            </a:r>
            <a:r>
              <a:rPr lang="fi-FI" sz="2400" dirty="0" smtClean="0">
                <a:solidFill>
                  <a:schemeClr val="tx1"/>
                </a:solidFill>
              </a:rPr>
              <a:t> </a:t>
            </a:r>
            <a:r>
              <a:rPr lang="fi-FI" sz="2400" dirty="0">
                <a:solidFill>
                  <a:schemeClr val="tx1"/>
                </a:solidFill>
              </a:rPr>
              <a:t>pagilina jau turimas </a:t>
            </a:r>
            <a:r>
              <a:rPr lang="fi-FI" sz="2400" dirty="0" smtClean="0">
                <a:solidFill>
                  <a:schemeClr val="tx1"/>
                </a:solidFill>
              </a:rPr>
              <a:t>žinias,</a:t>
            </a:r>
            <a:r>
              <a:rPr lang="lt-LT" sz="2400" dirty="0" smtClean="0">
                <a:solidFill>
                  <a:schemeClr val="tx1"/>
                </a:solidFill>
              </a:rPr>
              <a:t> atranda </a:t>
            </a:r>
            <a:r>
              <a:rPr lang="lt-LT" sz="2400" dirty="0">
                <a:solidFill>
                  <a:schemeClr val="tx1"/>
                </a:solidFill>
              </a:rPr>
              <a:t>jiems svarbių ir naudingų </a:t>
            </a:r>
            <a:r>
              <a:rPr lang="lt-LT" sz="2400" dirty="0" smtClean="0">
                <a:solidFill>
                  <a:schemeClr val="tx1"/>
                </a:solidFill>
              </a:rPr>
              <a:t>kalbos dalykų. </a:t>
            </a:r>
            <a:endParaRPr lang="lt-LT" sz="8000" b="1" dirty="0">
              <a:solidFill>
                <a:schemeClr val="tx1"/>
              </a:solidFill>
            </a:endParaRPr>
          </a:p>
        </p:txBody>
      </p:sp>
      <p:pic>
        <p:nvPicPr>
          <p:cNvPr id="4" name="Turinio vietos rezervavimo ženklas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79" t="277"/>
          <a:stretch/>
        </p:blipFill>
        <p:spPr>
          <a:xfrm>
            <a:off x="93519" y="1309256"/>
            <a:ext cx="3678381" cy="5143500"/>
          </a:xfrm>
        </p:spPr>
      </p:pic>
      <p:pic>
        <p:nvPicPr>
          <p:cNvPr id="5" name="Paveikslėlis 4"/>
          <p:cNvPicPr>
            <a:picLocks noChangeAspect="1"/>
          </p:cNvPicPr>
          <p:nvPr/>
        </p:nvPicPr>
        <p:blipFill rotWithShape="1">
          <a:blip r:embed="rId3"/>
          <a:srcRect l="10791" t="14412" r="31820" b="15469"/>
          <a:stretch/>
        </p:blipFill>
        <p:spPr>
          <a:xfrm>
            <a:off x="8456688" y="1309257"/>
            <a:ext cx="3607157" cy="5141748"/>
          </a:xfrm>
          <a:prstGeom prst="rect">
            <a:avLst/>
          </a:prstGeom>
        </p:spPr>
      </p:pic>
      <p:pic>
        <p:nvPicPr>
          <p:cNvPr id="9" name="Paveikslėlis 8"/>
          <p:cNvPicPr>
            <a:picLocks noChangeAspect="1"/>
          </p:cNvPicPr>
          <p:nvPr/>
        </p:nvPicPr>
        <p:blipFill>
          <a:blip r:embed="rId4"/>
          <a:stretch>
            <a:fillRect/>
          </a:stretch>
        </p:blipFill>
        <p:spPr>
          <a:xfrm>
            <a:off x="3771900" y="1309256"/>
            <a:ext cx="4684788" cy="5141748"/>
          </a:xfrm>
          <a:prstGeom prst="rect">
            <a:avLst/>
          </a:prstGeom>
        </p:spPr>
      </p:pic>
    </p:spTree>
    <p:extLst>
      <p:ext uri="{BB962C8B-B14F-4D97-AF65-F5344CB8AC3E}">
        <p14:creationId xmlns:p14="http://schemas.microsoft.com/office/powerpoint/2010/main" val="2921607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06775" y="103908"/>
            <a:ext cx="10058402" cy="706582"/>
          </a:xfrm>
        </p:spPr>
        <p:txBody>
          <a:bodyPr>
            <a:normAutofit/>
          </a:bodyPr>
          <a:lstStyle/>
          <a:p>
            <a:r>
              <a:rPr lang="fi-FI" b="1" dirty="0">
                <a:solidFill>
                  <a:schemeClr val="tx1"/>
                </a:solidFill>
              </a:rPr>
              <a:t>Kaip taisyklinga tartis susijusi su rašymu</a:t>
            </a:r>
            <a:r>
              <a:rPr lang="fi-FI" b="1" dirty="0" smtClean="0">
                <a:solidFill>
                  <a:schemeClr val="tx1"/>
                </a:solidFill>
              </a:rPr>
              <a:t>?</a:t>
            </a:r>
            <a:endParaRPr lang="lt-LT" dirty="0">
              <a:solidFill>
                <a:schemeClr val="tx1"/>
              </a:solidFill>
            </a:endParaRPr>
          </a:p>
        </p:txBody>
      </p:sp>
      <p:sp>
        <p:nvSpPr>
          <p:cNvPr id="3" name="Turinio vietos rezervavimo ženklas 2"/>
          <p:cNvSpPr>
            <a:spLocks noGrp="1"/>
          </p:cNvSpPr>
          <p:nvPr>
            <p:ph idx="1"/>
          </p:nvPr>
        </p:nvSpPr>
        <p:spPr>
          <a:xfrm>
            <a:off x="197427" y="1132609"/>
            <a:ext cx="6733309" cy="5268190"/>
          </a:xfrm>
        </p:spPr>
        <p:txBody>
          <a:bodyPr>
            <a:normAutofit/>
          </a:bodyPr>
          <a:lstStyle/>
          <a:p>
            <a:r>
              <a:rPr lang="lt-LT" sz="3200" dirty="0"/>
              <a:t>T</a:t>
            </a:r>
            <a:r>
              <a:rPr lang="fi-FI" sz="3200" dirty="0" smtClean="0"/>
              <a:t>aisyklingai tar</a:t>
            </a:r>
            <a:r>
              <a:rPr lang="lt-LT" sz="3200" dirty="0" smtClean="0"/>
              <a:t>damas garsus</a:t>
            </a:r>
            <a:r>
              <a:rPr lang="fi-FI" sz="3200" dirty="0" smtClean="0"/>
              <a:t>, </a:t>
            </a:r>
            <a:r>
              <a:rPr lang="lt-LT" sz="3200" dirty="0" smtClean="0"/>
              <a:t>mokinys</a:t>
            </a:r>
            <a:r>
              <a:rPr lang="fi-FI" sz="3200" dirty="0" smtClean="0"/>
              <a:t> susidaro</a:t>
            </a:r>
            <a:r>
              <a:rPr lang="lt-LT" sz="3200" dirty="0" smtClean="0"/>
              <a:t> </a:t>
            </a:r>
            <a:r>
              <a:rPr lang="fi-FI" sz="3200" dirty="0" smtClean="0"/>
              <a:t>taisyklingus </a:t>
            </a:r>
            <a:r>
              <a:rPr lang="fi-FI" sz="3200" dirty="0"/>
              <a:t>regimuosius vaizdus. Tai lemia </a:t>
            </a:r>
            <a:r>
              <a:rPr lang="fi-FI" sz="3200" dirty="0" smtClean="0"/>
              <a:t>jo</a:t>
            </a:r>
            <a:r>
              <a:rPr lang="lt-LT" sz="3200" dirty="0" smtClean="0"/>
              <a:t> taisyklingą rašymą.</a:t>
            </a:r>
          </a:p>
          <a:p>
            <a:r>
              <a:rPr lang="lt-LT" sz="3200" dirty="0" smtClean="0"/>
              <a:t> </a:t>
            </a:r>
            <a:r>
              <a:rPr lang="lt-LT" sz="3200" dirty="0"/>
              <a:t>Svarbu, kad vaikas savo aplinkoje girdėtų </a:t>
            </a:r>
            <a:r>
              <a:rPr lang="lt-LT" sz="3200" dirty="0" smtClean="0"/>
              <a:t>taisyklingą kalbą</a:t>
            </a:r>
            <a:r>
              <a:rPr lang="lt-LT" sz="3200" dirty="0"/>
              <a:t>.</a:t>
            </a:r>
            <a:endParaRPr lang="lt-LT" sz="3200" dirty="0"/>
          </a:p>
        </p:txBody>
      </p:sp>
      <p:pic>
        <p:nvPicPr>
          <p:cNvPr id="4" name="Paveikslėlis 3"/>
          <p:cNvPicPr>
            <a:picLocks noChangeAspect="1"/>
          </p:cNvPicPr>
          <p:nvPr/>
        </p:nvPicPr>
        <p:blipFill rotWithShape="1">
          <a:blip r:embed="rId2">
            <a:extLst>
              <a:ext uri="{28A0092B-C50C-407E-A947-70E740481C1C}">
                <a14:useLocalDpi xmlns:a14="http://schemas.microsoft.com/office/drawing/2010/main" val="0"/>
              </a:ext>
            </a:extLst>
          </a:blip>
          <a:srcRect l="-1312" t="14559" b="3876"/>
          <a:stretch/>
        </p:blipFill>
        <p:spPr>
          <a:xfrm>
            <a:off x="7024254" y="1132609"/>
            <a:ext cx="4812723" cy="5029200"/>
          </a:xfrm>
          <a:prstGeom prst="rect">
            <a:avLst/>
          </a:prstGeom>
        </p:spPr>
      </p:pic>
    </p:spTree>
    <p:extLst>
      <p:ext uri="{BB962C8B-B14F-4D97-AF65-F5344CB8AC3E}">
        <p14:creationId xmlns:p14="http://schemas.microsoft.com/office/powerpoint/2010/main" val="33339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l="1250" r="1250"/>
          <a:stretch>
            <a:fillRect/>
          </a:stretch>
        </p:blipFill>
        <p:spPr>
          <a:xfrm>
            <a:off x="6879264" y="893136"/>
            <a:ext cx="5209954" cy="4933506"/>
          </a:xfrm>
        </p:spPr>
      </p:pic>
      <p:sp>
        <p:nvSpPr>
          <p:cNvPr id="7" name="Stačiakampis 6"/>
          <p:cNvSpPr/>
          <p:nvPr/>
        </p:nvSpPr>
        <p:spPr>
          <a:xfrm>
            <a:off x="132907" y="607247"/>
            <a:ext cx="6613450" cy="3051156"/>
          </a:xfrm>
          <a:prstGeom prst="rect">
            <a:avLst/>
          </a:prstGeom>
        </p:spPr>
        <p:txBody>
          <a:bodyPr wrap="square">
            <a:spAutoFit/>
          </a:bodyPr>
          <a:lstStyle/>
          <a:p>
            <a:pPr algn="just">
              <a:lnSpc>
                <a:spcPct val="107000"/>
              </a:lnSpc>
              <a:spcAft>
                <a:spcPts val="0"/>
              </a:spcAft>
            </a:pPr>
            <a:r>
              <a:rPr lang="lt-LT" dirty="0" smtClean="0">
                <a:cs typeface="Times New Roman" panose="02020603050405020304" pitchFamily="18" charset="0"/>
              </a:rPr>
              <a:t>Integruoto užsiėmimo metu vaikai </a:t>
            </a:r>
            <a:r>
              <a:rPr lang="lt-LT" dirty="0">
                <a:cs typeface="Times New Roman" panose="02020603050405020304" pitchFamily="18" charset="0"/>
              </a:rPr>
              <a:t>žaisdami </a:t>
            </a:r>
            <a:r>
              <a:rPr lang="lt-LT" dirty="0" smtClean="0">
                <a:cs typeface="Times New Roman" panose="02020603050405020304" pitchFamily="18" charset="0"/>
              </a:rPr>
              <a:t>kalbinius </a:t>
            </a:r>
            <a:r>
              <a:rPr lang="lt-LT" dirty="0">
                <a:cs typeface="Times New Roman" panose="02020603050405020304" pitchFamily="18" charset="0"/>
              </a:rPr>
              <a:t>žaidimus vardijo, apibūdino </a:t>
            </a:r>
            <a:r>
              <a:rPr lang="lt-LT" dirty="0">
                <a:cs typeface="Times New Roman" panose="02020603050405020304" pitchFamily="18" charset="0"/>
              </a:rPr>
              <a:t>pažino įvairius vabzdžius, jų bruožus, skleidžiamus </a:t>
            </a:r>
            <a:r>
              <a:rPr lang="lt-LT" dirty="0" smtClean="0">
                <a:cs typeface="Times New Roman" panose="02020603050405020304" pitchFamily="18" charset="0"/>
              </a:rPr>
              <a:t>garsus, mėgdžiojo </a:t>
            </a:r>
            <a:r>
              <a:rPr lang="lt-LT" dirty="0">
                <a:cs typeface="Times New Roman" panose="02020603050405020304" pitchFamily="18" charset="0"/>
              </a:rPr>
              <a:t>jų „kalbą“, minė mįsles, deklamavo eilėraščius su judesiais, mokėsi priskirti ir įvardyti veiksmą išgirdus žodį, </a:t>
            </a:r>
            <a:r>
              <a:rPr lang="lt-LT" dirty="0" smtClean="0">
                <a:cs typeface="Times New Roman" panose="02020603050405020304" pitchFamily="18" charset="0"/>
              </a:rPr>
              <a:t>taisyklingai </a:t>
            </a:r>
            <a:r>
              <a:rPr lang="lt-LT" dirty="0">
                <a:cs typeface="Times New Roman" panose="02020603050405020304" pitchFamily="18" charset="0"/>
              </a:rPr>
              <a:t>tarti ir skirti panašius garsus (s-š, z-ž ir kt</a:t>
            </a:r>
            <a:r>
              <a:rPr lang="lt-LT" dirty="0" smtClean="0">
                <a:cs typeface="Times New Roman" panose="02020603050405020304" pitchFamily="18" charset="0"/>
              </a:rPr>
              <a:t>.), </a:t>
            </a:r>
            <a:r>
              <a:rPr lang="lt-LT" dirty="0" smtClean="0">
                <a:ea typeface="Calibri" panose="020F0502020204030204" pitchFamily="34" charset="0"/>
                <a:cs typeface="Times New Roman" panose="02020603050405020304" pitchFamily="18" charset="0"/>
              </a:rPr>
              <a:t>dainavo </a:t>
            </a:r>
            <a:r>
              <a:rPr lang="lt-LT" dirty="0">
                <a:ea typeface="Calibri" panose="020F0502020204030204" pitchFamily="34" charset="0"/>
                <a:cs typeface="Times New Roman" panose="02020603050405020304" pitchFamily="18" charset="0"/>
              </a:rPr>
              <a:t>smagias daineles, atliko </a:t>
            </a:r>
            <a:r>
              <a:rPr lang="lt-LT" dirty="0" err="1">
                <a:ea typeface="Calibri" panose="020F0502020204030204" pitchFamily="34" charset="0"/>
                <a:cs typeface="Times New Roman" panose="02020603050405020304" pitchFamily="18" charset="0"/>
              </a:rPr>
              <a:t>artikuliacinę</a:t>
            </a:r>
            <a:r>
              <a:rPr lang="lt-LT" dirty="0">
                <a:ea typeface="Calibri" panose="020F0502020204030204" pitchFamily="34" charset="0"/>
                <a:cs typeface="Times New Roman" panose="02020603050405020304" pitchFamily="18" charset="0"/>
              </a:rPr>
              <a:t> liežuvio </a:t>
            </a:r>
            <a:r>
              <a:rPr lang="lt-LT" dirty="0" smtClean="0">
                <a:ea typeface="Calibri" panose="020F0502020204030204" pitchFamily="34" charset="0"/>
                <a:cs typeface="Times New Roman" panose="02020603050405020304" pitchFamily="18" charset="0"/>
              </a:rPr>
              <a:t>mankštą, tobulino  smulkiosios motorikos įgūdžius. </a:t>
            </a:r>
          </a:p>
          <a:p>
            <a:pPr algn="just">
              <a:lnSpc>
                <a:spcPct val="107000"/>
              </a:lnSpc>
              <a:spcAft>
                <a:spcPts val="0"/>
              </a:spcAft>
            </a:pPr>
            <a:r>
              <a:rPr lang="lt-LT" dirty="0" smtClean="0">
                <a:ea typeface="Calibri" panose="020F0502020204030204" pitchFamily="34" charset="0"/>
                <a:cs typeface="Times New Roman" panose="02020603050405020304" pitchFamily="18" charset="0"/>
              </a:rPr>
              <a:t>Su </a:t>
            </a:r>
            <a:r>
              <a:rPr lang="lt-LT" dirty="0">
                <a:ea typeface="Calibri" panose="020F0502020204030204" pitchFamily="34" charset="0"/>
                <a:cs typeface="Times New Roman" panose="02020603050405020304" pitchFamily="18" charset="0"/>
              </a:rPr>
              <a:t>lietuvių kalbos mokytoja mokiniai pynė žodžių voratinklį iš siūlų bei atliko kūrybinį darbelį</a:t>
            </a:r>
            <a:r>
              <a:rPr lang="lt-LT" dirty="0">
                <a:latin typeface="Calibri" panose="020F0502020204030204" pitchFamily="34" charset="0"/>
                <a:ea typeface="Calibri" panose="020F0502020204030204" pitchFamily="34" charset="0"/>
                <a:cs typeface="Times New Roman" panose="02020603050405020304" pitchFamily="18" charset="0"/>
              </a:rPr>
              <a:t>.  </a:t>
            </a:r>
            <a:endParaRPr lang="lt-L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tačiakampis 9"/>
          <p:cNvSpPr/>
          <p:nvPr/>
        </p:nvSpPr>
        <p:spPr>
          <a:xfrm>
            <a:off x="842902" y="58521"/>
            <a:ext cx="10387780" cy="461665"/>
          </a:xfrm>
          <a:prstGeom prst="rect">
            <a:avLst/>
          </a:prstGeom>
        </p:spPr>
        <p:txBody>
          <a:bodyPr wrap="none">
            <a:spAutoFit/>
          </a:bodyPr>
          <a:lstStyle/>
          <a:p>
            <a:pPr algn="ctr"/>
            <a:r>
              <a:rPr lang="lt-LT" sz="2400" b="1" dirty="0" smtClean="0">
                <a:latin typeface="+mj-lt"/>
                <a:ea typeface="Calibri" panose="020F0502020204030204" pitchFamily="34" charset="0"/>
                <a:cs typeface="Times New Roman" panose="02020603050405020304" pitchFamily="18" charset="0"/>
              </a:rPr>
              <a:t>INTEGRUOTAS UŽSIĖMIMAS „VABZDŽIAI GARSŲ LABIRINTE“. </a:t>
            </a:r>
            <a:endParaRPr lang="lt-LT" sz="4000" b="1" dirty="0">
              <a:latin typeface="+mj-lt"/>
            </a:endParaRPr>
          </a:p>
        </p:txBody>
      </p:sp>
      <p:pic>
        <p:nvPicPr>
          <p:cNvPr id="12" name="Paveikslėlis 11"/>
          <p:cNvPicPr>
            <a:picLocks noChangeAspect="1"/>
          </p:cNvPicPr>
          <p:nvPr/>
        </p:nvPicPr>
        <p:blipFill rotWithShape="1">
          <a:blip r:embed="rId3">
            <a:extLst>
              <a:ext uri="{28A0092B-C50C-407E-A947-70E740481C1C}">
                <a14:useLocalDpi xmlns:a14="http://schemas.microsoft.com/office/drawing/2010/main" val="0"/>
              </a:ext>
            </a:extLst>
          </a:blip>
          <a:srcRect l="8367" t="11835" r="3272"/>
          <a:stretch/>
        </p:blipFill>
        <p:spPr>
          <a:xfrm>
            <a:off x="1125799" y="3658403"/>
            <a:ext cx="4817801" cy="3114537"/>
          </a:xfrm>
          <a:prstGeom prst="rect">
            <a:avLst/>
          </a:prstGeom>
        </p:spPr>
      </p:pic>
    </p:spTree>
    <p:extLst>
      <p:ext uri="{BB962C8B-B14F-4D97-AF65-F5344CB8AC3E}">
        <p14:creationId xmlns:p14="http://schemas.microsoft.com/office/powerpoint/2010/main" val="2632938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vadinimas 13"/>
          <p:cNvSpPr>
            <a:spLocks noGrp="1"/>
          </p:cNvSpPr>
          <p:nvPr>
            <p:ph type="title"/>
          </p:nvPr>
        </p:nvSpPr>
        <p:spPr>
          <a:xfrm>
            <a:off x="6166882" y="144426"/>
            <a:ext cx="5911703" cy="3810885"/>
          </a:xfrm>
        </p:spPr>
        <p:txBody>
          <a:bodyPr anchor="ctr">
            <a:noAutofit/>
          </a:bodyPr>
          <a:lstStyle/>
          <a:p>
            <a:pPr algn="ctr"/>
            <a:r>
              <a:rPr lang="lt-LT" sz="2500" dirty="0" smtClean="0">
                <a:solidFill>
                  <a:schemeClr val="tx1"/>
                </a:solidFill>
              </a:rPr>
              <a:t/>
            </a:r>
            <a:br>
              <a:rPr lang="lt-LT" sz="2500" dirty="0" smtClean="0">
                <a:solidFill>
                  <a:schemeClr val="tx1"/>
                </a:solidFill>
              </a:rPr>
            </a:br>
            <a:r>
              <a:rPr lang="lt-LT" sz="2500" dirty="0" smtClean="0">
                <a:solidFill>
                  <a:schemeClr val="tx1"/>
                </a:solidFill>
              </a:rPr>
              <a:t>Integruotų užsiėmimų metu </a:t>
            </a:r>
            <a:r>
              <a:rPr lang="lt-LT" sz="2500" dirty="0" err="1" smtClean="0">
                <a:solidFill>
                  <a:schemeClr val="tx1"/>
                </a:solidFill>
              </a:rPr>
              <a:t>priešmokyklinukai</a:t>
            </a:r>
            <a:r>
              <a:rPr lang="lt-LT" sz="2500" dirty="0" smtClean="0">
                <a:solidFill>
                  <a:schemeClr val="tx1"/>
                </a:solidFill>
              </a:rPr>
              <a:t> turėjo </a:t>
            </a:r>
            <a:r>
              <a:rPr lang="lt-LT" sz="2500" dirty="0">
                <a:solidFill>
                  <a:schemeClr val="tx1"/>
                </a:solidFill>
              </a:rPr>
              <a:t>puikią galimybę ugdytis ir tobulinti </a:t>
            </a:r>
            <a:r>
              <a:rPr lang="lt-LT" sz="2500" dirty="0" smtClean="0">
                <a:solidFill>
                  <a:schemeClr val="tx1"/>
                </a:solidFill>
              </a:rPr>
              <a:t>kalbinius įgūdžius</a:t>
            </a:r>
            <a:r>
              <a:rPr lang="lt-LT" sz="2500" dirty="0">
                <a:solidFill>
                  <a:schemeClr val="tx1"/>
                </a:solidFill>
              </a:rPr>
              <a:t>. </a:t>
            </a:r>
            <a:r>
              <a:rPr lang="lt-LT" sz="2500" dirty="0" smtClean="0">
                <a:solidFill>
                  <a:schemeClr val="tx1"/>
                </a:solidFill>
              </a:rPr>
              <a:t/>
            </a:r>
            <a:br>
              <a:rPr lang="lt-LT" sz="2500" dirty="0" smtClean="0">
                <a:solidFill>
                  <a:schemeClr val="tx1"/>
                </a:solidFill>
              </a:rPr>
            </a:br>
            <a:r>
              <a:rPr lang="lt-LT" sz="2500" dirty="0" smtClean="0">
                <a:solidFill>
                  <a:schemeClr val="tx1"/>
                </a:solidFill>
              </a:rPr>
              <a:t>Daug </a:t>
            </a:r>
            <a:r>
              <a:rPr lang="lt-LT" sz="2500" dirty="0">
                <a:solidFill>
                  <a:schemeClr val="tx1"/>
                </a:solidFill>
              </a:rPr>
              <a:t>dėmesio skirta vaikų kalbiniam aktyvumui kasdienėje veikloje skatinti. Taip pat ugdytiniai buvo raginami domėtis raidžių ir žodžių rašymu, braižymu ar piešimu per </a:t>
            </a:r>
            <a:r>
              <a:rPr lang="lt-LT" sz="2500" dirty="0" smtClean="0">
                <a:solidFill>
                  <a:schemeClr val="tx1"/>
                </a:solidFill>
              </a:rPr>
              <a:t>įvairią veiklą</a:t>
            </a:r>
            <a:r>
              <a:rPr lang="lt-LT" sz="2500" dirty="0">
                <a:solidFill>
                  <a:schemeClr val="tx1"/>
                </a:solidFill>
              </a:rPr>
              <a:t>.</a:t>
            </a:r>
          </a:p>
        </p:txBody>
      </p:sp>
      <p:pic>
        <p:nvPicPr>
          <p:cNvPr id="4" name="Paveikslėlis 3"/>
          <p:cNvPicPr>
            <a:picLocks noChangeAspect="1"/>
          </p:cNvPicPr>
          <p:nvPr/>
        </p:nvPicPr>
        <p:blipFill rotWithShape="1">
          <a:blip r:embed="rId3" cstate="print">
            <a:extLst>
              <a:ext uri="{28A0092B-C50C-407E-A947-70E740481C1C}">
                <a14:useLocalDpi xmlns:a14="http://schemas.microsoft.com/office/drawing/2010/main" val="0"/>
              </a:ext>
            </a:extLst>
          </a:blip>
          <a:srcRect l="173" t="32937" r="2764" b="7716"/>
          <a:stretch/>
        </p:blipFill>
        <p:spPr>
          <a:xfrm>
            <a:off x="231255" y="973767"/>
            <a:ext cx="5935627" cy="4170061"/>
          </a:xfrm>
          <a:prstGeom prst="rect">
            <a:avLst/>
          </a:prstGeom>
        </p:spPr>
      </p:pic>
      <p:pic>
        <p:nvPicPr>
          <p:cNvPr id="18" name="Paveikslėlis 17"/>
          <p:cNvPicPr>
            <a:picLocks noChangeAspect="1"/>
          </p:cNvPicPr>
          <p:nvPr/>
        </p:nvPicPr>
        <p:blipFill rotWithShape="1">
          <a:blip r:embed="rId4"/>
          <a:srcRect l="-610" t="27597" b="16494"/>
          <a:stretch/>
        </p:blipFill>
        <p:spPr>
          <a:xfrm>
            <a:off x="6560411" y="3955311"/>
            <a:ext cx="5288327" cy="2724913"/>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avadinimas 1"/>
          <p:cNvSpPr>
            <a:spLocks noGrp="1"/>
          </p:cNvSpPr>
          <p:nvPr>
            <p:ph type="title" idx="4294967295"/>
          </p:nvPr>
        </p:nvSpPr>
        <p:spPr>
          <a:xfrm>
            <a:off x="538164" y="153062"/>
            <a:ext cx="10156825" cy="904875"/>
          </a:xfrm>
        </p:spPr>
        <p:txBody>
          <a:bodyPr anchor="ctr"/>
          <a:lstStyle/>
          <a:p>
            <a:pPr algn="ctr"/>
            <a:r>
              <a:rPr lang="lt-LT" altLang="lt-LT" b="1" dirty="0" smtClean="0">
                <a:solidFill>
                  <a:schemeClr val="tx1"/>
                </a:solidFill>
                <a:cs typeface="Times New Roman" panose="02020603050405020304" pitchFamily="18" charset="0"/>
              </a:rPr>
              <a:t>PRAKTINĖ UŽDUOTIS</a:t>
            </a:r>
          </a:p>
        </p:txBody>
      </p:sp>
      <p:pic>
        <p:nvPicPr>
          <p:cNvPr id="31747" name="Paveikslėlis 5" descr="5 Soccerball Drawing Cartoon For Free On Ya Webdesign - Soccer Clipart  Black And White | Transparent PNG Download #1422534 - V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3221039"/>
            <a:ext cx="20002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aveikslėlis 6" descr="Autobus rysunek Grafika - gry autobusy, wynajem autobusów stockowe wektory  i ilustracje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3251200"/>
            <a:ext cx="238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aveikslėlis 8" descr="https://previews.123rf.com/images/irwanjos/irwanjos1601/irwanjos160100014/50993722-cute-elephant-carto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114" y="3221038"/>
            <a:ext cx="21177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aveikslėlis 2" descr="Garlic And Decorated Parsley Leaves Isolated On White Background Royalty  Free Cliparts, Vectors, And Stock Illustration. Image 140267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826" y="1506539"/>
            <a:ext cx="1847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aveikslėlis 28" descr="Wydra - opis, występowanie i zdjęcia. Zwierzę wydra ciekawostki |  ekologia.p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8248" y="1396076"/>
            <a:ext cx="1905000" cy="1697038"/>
          </a:xfrm>
          <a:prstGeom prst="rect">
            <a:avLst/>
          </a:prstGeom>
          <a:ln>
            <a:noFill/>
          </a:ln>
          <a:effectLst>
            <a:softEdge rad="112500"/>
          </a:effectLst>
        </p:spPr>
      </p:pic>
      <p:pic>
        <p:nvPicPr>
          <p:cNvPr id="31752" name="Paveikslėlis 10" descr="Obrazy: Jezozwierz | Darmowe wektory, zdjęcia stockowe i PS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64" y="5026025"/>
            <a:ext cx="1876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aveikslėlis 11" descr="żółty jak słońce - Przedszkole Miejskie nr 4 w Zamości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9551" y="5026025"/>
            <a:ext cx="17764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aveikslėlis 13" descr="Watermelon vector cartoon illustr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063" y="5027613"/>
            <a:ext cx="16954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aveikslėlis 15" descr="Cute Tiger Cartoon Isolated White Background — Stock Vector © irwanjos2  #187932690"/>
          <p:cNvPicPr>
            <a:picLocks noChangeAspect="1" noChangeArrowheads="1"/>
          </p:cNvPicPr>
          <p:nvPr/>
        </p:nvPicPr>
        <p:blipFill>
          <a:blip r:embed="rId10">
            <a:extLst>
              <a:ext uri="{28A0092B-C50C-407E-A947-70E740481C1C}">
                <a14:useLocalDpi xmlns:a14="http://schemas.microsoft.com/office/drawing/2010/main" val="0"/>
              </a:ext>
            </a:extLst>
          </a:blip>
          <a:srcRect r="-587" b="7237"/>
          <a:stretch>
            <a:fillRect/>
          </a:stretch>
        </p:blipFill>
        <p:spPr bwMode="auto">
          <a:xfrm>
            <a:off x="6804026" y="5068889"/>
            <a:ext cx="18796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aveikslėlis 16" descr="Visi komentara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1764" y="5068889"/>
            <a:ext cx="16732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aveikslėlis 1" descr="Funny pineapple comic characters Royalty Free Vector Image"/>
          <p:cNvPicPr>
            <a:picLocks noChangeAspect="1" noChangeArrowheads="1"/>
          </p:cNvPicPr>
          <p:nvPr/>
        </p:nvPicPr>
        <p:blipFill>
          <a:blip r:embed="rId12">
            <a:extLst>
              <a:ext uri="{28A0092B-C50C-407E-A947-70E740481C1C}">
                <a14:useLocalDpi xmlns:a14="http://schemas.microsoft.com/office/drawing/2010/main" val="0"/>
              </a:ext>
            </a:extLst>
          </a:blip>
          <a:srcRect l="11533" t="8144" r="12920" b="14319"/>
          <a:stretch>
            <a:fillRect/>
          </a:stretch>
        </p:blipFill>
        <p:spPr bwMode="auto">
          <a:xfrm>
            <a:off x="832534" y="1548476"/>
            <a:ext cx="175101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aveikslėlis 3" descr="Cute birdhouse clipart free images - WikiClip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8339" y="1485900"/>
            <a:ext cx="19796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139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amtos iliustracija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5_TF03431377" id="{0C2853EC-1ECD-4152-A428-C61102A371B0}" vid="{6F6216AD-9016-493B-9106-344882587320}"/>
    </a:ext>
  </a:extLst>
</a:theme>
</file>

<file path=ppt/theme/theme2.xml><?xml version="1.0" encoding="utf-8"?>
<a:theme xmlns:a="http://schemas.openxmlformats.org/drawingml/2006/main" name="„Office“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Vaivorykštės pateiktis</Template>
  <TotalTime>122</TotalTime>
  <Words>377</Words>
  <Application>Microsoft Office PowerPoint</Application>
  <PresentationFormat>Plačiaekranė</PresentationFormat>
  <Paragraphs>30</Paragraphs>
  <Slides>9</Slides>
  <Notes>4</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9</vt:i4>
      </vt:variant>
    </vt:vector>
  </HeadingPairs>
  <TitlesOfParts>
    <vt:vector size="15" baseType="lpstr">
      <vt:lpstr>Arial</vt:lpstr>
      <vt:lpstr>Calibri</vt:lpstr>
      <vt:lpstr>Script MT Bold</vt:lpstr>
      <vt:lpstr>Segoe Print</vt:lpstr>
      <vt:lpstr>Times New Roman</vt:lpstr>
      <vt:lpstr>Gamtos iliustracija 16 x 9</vt:lpstr>
      <vt:lpstr>„PowerPoint“ pateiktis</vt:lpstr>
      <vt:lpstr>„PowerPoint“ pateiktis</vt:lpstr>
      <vt:lpstr>INTEGRUOTI LIETUVIŲ K. IR LOGOPEDINIAI UŽSIĖMIMAI PRIEŠMOKYKLINĖJE GRUPĖJE</vt:lpstr>
      <vt:lpstr>KALBINIŲ GEBĖJIMŲ UGDYMAS ŽAIDŽIANT</vt:lpstr>
      <vt:lpstr>Savarankiškai ar grupelėmis žaisdami kalbinius žaidimus vaikai pagilina jau turimas žinias, atranda jiems svarbių ir naudingų kalbos dalykų. </vt:lpstr>
      <vt:lpstr>Kaip taisyklinga tartis susijusi su rašymu?</vt:lpstr>
      <vt:lpstr>„PowerPoint“ pateiktis</vt:lpstr>
      <vt:lpstr> Integruotų užsiėmimų metu priešmokyklinukai turėjo puikią galimybę ugdytis ir tobulinti kalbinius įgūdžius.  Daug dėmesio skirta vaikų kalbiniam aktyvumui kasdienėje veikloje skatinti. Taip pat ugdytiniai buvo raginami domėtis raidžių ir žodžių rašymu, braižymu ar piešimu per įvairią veiklą.</vt:lpstr>
      <vt:lpstr>PRAKTINĖ UŽDUOTIS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Mokytojas</dc:creator>
  <cp:lastModifiedBy>Mokytojas</cp:lastModifiedBy>
  <cp:revision>18</cp:revision>
  <dcterms:created xsi:type="dcterms:W3CDTF">2021-04-05T06:30:02Z</dcterms:created>
  <dcterms:modified xsi:type="dcterms:W3CDTF">2021-04-05T08:32:11Z</dcterms:modified>
</cp:coreProperties>
</file>