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76" r:id="rId2"/>
    <p:sldId id="257" r:id="rId3"/>
    <p:sldId id="264" r:id="rId4"/>
    <p:sldId id="265" r:id="rId5"/>
    <p:sldId id="258" r:id="rId6"/>
    <p:sldId id="263" r:id="rId7"/>
    <p:sldId id="273" r:id="rId8"/>
    <p:sldId id="259" r:id="rId9"/>
    <p:sldId id="260" r:id="rId10"/>
    <p:sldId id="274" r:id="rId11"/>
    <p:sldId id="261" r:id="rId12"/>
    <p:sldId id="270" r:id="rId13"/>
    <p:sldId id="275" r:id="rId14"/>
    <p:sldId id="262" r:id="rId15"/>
    <p:sldId id="271" r:id="rId16"/>
    <p:sldId id="272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4/26/2022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4/26/2022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4/26/2022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4/26/2022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4/26/2022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4/26/2022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4/26/2022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4/26/2022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4/26/2022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4/26/2022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58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652D5C-1B93-44AA-B75B-966D685B27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4602" y="124287"/>
            <a:ext cx="10750009" cy="1757779"/>
          </a:xfrm>
        </p:spPr>
        <p:txBody>
          <a:bodyPr>
            <a:normAutofit fontScale="90000"/>
          </a:bodyPr>
          <a:lstStyle/>
          <a:p>
            <a:r>
              <a:rPr lang="pl-PL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Kostki iMO LEARN – innowacyjne połączenie nauki z zabawą i aktywnością fizyczną.</a:t>
            </a:r>
            <a:endParaRPr lang="en-US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D8A52C-AAA1-40CA-9714-008A829980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54603" y="5104659"/>
            <a:ext cx="5708342" cy="1629053"/>
          </a:xfrm>
        </p:spPr>
        <p:txBody>
          <a:bodyPr/>
          <a:lstStyle/>
          <a:p>
            <a:pPr algn="ctr"/>
            <a:r>
              <a:rPr lang="pl-PL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Koleśniki 2022 r.</a:t>
            </a:r>
          </a:p>
          <a:p>
            <a:pPr algn="ctr"/>
            <a:r>
              <a:rPr lang="pl-PL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Opracowała Joanna Krasowskaja</a:t>
            </a:r>
            <a:endParaRPr lang="en-US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D526B25-5FEE-460A-9B87-B427E7AF8D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7488" y="1753341"/>
            <a:ext cx="6455254" cy="4301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67147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FFE35B-9112-48BF-9377-65E758C30F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9789" y="133165"/>
            <a:ext cx="4918229" cy="6658252"/>
          </a:xfrm>
        </p:spPr>
        <p:txBody>
          <a:bodyPr>
            <a:noAutofit/>
          </a:bodyPr>
          <a:lstStyle/>
          <a:p>
            <a:r>
              <a:rPr lang="pl-PL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Kostki iMO – LEARN na lekcji matematyki (rachunek pamięciowy).</a:t>
            </a:r>
            <a:br>
              <a:rPr lang="pl-PL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pl-PL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Liczba oczek na kostce, to poziom trudności zadań. Na tablicy są przyklejone kartki z zadaniami  o różnym stopniu trudności. Uczeń rzuca kostkę, losuje liczbę oczków i wykonuje zadanie.</a:t>
            </a:r>
            <a:br>
              <a:rPr lang="pl-PL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2488D36-2D40-474D-8C2D-12A33FC284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28474" y="0"/>
            <a:ext cx="3380198" cy="617885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9C918E5-C258-46AB-AE41-2FFAA1DDCF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5500" y="33291"/>
            <a:ext cx="37734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6827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978389-F080-4C9F-9600-E4AA551377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52730" y="97655"/>
            <a:ext cx="6312023" cy="6658252"/>
          </a:xfrm>
        </p:spPr>
        <p:txBody>
          <a:bodyPr>
            <a:noAutofit/>
          </a:bodyPr>
          <a:lstStyle/>
          <a:p>
            <a:r>
              <a:rPr lang="pl-PL" sz="2400" b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Kostki iMO – LEARN można wykorzystać na skuteczne podsumowanie lekcji:</a:t>
            </a:r>
            <a:br>
              <a:rPr lang="pl-PL" sz="2400" b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2400" b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1 - co w omówionym temacie było ważne, a co ciekawe?</a:t>
            </a:r>
            <a:b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2 - co z tego tematu powinieneś zapamiętać?</a:t>
            </a:r>
            <a:b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3 - co z dzisiejszej lekcji przekazałbyś innemu uczniowi?</a:t>
            </a:r>
            <a:b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4 - co Ci się dziś na lekcji udało? z czego jesteś zadowolony?</a:t>
            </a:r>
            <a:b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5 - czego jeszcze chciałbyś się dowiedzieć na ten temat?</a:t>
            </a:r>
            <a:b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6 - w jaki sposób mogę wykorzystać, zastosować tę wiedzę w życiu? </a:t>
            </a:r>
            <a:b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pl-PL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Wybieramy jednego ucznia, zadaniem którego jest wyrzucenie kostką dowolnej liczby oczek i odczytanie właściwego pytania.</a:t>
            </a:r>
            <a:b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3092EB7-0990-45FA-96A5-29557756B8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736" y="-380"/>
            <a:ext cx="5238849" cy="6756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5728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12F91B-AF43-4FB8-AB2E-80FD4872E7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8890" y="150920"/>
            <a:ext cx="10625722" cy="577049"/>
          </a:xfrm>
        </p:spPr>
        <p:txBody>
          <a:bodyPr>
            <a:noAutofit/>
          </a:bodyPr>
          <a:lstStyle/>
          <a:p>
            <a:r>
              <a:rPr lang="pl-PL" sz="2400" b="1" u="sng" dirty="0">
                <a:solidFill>
                  <a:schemeClr val="tx1"/>
                </a:solidFill>
              </a:rPr>
              <a:t>Kostki iMO – LEARN można wykorzystać na lekcji wychowania fizycznego. Ćwiczenia z kostkami sprawia dzieciom wiele radości.</a:t>
            </a:r>
            <a:br>
              <a:rPr lang="pl-PL" sz="2400" b="1" u="sng" dirty="0">
                <a:solidFill>
                  <a:schemeClr val="tx1"/>
                </a:solidFill>
              </a:rPr>
            </a:br>
            <a:endParaRPr lang="en-US" sz="2400" dirty="0">
              <a:solidFill>
                <a:schemeClr val="tx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5B9E7AD-F7DE-439F-B793-5757263608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915702">
            <a:off x="8231791" y="1188036"/>
            <a:ext cx="3223044" cy="545873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3DBEB69-083A-460C-B1E7-765D79E9C9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624" y="1090912"/>
            <a:ext cx="6078399" cy="293907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7A41B35-2D94-4334-A164-1E9BCA30B5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1092" y="4029983"/>
            <a:ext cx="6181464" cy="298580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2799FFD-793D-4796-97C0-CB248C5B67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15597" y="1090912"/>
            <a:ext cx="1849513" cy="174778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3B5D3C8-B123-48DB-8F52-110CC86A1CC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77150" y="5875948"/>
            <a:ext cx="1214850" cy="83113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15C25A4-7C58-4CCB-950B-4FB9DC838CB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210396">
            <a:off x="-370471" y="5203328"/>
            <a:ext cx="2184859" cy="1494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20590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15680A-F285-4A05-9CC4-66327F786F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0226" y="177554"/>
            <a:ext cx="9924386" cy="1083076"/>
          </a:xfrm>
        </p:spPr>
        <p:txBody>
          <a:bodyPr>
            <a:normAutofit/>
          </a:bodyPr>
          <a:lstStyle/>
          <a:p>
            <a:pPr algn="ctr"/>
            <a:r>
              <a:rPr lang="pl-PL" sz="5400" b="1" dirty="0"/>
              <a:t>Przerwa śródlekcyjna.</a:t>
            </a:r>
            <a:endParaRPr lang="en-US" sz="5400" b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B11C426-4098-46E8-A8F3-E9D7FD5536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432" y="1260630"/>
            <a:ext cx="3172412" cy="565951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AAF70B0-79E6-436B-BB6A-B00E7A2EB4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87253" y="1260630"/>
            <a:ext cx="2893835" cy="559134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E274983-C4E3-4BFF-8C1A-5A3C2F9D9A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86774" y="1260630"/>
            <a:ext cx="4419733" cy="5892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60218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7956AC-8C07-4B39-90B8-CC717846C2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0629" y="213064"/>
            <a:ext cx="8460420" cy="3000654"/>
          </a:xfrm>
        </p:spPr>
        <p:txBody>
          <a:bodyPr>
            <a:normAutofit fontScale="90000"/>
          </a:bodyPr>
          <a:lstStyle/>
          <a:p>
            <a:r>
              <a:rPr lang="pl-PL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Metody aktywizujące zwiększają skuteczność nauczania, sprawiają, że zajęcia stają się bardziej atrakcyjne dla ucznia, zwiększają jego zainteresowanie w zasadzie każdym przedmiotem. Wyzwalają ciekawość i większe zaangażowanie u uczniów.</a:t>
            </a:r>
            <a:br>
              <a:rPr lang="pl-PL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pl-PL" b="1" dirty="0">
                <a:solidFill>
                  <a:schemeClr val="tx1"/>
                </a:solidFill>
              </a:rPr>
            </a:br>
            <a:br>
              <a:rPr lang="pl-PL" b="1" dirty="0">
                <a:solidFill>
                  <a:schemeClr val="tx1"/>
                </a:solidFill>
              </a:rPr>
            </a:br>
            <a:r>
              <a:rPr lang="pl-PL" b="1" dirty="0">
                <a:solidFill>
                  <a:schemeClr val="tx1"/>
                </a:solidFill>
              </a:rPr>
              <a:t> </a:t>
            </a:r>
            <a:r>
              <a:rPr lang="pl-PL" sz="2800" b="1" dirty="0">
                <a:solidFill>
                  <a:schemeClr val="tx1"/>
                </a:solidFill>
              </a:rPr>
              <a:t> </a:t>
            </a:r>
            <a:endParaRPr lang="en-US" b="1" dirty="0">
              <a:solidFill>
                <a:schemeClr val="tx1"/>
              </a:solidFill>
            </a:endParaRPr>
          </a:p>
        </p:txBody>
      </p:sp>
      <p:pic>
        <p:nvPicPr>
          <p:cNvPr id="1028" name="Picture 4" descr="Interaktyvūs kubai „iMO LEARN“ | Lantel">
            <a:extLst>
              <a:ext uri="{FF2B5EF4-FFF2-40B4-BE49-F238E27FC236}">
                <a16:creationId xmlns:a16="http://schemas.microsoft.com/office/drawing/2014/main" id="{596F0875-4009-431A-9377-D54727D0C4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7938" y="2770681"/>
            <a:ext cx="5814875" cy="387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52032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1FF7BD-3B19-48E6-83C6-72DDC31530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4615" y="1"/>
            <a:ext cx="10431262" cy="6747028"/>
          </a:xfrm>
        </p:spPr>
        <p:txBody>
          <a:bodyPr>
            <a:normAutofit/>
          </a:bodyPr>
          <a:lstStyle/>
          <a:p>
            <a:r>
              <a:rPr lang="pl-PL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Rozwijanie umiejętności w praktycznym działaniu niesie za sobą mnóstwo korzyści zarówno dla uczniów, jak i nauczycieli. Dzieci, które aktywnie uczestniczą w toku lekcji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osiągają lepsze wyniki w nauce. </a:t>
            </a:r>
            <a:b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pl-PL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Częste wykorzystywanie metod aktywizujących w procesie nauczania wpływa na integrację zespołu oraz budowanie właściwej relacji nauczyciel – uczeń, opartej na wzajemnym szacunku i zaufaniu.</a:t>
            </a:r>
            <a:b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1808D10-1EFF-4267-9E9B-C05E7A9B74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009048">
            <a:off x="10124197" y="3721774"/>
            <a:ext cx="2383743" cy="163387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0C6AF03-435B-4AF0-8735-9D9F2AD3C9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9076" y="4841839"/>
            <a:ext cx="2383743" cy="163387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75525D1-6A65-4EC8-AD13-95552C39B2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130037">
            <a:off x="272944" y="4701277"/>
            <a:ext cx="2383743" cy="1633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43015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658783-AAA7-4CBC-8126-FA89966499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3336" y="624109"/>
            <a:ext cx="6818050" cy="5634647"/>
          </a:xfrm>
        </p:spPr>
        <p:txBody>
          <a:bodyPr/>
          <a:lstStyle/>
          <a:p>
            <a:pPr algn="ctr"/>
            <a:r>
              <a:rPr lang="pl-PL" sz="5400" b="1" dirty="0">
                <a:solidFill>
                  <a:srgbClr val="C00000"/>
                </a:solidFill>
              </a:rPr>
              <a:t>Dziękuję za uwagę!</a:t>
            </a:r>
            <a:endParaRPr lang="en-US" b="1" dirty="0">
              <a:solidFill>
                <a:srgbClr val="C0000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60D8D2B-5FED-47CD-A692-34C6D309FD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393793"/>
            <a:ext cx="5279257" cy="395944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981E91A-FCE4-436F-9ED9-9398E75AAE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140214">
            <a:off x="8473901" y="1994248"/>
            <a:ext cx="3040329" cy="405377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D61C899-5608-477F-BF82-6C5064F6D8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08974" y="5500032"/>
            <a:ext cx="2218026" cy="151744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4029CBF-0155-4FE3-83E9-02FF8D332B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0552" y="2390312"/>
            <a:ext cx="2383743" cy="1630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71555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1C9979-68B3-407E-BF8A-63B8971806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0326" y="0"/>
            <a:ext cx="10475650" cy="6711517"/>
          </a:xfrm>
        </p:spPr>
        <p:txBody>
          <a:bodyPr>
            <a:normAutofit fontScale="90000"/>
          </a:bodyPr>
          <a:lstStyle/>
          <a:p>
            <a:r>
              <a:rPr lang="pl-PL" b="1"/>
              <a:t>   </a:t>
            </a:r>
            <a:br>
              <a:rPr lang="pl-PL" b="1"/>
            </a:br>
            <a:r>
              <a:rPr lang="pl-PL" b="1"/>
              <a:t>    </a:t>
            </a:r>
            <a:r>
              <a:rPr lang="pl-PL">
                <a:latin typeface="Times New Roman" panose="02020603050405020304" pitchFamily="18" charset="0"/>
                <a:cs typeface="Times New Roman" panose="02020603050405020304" pitchFamily="18" charset="0"/>
              </a:rPr>
              <a:t>Dzięki </a:t>
            </a:r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technologii iMO-Learn każda klasa może  zostać przekształcona w interaktywne środowisko nauczania, gdzie nauka odbywa się w ruchu. Nie polega już ona na siedzeniu w bezruchu, ale na aktywności fizycznej. Jesteśmy poruszeni przez naukę.</a:t>
            </a:r>
            <a:b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Kostki iMO-Learn wykorzystywane są na lekcjach: matematyki, języków,  muzyki, wychowanie fizycznego.</a:t>
            </a:r>
            <a:b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Praca z sześcianami rozwija umiejętności pracy zespołowej, zachęca do poszukiwania wspólnych rozwiązań. </a:t>
            </a:r>
            <a:b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24619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023F1A-AAF5-49E6-A290-E1DCC98C2C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8700" y="275208"/>
            <a:ext cx="9907480" cy="6400800"/>
          </a:xfrm>
        </p:spPr>
        <p:txBody>
          <a:bodyPr/>
          <a:lstStyle/>
          <a:p>
            <a:r>
              <a:rPr lang="pl-PL" sz="3200" b="1" dirty="0">
                <a:solidFill>
                  <a:schemeClr val="tx1"/>
                </a:solidFill>
              </a:rPr>
              <a:t>Kostka iMO LEARN </a:t>
            </a:r>
            <a:r>
              <a:rPr lang="pl-PL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najczęściej</a:t>
            </a:r>
            <a:r>
              <a:rPr lang="pl-PL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wykorzystywana  bez elementu interaktywnego, wówczas pełni ona funkcję krzesła bądź też może być wykorzystywana do realizacji różnych zadań.</a:t>
            </a:r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30AB34A-DEF5-4CE8-8DF5-BBA19E8D64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0284" y="2633122"/>
            <a:ext cx="6261716" cy="415527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24C5944-54A5-4E6C-823D-5628E8855B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825" y="3526773"/>
            <a:ext cx="4771282" cy="3261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6642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ECE7F4-D331-4DCA-8ABB-E1A478BDAD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5006" y="204187"/>
            <a:ext cx="11558726" cy="6427432"/>
          </a:xfrm>
        </p:spPr>
        <p:txBody>
          <a:bodyPr>
            <a:normAutofit fontScale="90000"/>
          </a:bodyPr>
          <a:lstStyle/>
          <a:p>
            <a:pPr algn="r"/>
            <a:r>
              <a:rPr lang="pl-PL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Kostki IMO na lekcji muzyki</a:t>
            </a:r>
            <a:br>
              <a:rPr lang="pl-PL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Stawiamy w koło o 1 kostkę mniej, </a:t>
            </a:r>
            <a:b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niż jest liczba uczniów.</a:t>
            </a:r>
            <a:b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Nauczyciel włącza muzykę,</a:t>
            </a:r>
            <a:b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uczniowie tańczą w koło, </a:t>
            </a:r>
            <a:b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 zatrzymaniu muzyki </a:t>
            </a:r>
            <a:b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uczniowie muszą jak </a:t>
            </a:r>
            <a:b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najszybciej usiąść na kostce ,,IMO – LEARN”.</a:t>
            </a:r>
            <a:b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 Uczeń, który nie ma kostki, </a:t>
            </a:r>
            <a:b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aby usiąść, bierze jedną </a:t>
            </a:r>
            <a:b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kostkę z koła, siada na niej i siedzi </a:t>
            </a:r>
            <a:b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 końca gry. Gra trwa tak </a:t>
            </a:r>
            <a:b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długo, dopóki pozostanie jeden uczeń.</a:t>
            </a:r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3032A28-9F05-4454-A937-885AEA830B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7844" y="0"/>
            <a:ext cx="2999174" cy="376267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FDF2FF5-8FAD-4AE3-8567-64B95F9620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606517">
            <a:off x="166214" y="2617766"/>
            <a:ext cx="3287679" cy="4383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70378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58C52C-0CCD-4DA8-9471-8E2F2D0BDD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9" y="284085"/>
            <a:ext cx="6030897" cy="6646006"/>
          </a:xfrm>
        </p:spPr>
        <p:txBody>
          <a:bodyPr>
            <a:noAutofit/>
          </a:bodyPr>
          <a:lstStyle/>
          <a:p>
            <a:r>
              <a:rPr lang="pl-PL" sz="2800" b="1" dirty="0">
                <a:solidFill>
                  <a:srgbClr val="7030A0"/>
                </a:solidFill>
              </a:rPr>
              <a:t>    </a:t>
            </a:r>
            <a:r>
              <a:rPr lang="pl-PL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Spora porcja śmiechu i gorącej rywalizacji pojawiała się przy zadaniach ruchowych wykonywanych przy pomocy kostek iMO – LEARN na lekcji języka polskiego. </a:t>
            </a:r>
            <a:br>
              <a:rPr lang="pl-PL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Uczniowie  musieli wykazać się w zakresie rozpoznawania części mowy. Były to prawdziwe zawody łączące ruch fizyczny z uczeniem się.</a:t>
            </a:r>
            <a:b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1D8624B-B133-4362-ABD5-ED276B1E00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514" y="37730"/>
            <a:ext cx="5547717" cy="6646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98344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013CD3-9676-4F93-9116-0EC79DD300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22741" y="171538"/>
            <a:ext cx="5406502" cy="1311033"/>
          </a:xfrm>
        </p:spPr>
        <p:txBody>
          <a:bodyPr/>
          <a:lstStyle/>
          <a:p>
            <a:r>
              <a:rPr lang="pl-PL" b="1" dirty="0">
                <a:solidFill>
                  <a:schemeClr val="tx1"/>
                </a:solidFill>
              </a:rPr>
              <a:t>Rozwijamy zdania.</a:t>
            </a:r>
            <a:endParaRPr lang="en-US" b="1" dirty="0">
              <a:solidFill>
                <a:schemeClr val="tx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926E246-2C60-4621-A07A-CD08562717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395" y="171536"/>
            <a:ext cx="3424922" cy="456913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CFF6397-795F-4263-BE8A-F8473A364F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0258" y="1225118"/>
            <a:ext cx="3905458" cy="520420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A8DE3FB-5942-4328-ADEF-879F597A87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20006" y="1697854"/>
            <a:ext cx="3809599" cy="5082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9776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AD69F7-44B4-496A-9544-DEB1C63D7B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20396" y="106532"/>
            <a:ext cx="5344356" cy="6649375"/>
          </a:xfrm>
        </p:spPr>
        <p:txBody>
          <a:bodyPr>
            <a:normAutofit/>
          </a:bodyPr>
          <a:lstStyle/>
          <a:p>
            <a:r>
              <a:rPr lang="pl-PL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Wykorzystanie kostek iMO – LEARN na lekcji języka polskiego. </a:t>
            </a:r>
            <a:br>
              <a:rPr lang="pl-PL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pl-PL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 rozsypanki wyrazowej dzieci musiały ułożyć zdania. Jeden uczeń zapisuje zdanie na tablicy, inni sprawdzają błędy.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4986CEA-AD68-4D0B-995A-66BE797D59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316224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2E23EC3-CE04-46A9-B294-728310D7B0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6831" y="-451863"/>
            <a:ext cx="3603566" cy="500354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964540A-28E9-4EEA-B76C-567869955B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415074">
            <a:off x="2763108" y="3348498"/>
            <a:ext cx="4117413" cy="4689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0592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689881-3512-4191-8712-048AB2A5C6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33134" y="0"/>
            <a:ext cx="6649375" cy="6858000"/>
          </a:xfrm>
        </p:spPr>
        <p:txBody>
          <a:bodyPr>
            <a:normAutofit/>
          </a:bodyPr>
          <a:lstStyle/>
          <a:p>
            <a:br>
              <a:rPr lang="pl-PL" b="1" dirty="0">
                <a:solidFill>
                  <a:srgbClr val="7030A0"/>
                </a:solidFill>
              </a:rPr>
            </a:br>
            <a:r>
              <a:rPr lang="pl-PL" b="1" dirty="0">
                <a:solidFill>
                  <a:srgbClr val="7030A0"/>
                </a:solidFill>
              </a:rPr>
              <a:t>     </a:t>
            </a:r>
            <a:r>
              <a:rPr lang="pl-PL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Aktywność fizyczna ma wpływ na poprawę procesów myślowych, które są niezbędne w realizacji zaplanowanych i określonych działań. Coraz większa liczba materiałów badawczych pokazuje, że uczniowie, którzy są aktywni fizycznie zachowują się lepiej, mają lepsze predyspozycje do nauki i otrzymują nieco lepsze wyniki w nauce.</a:t>
            </a:r>
            <a:endPara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C1DCC6B-844B-4857-8CAD-9132C10BAD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491" y="162017"/>
            <a:ext cx="4897996" cy="6533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55540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621F2F-F7C2-426E-A8F6-095D39780F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32629" y="97523"/>
            <a:ext cx="6152225" cy="6658383"/>
          </a:xfrm>
        </p:spPr>
        <p:txBody>
          <a:bodyPr>
            <a:normAutofit fontScale="90000"/>
          </a:bodyPr>
          <a:lstStyle/>
          <a:p>
            <a:r>
              <a:rPr lang="pl-PL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Wykorzystanie kostek iMO – LEARN na lekcji matematyki.</a:t>
            </a:r>
            <a:r>
              <a:rPr lang="pl-PL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Uczniowie musieli wykazać się  umiejętnościami w zakresie wykonywania w pamięci działań arytmetycznych.</a:t>
            </a:r>
            <a:br>
              <a:rPr lang="pl-PL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pl-PL" sz="3200" b="1" dirty="0">
                <a:solidFill>
                  <a:schemeClr val="tx1"/>
                </a:solidFill>
              </a:rPr>
            </a:br>
            <a:r>
              <a:rPr lang="pl-PL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Zadanie - ,,Dodaj liczby”</a:t>
            </a:r>
            <a:b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Gracze wykonują kolejno 2 rzuty i wykonują dodawanie liczb, przemnażają liczby, układają zadania tekstowe. Zapisują swoje działania w zeszycie.</a:t>
            </a:r>
            <a:br>
              <a:rPr lang="pl-PL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pl-PL" sz="2700" b="1" dirty="0">
                <a:solidFill>
                  <a:srgbClr val="7030A0"/>
                </a:solidFill>
              </a:rPr>
            </a:br>
            <a:r>
              <a:rPr lang="pl-PL" sz="31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1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3ACBF1B-05D7-453C-9FCA-7CE5D6B15D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5115" y="97523"/>
            <a:ext cx="5221083" cy="6578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4665534"/>
      </p:ext>
    </p:extLst>
  </p:cSld>
  <p:clrMapOvr>
    <a:masterClrMapping/>
  </p:clrMapOvr>
</p:sld>
</file>

<file path=ppt/theme/theme1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1999</TotalTime>
  <Words>697</Words>
  <Application>Microsoft Office PowerPoint</Application>
  <PresentationFormat>Widescreen</PresentationFormat>
  <Paragraphs>18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Arial</vt:lpstr>
      <vt:lpstr>Century Gothic</vt:lpstr>
      <vt:lpstr>Times New Roman</vt:lpstr>
      <vt:lpstr>Wingdings 3</vt:lpstr>
      <vt:lpstr>Wisp</vt:lpstr>
      <vt:lpstr>Kostki iMO LEARN – innowacyjne połączenie nauki z zabawą i aktywnością fizyczną.</vt:lpstr>
      <vt:lpstr>        Dzięki technologii iMO-Learn każda klasa może  zostać przekształcona w interaktywne środowisko nauczania, gdzie nauka odbywa się w ruchu. Nie polega już ona na siedzeniu w bezruchu, ale na aktywności fizycznej. Jesteśmy poruszeni przez naukę.  Kostki iMO-Learn wykorzystywane są na lekcjach: matematyki, języków,  muzyki, wychowanie fizycznego.  Praca z sześcianami rozwija umiejętności pracy zespołowej, zachęca do poszukiwania wspólnych rozwiązań.  </vt:lpstr>
      <vt:lpstr>Kostka iMO LEARN najczęściej wykorzystywana  bez elementu interaktywnego, wówczas pełni ona funkcję krzesła bądź też może być wykorzystywana do realizacji różnych zadań. </vt:lpstr>
      <vt:lpstr>Kostki IMO na lekcji muzyki Stawiamy w koło o 1 kostkę mniej,  niż jest liczba uczniów.  Nauczyciel włącza muzykę,  a uczniowie tańczą w koło,  po zatrzymaniu muzyki  uczniowie muszą jak  najszybciej usiąść na kostce ,,IMO – LEARN”.  Uczeń, który nie ma kostki,  aby usiąść, bierze jedną  kostkę z koła, siada na niej i siedzi  do końca gry. Gra trwa tak  długo, dopóki pozostanie jeden uczeń. </vt:lpstr>
      <vt:lpstr>    Spora porcja śmiechu i gorącej rywalizacji pojawiała się przy zadaniach ruchowych wykonywanych przy pomocy kostek iMO – LEARN na lekcji języka polskiego.     Uczniowie  musieli wykazać się w zakresie rozpoznawania części mowy. Były to prawdziwe zawody łączące ruch fizyczny z uczeniem się. </vt:lpstr>
      <vt:lpstr>Rozwijamy zdania.</vt:lpstr>
      <vt:lpstr>Wykorzystanie kostek iMO – LEARN na lekcji języka polskiego.   Z rozsypanki wyrazowej dzieci musiały ułożyć zdania. Jeden uczeń zapisuje zdanie na tablicy, inni sprawdzają błędy.</vt:lpstr>
      <vt:lpstr>      Aktywność fizyczna ma wpływ na poprawę procesów myślowych, które są niezbędne w realizacji zaplanowanych i określonych działań. Coraz większa liczba materiałów badawczych pokazuje, że uczniowie, którzy są aktywni fizycznie zachowują się lepiej, mają lepsze predyspozycje do nauki i otrzymują nieco lepsze wyniki w nauce.</vt:lpstr>
      <vt:lpstr>Wykorzystanie kostek iMO – LEARN na lekcji matematyki. Uczniowie musieli wykazać się  umiejętnościami w zakresie wykonywania w pamięci działań arytmetycznych.  Zadanie - ,,Dodaj liczby” Gracze wykonują kolejno 2 rzuty i wykonują dodawanie liczb, przemnażają liczby, układają zadania tekstowe. Zapisują swoje działania w zeszycie.   </vt:lpstr>
      <vt:lpstr>Kostki iMO – LEARN na lekcji matematyki (rachunek pamięciowy).  Liczba oczek na kostce, to poziom trudności zadań. Na tablicy są przyklejone kartki z zadaniami  o różnym stopniu trudności. Uczeń rzuca kostkę, losuje liczbę oczków i wykonuje zadanie. </vt:lpstr>
      <vt:lpstr>Kostki iMO – LEARN można wykorzystać na skuteczne podsumowanie lekcji:  1 - co w omówionym temacie było ważne, a co ciekawe? 2 - co z tego tematu powinieneś zapamiętać? 3 - co z dzisiejszej lekcji przekazałbyś innemu uczniowi? 4 - co Ci się dziś na lekcji udało? z czego jesteś zadowolony? 5 - czego jeszcze chciałbyś się dowiedzieć na ten temat? 6 - w jaki sposób mogę wykorzystać, zastosować tę wiedzę w życiu?   Wybieramy jednego ucznia, zadaniem którego jest wyrzucenie kostką dowolnej liczby oczek i odczytanie właściwego pytania. </vt:lpstr>
      <vt:lpstr>Kostki iMO – LEARN można wykorzystać na lekcji wychowania fizycznego. Ćwiczenia z kostkami sprawia dzieciom wiele radości. </vt:lpstr>
      <vt:lpstr>Przerwa śródlekcyjna.</vt:lpstr>
      <vt:lpstr>Metody aktywizujące zwiększają skuteczność nauczania, sprawiają, że zajęcia stają się bardziej atrakcyjne dla ucznia, zwiększają jego zainteresowanie w zasadzie każdym przedmiotem. Wyzwalają ciekawość i większe zaangażowanie u uczniów.     </vt:lpstr>
      <vt:lpstr>    Rozwijanie umiejętności w praktycznym działaniu niesie za sobą mnóstwo korzyści zarówno dla uczniów, jak i nauczycieli. Dzieci, które aktywnie uczestniczą w toku lekcji  osiągają lepsze wyniki w nauce.      Częste wykorzystywanie metod aktywizujących w procesie nauczania wpływa na integrację zespołu oraz budowanie właściwej relacji nauczyciel – uczeń, opartej na wzajemnym szacunku i zaufaniu. </vt:lpstr>
      <vt:lpstr>Dziękuję za uwagę!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User</cp:lastModifiedBy>
  <cp:revision>38</cp:revision>
  <dcterms:created xsi:type="dcterms:W3CDTF">2021-04-06T15:22:21Z</dcterms:created>
  <dcterms:modified xsi:type="dcterms:W3CDTF">2022-04-26T15:00:31Z</dcterms:modified>
</cp:coreProperties>
</file>