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81" r:id="rId4"/>
    <p:sldId id="280" r:id="rId5"/>
    <p:sldId id="279" r:id="rId6"/>
    <p:sldId id="282" r:id="rId7"/>
    <p:sldId id="286" r:id="rId8"/>
    <p:sldId id="262" r:id="rId9"/>
    <p:sldId id="274" r:id="rId10"/>
    <p:sldId id="273" r:id="rId11"/>
    <p:sldId id="271" r:id="rId12"/>
    <p:sldId id="285" r:id="rId13"/>
    <p:sldId id="289" r:id="rId14"/>
    <p:sldId id="290" r:id="rId15"/>
    <p:sldId id="287" r:id="rId16"/>
    <p:sldId id="288" r:id="rId17"/>
    <p:sldId id="259" r:id="rId18"/>
    <p:sldId id="277" r:id="rId19"/>
    <p:sldId id="257" r:id="rId20"/>
    <p:sldId id="260" r:id="rId21"/>
    <p:sldId id="261" r:id="rId22"/>
    <p:sldId id="278" r:id="rId23"/>
    <p:sldId id="263" r:id="rId24"/>
    <p:sldId id="264" r:id="rId25"/>
    <p:sldId id="267" r:id="rId26"/>
    <p:sldId id="268" r:id="rId27"/>
    <p:sldId id="269" r:id="rId28"/>
    <p:sldId id="270" r:id="rId29"/>
    <p:sldId id="272" r:id="rId30"/>
    <p:sldId id="26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utinis stilius 2 – paryškinima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0074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" y="3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Spustelėję redag. ruoš. paantrš. stilių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92C27-CDAC-48DC-9682-867C3F4110E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9776-12CA-47C6-AB53-7909FCE76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497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92C27-CDAC-48DC-9682-867C3F4110E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9776-12CA-47C6-AB53-7909FCE76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29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92C27-CDAC-48DC-9682-867C3F4110E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9776-12CA-47C6-AB53-7909FCE76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09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92C27-CDAC-48DC-9682-867C3F4110E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9776-12CA-47C6-AB53-7909FCE76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619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92C27-CDAC-48DC-9682-867C3F4110E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9776-12CA-47C6-AB53-7909FCE76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678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92C27-CDAC-48DC-9682-867C3F4110E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9776-12CA-47C6-AB53-7909FCE76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96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92C27-CDAC-48DC-9682-867C3F4110E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9776-12CA-47C6-AB53-7909FCE76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6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92C27-CDAC-48DC-9682-867C3F4110E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9776-12CA-47C6-AB53-7909FCE76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57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92C27-CDAC-48DC-9682-867C3F4110E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9776-12CA-47C6-AB53-7909FCE76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745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92C27-CDAC-48DC-9682-867C3F4110E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9776-12CA-47C6-AB53-7909FCE76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13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92C27-CDAC-48DC-9682-867C3F4110E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9776-12CA-47C6-AB53-7909FCE76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72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92C27-CDAC-48DC-9682-867C3F4110E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49776-12CA-47C6-AB53-7909FCE76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61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2000518" y="1173900"/>
            <a:ext cx="9144000" cy="2930414"/>
          </a:xfrm>
        </p:spPr>
        <p:txBody>
          <a:bodyPr>
            <a:normAutofit fontScale="90000"/>
          </a:bodyPr>
          <a:lstStyle/>
          <a:p>
            <a:br>
              <a:rPr lang="lt-LT" sz="2700" dirty="0"/>
            </a:br>
            <a:br>
              <a:rPr lang="en-US" sz="2700" b="1" dirty="0">
                <a:latin typeface="Arial Rounded MT Bold" panose="020F0704030504030204" pitchFamily="34" charset="0"/>
              </a:rPr>
            </a:br>
            <a:r>
              <a:rPr lang="lt-LT" b="1" dirty="0">
                <a:latin typeface="Arial Rounded MT Bold" panose="020F0704030504030204" pitchFamily="34" charset="0"/>
              </a:rPr>
              <a:t>Dramos metodų taikymas istorijos pamokose.</a:t>
            </a:r>
            <a:endParaRPr lang="en-US" b="1" dirty="0">
              <a:latin typeface="Arial Rounded MT Bold" panose="020F0704030504030204" pitchFamily="34" charset="0"/>
            </a:endParaRP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524000" y="4508955"/>
            <a:ext cx="10097036" cy="1761215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r"/>
            <a:r>
              <a:rPr lang="lt-LT" b="1" dirty="0">
                <a:latin typeface="Arial Rounded MT Bold" panose="020F0704030504030204" pitchFamily="34" charset="0"/>
              </a:rPr>
              <a:t>Zyta </a:t>
            </a:r>
            <a:r>
              <a:rPr lang="lt-LT" b="1" dirty="0" err="1">
                <a:latin typeface="Arial Rounded MT Bold" panose="020F0704030504030204" pitchFamily="34" charset="0"/>
              </a:rPr>
              <a:t>Jurgelevič</a:t>
            </a:r>
            <a:r>
              <a:rPr lang="lt-LT" b="1" dirty="0">
                <a:latin typeface="Arial Rounded MT Bold" panose="020F0704030504030204" pitchFamily="34" charset="0"/>
              </a:rPr>
              <a:t>, istorijos mokytoja metodininkė</a:t>
            </a:r>
            <a:endParaRPr lang="pl-PL" b="1" dirty="0">
              <a:latin typeface="Arial Rounded MT Bold" panose="020F0704030504030204" pitchFamily="34" charset="0"/>
            </a:endParaRPr>
          </a:p>
          <a:p>
            <a:pPr algn="r"/>
            <a:r>
              <a:rPr lang="pl-PL" b="1" dirty="0">
                <a:latin typeface="Arial Rounded MT Bold" panose="020F0704030504030204" pitchFamily="34" charset="0"/>
              </a:rPr>
              <a:t>2021-04-08</a:t>
            </a:r>
          </a:p>
          <a:p>
            <a:pPr algn="r"/>
            <a:endParaRPr lang="en-US" b="1" dirty="0">
              <a:latin typeface="Arial Rounded MT Bold" panose="020F07040305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09029" y="769257"/>
            <a:ext cx="6487885" cy="696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60687" y="819612"/>
            <a:ext cx="7068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,,</a:t>
            </a:r>
            <a:r>
              <a:rPr lang="lt-LT" b="1" i="1" dirty="0"/>
              <a:t>Gyvenimas – tai yra didžiulė scena, kurioje kiekvienas ką nors  vaidina“</a:t>
            </a:r>
          </a:p>
          <a:p>
            <a:endParaRPr lang="lt-LT" b="1" i="1" dirty="0"/>
          </a:p>
          <a:p>
            <a:pPr algn="r"/>
            <a:r>
              <a:rPr lang="lt-LT" b="1" dirty="0"/>
              <a:t>V. Šekspyras</a:t>
            </a:r>
            <a:endParaRPr lang="lt-LT" b="1" i="1" dirty="0"/>
          </a:p>
          <a:p>
            <a:pPr algn="r"/>
            <a:endParaRPr lang="en-US" b="1" dirty="0"/>
          </a:p>
        </p:txBody>
      </p:sp>
      <p:pic>
        <p:nvPicPr>
          <p:cNvPr id="7" name="Paveikslėlis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4" y="357352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71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4" y="360022"/>
            <a:ext cx="8316685" cy="6237514"/>
          </a:xfrm>
        </p:spPr>
      </p:pic>
    </p:spTree>
    <p:extLst>
      <p:ext uri="{BB962C8B-B14F-4D97-AF65-F5344CB8AC3E}">
        <p14:creationId xmlns:p14="http://schemas.microsoft.com/office/powerpoint/2010/main" val="3157508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0" y="180834"/>
            <a:ext cx="5080000" cy="3390900"/>
          </a:xfrm>
          <a:prstGeom prst="rect">
            <a:avLst/>
          </a:prstGeom>
        </p:spPr>
      </p:pic>
      <p:pic>
        <p:nvPicPr>
          <p:cNvPr id="6" name="Turinio vietos rezervavimo ženklas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41" y="180834"/>
            <a:ext cx="5983574" cy="3994036"/>
          </a:xfrm>
          <a:prstGeom prst="rect">
            <a:avLst/>
          </a:prstGeom>
        </p:spPr>
      </p:pic>
      <p:pic>
        <p:nvPicPr>
          <p:cNvPr id="7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713" y="2786718"/>
            <a:ext cx="5872001" cy="3919561"/>
          </a:xfrm>
        </p:spPr>
      </p:pic>
    </p:spTree>
    <p:extLst>
      <p:ext uri="{BB962C8B-B14F-4D97-AF65-F5344CB8AC3E}">
        <p14:creationId xmlns:p14="http://schemas.microsoft.com/office/powerpoint/2010/main" val="1581639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33796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>
                <a:latin typeface="Arial Black" panose="020B0A04020102020204" pitchFamily="34" charset="0"/>
              </a:rPr>
              <a:t>Istorijos pamoka </a:t>
            </a:r>
            <a:br>
              <a:rPr lang="lt-LT" dirty="0">
                <a:latin typeface="Arial Black" panose="020B0A04020102020204" pitchFamily="34" charset="0"/>
              </a:rPr>
            </a:br>
            <a:r>
              <a:rPr lang="lt-LT" dirty="0">
                <a:latin typeface="Arial Black" panose="020B0A04020102020204" pitchFamily="34" charset="0"/>
              </a:rPr>
              <a:t>Lenkijos nepriklausomybės dienos minėjimo proga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957" y="2254102"/>
            <a:ext cx="4953065" cy="4426143"/>
          </a:xfrm>
        </p:spPr>
      </p:pic>
    </p:spTree>
    <p:extLst>
      <p:ext uri="{BB962C8B-B14F-4D97-AF65-F5344CB8AC3E}">
        <p14:creationId xmlns:p14="http://schemas.microsoft.com/office/powerpoint/2010/main" val="322663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685BA-F138-4100-9441-C5ED5151D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latin typeface="Arial Black" panose="020B0A04020102020204" pitchFamily="34" charset="0"/>
              </a:rPr>
              <a:t>2019 metai</a:t>
            </a:r>
            <a:endParaRPr lang="lt-LT" b="1" dirty="0">
              <a:latin typeface="Arial Black" panose="020B0A0402010202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98B6DBD-0C22-4673-AAFA-2DBA9AF71B9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551" y="1357240"/>
            <a:ext cx="8645322" cy="496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6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C5D26-00B9-4D3C-8026-566DC97DC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9CEEEA9-1D1E-4440-9406-F02BE66FDF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588" y="189923"/>
            <a:ext cx="5663520" cy="3789795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65C766-BF9A-4352-82DF-6A0F6079D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" y="189923"/>
            <a:ext cx="6095797" cy="4039177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614CD310-B544-47C0-AEDE-05F06C4FA1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006" y="3352195"/>
            <a:ext cx="4939988" cy="330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30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26C40-2AF2-41D3-9C9E-AD6FC5623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latin typeface="Arial Black" panose="020B0A04020102020204" pitchFamily="34" charset="0"/>
              </a:rPr>
              <a:t>2018 metai</a:t>
            </a:r>
            <a:endParaRPr lang="lt-LT" b="1" dirty="0">
              <a:latin typeface="Arial Black" panose="020B0A040201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EFAC15-D018-456F-927B-4DEAB12F7E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1" y="1770929"/>
            <a:ext cx="5713209" cy="4575031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520BE9-3AF5-4A6D-98A4-99AB2BE73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259" y="302780"/>
            <a:ext cx="6249741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42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62FEE-5B9D-4ABB-852C-7A98FACA5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0CE846-6AAE-4BB9-97F8-B585743287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082" y="73464"/>
            <a:ext cx="6348485" cy="447756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5862CE-1576-46BB-8F3A-3E1232872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082" y="2168669"/>
            <a:ext cx="6722918" cy="447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66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>
                <a:latin typeface="Arial Rounded MT Bold" panose="020F0704030504030204" pitchFamily="34" charset="0"/>
              </a:rPr>
              <a:t>2017 metai</a:t>
            </a:r>
            <a:endParaRPr lang="en-US" b="1" dirty="0">
              <a:latin typeface="Arial Rounded MT Bold" panose="020F0704030504030204" pitchFamily="34" charset="0"/>
            </a:endParaRPr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493" y="665796"/>
            <a:ext cx="6226008" cy="4507370"/>
          </a:xfrm>
          <a:prstGeom prst="rect">
            <a:avLst/>
          </a:prstGeom>
        </p:spPr>
      </p:pic>
      <p:pic>
        <p:nvPicPr>
          <p:cNvPr id="5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96" y="1991359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2752677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65125"/>
            <a:ext cx="4125533" cy="6188299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333" y="365125"/>
            <a:ext cx="4130565" cy="619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05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72" y="365125"/>
            <a:ext cx="6561932" cy="4976132"/>
          </a:xfrm>
        </p:spPr>
      </p:pic>
      <p:pic>
        <p:nvPicPr>
          <p:cNvPr id="6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44902"/>
            <a:ext cx="5730792" cy="4608512"/>
          </a:xfrm>
        </p:spPr>
      </p:pic>
    </p:spTree>
    <p:extLst>
      <p:ext uri="{BB962C8B-B14F-4D97-AF65-F5344CB8AC3E}">
        <p14:creationId xmlns:p14="http://schemas.microsoft.com/office/powerpoint/2010/main" val="1133342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lt-LT" b="1" dirty="0">
                <a:latin typeface="Arial Black" panose="020B0A04020102020204" pitchFamily="34" charset="0"/>
              </a:rPr>
              <a:t>Mokymosi piramidė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5" name="Turinio vietos rezervavimo ženklas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aveikslėlis 5" descr="http://sp3pabianice.szkoly.lodz.pl/renata/drama_pliki/image003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095" y="1836016"/>
            <a:ext cx="7888705" cy="4503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8988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928353" y="477860"/>
            <a:ext cx="10515600" cy="1325563"/>
          </a:xfrm>
        </p:spPr>
        <p:txBody>
          <a:bodyPr/>
          <a:lstStyle/>
          <a:p>
            <a:r>
              <a:rPr lang="lt-LT" b="1" dirty="0">
                <a:latin typeface="Arial Rounded MT Bold" panose="020F0704030504030204" pitchFamily="34" charset="0"/>
              </a:rPr>
              <a:t>2016 metai</a:t>
            </a:r>
            <a:endParaRPr lang="en-US" b="1" dirty="0">
              <a:latin typeface="Arial Rounded MT Bold" panose="020F0704030504030204" pitchFamily="34" charset="0"/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691" y="184173"/>
            <a:ext cx="6557262" cy="4368777"/>
          </a:xfr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67" y="2686532"/>
            <a:ext cx="5717851" cy="3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75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62" y="365125"/>
            <a:ext cx="5257800" cy="3503010"/>
          </a:xfr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365125"/>
            <a:ext cx="5198506" cy="3463505"/>
          </a:xfrm>
          <a:prstGeom prst="rect">
            <a:avLst/>
          </a:prstGeom>
        </p:spPr>
      </p:pic>
      <p:pic>
        <p:nvPicPr>
          <p:cNvPr id="6" name="Turinio vietos rezervavimo ženklas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319" y="3461290"/>
            <a:ext cx="4873361" cy="324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49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27" y="365124"/>
            <a:ext cx="9059174" cy="603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35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>
                <a:latin typeface="Arial Rounded MT Bold" panose="020F0704030504030204" pitchFamily="34" charset="0"/>
              </a:rPr>
              <a:t>2015 metai</a:t>
            </a:r>
            <a:endParaRPr lang="en-US" b="1" dirty="0">
              <a:latin typeface="Arial Rounded MT Bold" panose="020F0704030504030204" pitchFamily="34" charset="0"/>
            </a:endParaRPr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922" y="365125"/>
            <a:ext cx="7620000" cy="4991100"/>
          </a:xfrm>
          <a:prstGeom prst="rect">
            <a:avLst/>
          </a:prstGeom>
        </p:spPr>
      </p:pic>
      <p:pic>
        <p:nvPicPr>
          <p:cNvPr id="8" name="Turinio vietos rezervavimo ženklas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0" y="3080327"/>
            <a:ext cx="5179494" cy="360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426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714" y="346004"/>
            <a:ext cx="3810000" cy="5715000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86" y="346004"/>
            <a:ext cx="4021822" cy="4587630"/>
          </a:xfrm>
          <a:prstGeom prst="rect">
            <a:avLst/>
          </a:prstGeom>
        </p:spPr>
      </p:pic>
      <p:pic>
        <p:nvPicPr>
          <p:cNvPr id="7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286" y="3224463"/>
            <a:ext cx="4999090" cy="3330644"/>
          </a:xfrm>
        </p:spPr>
      </p:pic>
    </p:spTree>
    <p:extLst>
      <p:ext uri="{BB962C8B-B14F-4D97-AF65-F5344CB8AC3E}">
        <p14:creationId xmlns:p14="http://schemas.microsoft.com/office/powerpoint/2010/main" val="35209605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>
                <a:latin typeface="Arial Rounded MT Bold" panose="020F0704030504030204" pitchFamily="34" charset="0"/>
              </a:rPr>
              <a:t>2014 metai</a:t>
            </a:r>
            <a:endParaRPr lang="en-US" b="1" dirty="0">
              <a:latin typeface="Arial Rounded MT Bold" panose="020F0704030504030204" pitchFamily="34" charset="0"/>
            </a:endParaRPr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514350"/>
            <a:ext cx="7734300" cy="5792106"/>
          </a:xfrm>
          <a:prstGeom prst="rect">
            <a:avLst/>
          </a:prstGeom>
        </p:spPr>
      </p:pic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138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95" y="365125"/>
            <a:ext cx="5935432" cy="4451574"/>
          </a:xfrm>
        </p:spPr>
      </p:pic>
      <p:pic>
        <p:nvPicPr>
          <p:cNvPr id="7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072" y="2083203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004384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>
                <a:latin typeface="Arial Rounded MT Bold" panose="020F0704030504030204" pitchFamily="34" charset="0"/>
              </a:rPr>
              <a:t>2013 metai</a:t>
            </a:r>
            <a:endParaRPr lang="en-US" b="1" dirty="0">
              <a:latin typeface="Arial Rounded MT Bold" panose="020F0704030504030204" pitchFamily="34" charset="0"/>
            </a:endParaRPr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37" y="2321288"/>
            <a:ext cx="6214148" cy="4155712"/>
          </a:xfrm>
          <a:prstGeom prst="rect">
            <a:avLst/>
          </a:prstGeom>
        </p:spPr>
      </p:pic>
      <p:pic>
        <p:nvPicPr>
          <p:cNvPr id="7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65" y="365125"/>
            <a:ext cx="6368567" cy="4776425"/>
          </a:xfrm>
        </p:spPr>
      </p:pic>
    </p:spTree>
    <p:extLst>
      <p:ext uri="{BB962C8B-B14F-4D97-AF65-F5344CB8AC3E}">
        <p14:creationId xmlns:p14="http://schemas.microsoft.com/office/powerpoint/2010/main" val="875336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58" y="365125"/>
            <a:ext cx="5070324" cy="3802743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245" y="136525"/>
            <a:ext cx="5273297" cy="3526517"/>
          </a:xfrm>
          <a:prstGeom prst="rect">
            <a:avLst/>
          </a:prstGeom>
        </p:spPr>
      </p:pic>
      <p:pic>
        <p:nvPicPr>
          <p:cNvPr id="8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307" y="3491446"/>
            <a:ext cx="4864793" cy="3248722"/>
          </a:xfrm>
        </p:spPr>
      </p:pic>
    </p:spTree>
    <p:extLst>
      <p:ext uri="{BB962C8B-B14F-4D97-AF65-F5344CB8AC3E}">
        <p14:creationId xmlns:p14="http://schemas.microsoft.com/office/powerpoint/2010/main" val="17488904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Arial Rounded MT Bold" panose="020F0704030504030204" pitchFamily="34" charset="0"/>
              </a:rPr>
              <a:t>Išvados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1. Dramos metodų derinimas su tradiciniais mokymo metodais gali sėkmingai pagerinti mokomosios medžiagos išmokimą.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2. Taikant vaidybos mokymo metodus, galima siekti geresnių ugdymo rezultatų. Moksleiviai ne tik sudominami dalyko medžiaga, bet ir geriau ją įsisavina.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3. Vaidybos metodų panaudojimas skatina moksleivių motyvaciją mokytis, padeda atsikratyti įtampos, žadina kūrybiškumą, suteikia pasitikėjimo savo jėgomis, ugdo mąstymą ir vaizduotę.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28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>
                <a:latin typeface="Arial Black" panose="020B0A04020102020204" pitchFamily="34" charset="0"/>
              </a:rPr>
              <a:t>Sąvoka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lt-L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lt-LT" b="1" dirty="0">
                <a:latin typeface="Arial" panose="020B0604020202020204" pitchFamily="34" charset="0"/>
                <a:cs typeface="Arial" panose="020B0604020202020204" pitchFamily="34" charset="0"/>
              </a:rPr>
              <a:t>Terminas „drama“ </a:t>
            </a: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dramos pedagogų pradėtas vartoti  pagal pradinę, graikišką, šio žodžio reikšmę ir prasmę (</a:t>
            </a:r>
            <a:r>
              <a:rPr lang="lt-LT" dirty="0" err="1">
                <a:latin typeface="Arial" panose="020B0604020202020204" pitchFamily="34" charset="0"/>
                <a:cs typeface="Arial" panose="020B0604020202020204" pitchFamily="34" charset="0"/>
              </a:rPr>
              <a:t>gr</a:t>
            </a: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lt-LT" dirty="0" err="1">
                <a:latin typeface="Arial" panose="020B0604020202020204" pitchFamily="34" charset="0"/>
                <a:cs typeface="Arial" panose="020B0604020202020204" pitchFamily="34" charset="0"/>
              </a:rPr>
              <a:t>drao</a:t>
            </a: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lt-LT" b="1" dirty="0">
                <a:latin typeface="Arial" panose="020B0604020202020204" pitchFamily="34" charset="0"/>
                <a:cs typeface="Arial" panose="020B0604020202020204" pitchFamily="34" charset="0"/>
              </a:rPr>
              <a:t>esu pasiryžęs veikti</a:t>
            </a: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Anglų kalba šie metodai paprastai vadinami „kūrybine drama“ (</a:t>
            </a:r>
            <a:r>
              <a:rPr lang="lt-LT" dirty="0" err="1">
                <a:latin typeface="Arial" panose="020B0604020202020204" pitchFamily="34" charset="0"/>
                <a:cs typeface="Arial" panose="020B0604020202020204" pitchFamily="34" charset="0"/>
              </a:rPr>
              <a:t>creative</a:t>
            </a: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 drama), „ugdančiąja drama“ (</a:t>
            </a:r>
            <a:r>
              <a:rPr lang="lt-LT" dirty="0" err="1">
                <a:latin typeface="Arial" panose="020B0604020202020204" pitchFamily="34" charset="0"/>
                <a:cs typeface="Arial" panose="020B0604020202020204" pitchFamily="34" charset="0"/>
              </a:rPr>
              <a:t>developmental</a:t>
            </a: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 drama), „mokomąja drama“ (</a:t>
            </a:r>
            <a:r>
              <a:rPr lang="lt-LT" dirty="0" err="1">
                <a:latin typeface="Arial" panose="020B0604020202020204" pitchFamily="34" charset="0"/>
                <a:cs typeface="Arial" panose="020B0604020202020204" pitchFamily="34" charset="0"/>
              </a:rPr>
              <a:t>educational</a:t>
            </a: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 drama), vokiečių kalboje – „</a:t>
            </a:r>
            <a:r>
              <a:rPr lang="lt-LT" dirty="0" err="1">
                <a:latin typeface="Arial" panose="020B0604020202020204" pitchFamily="34" charset="0"/>
                <a:cs typeface="Arial" panose="020B0604020202020204" pitchFamily="34" charset="0"/>
              </a:rPr>
              <a:t>Dramapädagogik</a:t>
            </a: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“ ir pan. Lietuvoje vartojami terminai „vaidyba“, „</a:t>
            </a:r>
            <a:r>
              <a:rPr lang="lt-LT" dirty="0" err="1">
                <a:latin typeface="Arial" panose="020B0604020202020204" pitchFamily="34" charset="0"/>
                <a:cs typeface="Arial" panose="020B0604020202020204" pitchFamily="34" charset="0"/>
              </a:rPr>
              <a:t>dramatizacija</a:t>
            </a: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“, „ugdančioji drama“, „teatriniai mokymo būdai“.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845" y="365125"/>
            <a:ext cx="230505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552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173340"/>
          </a:xfrm>
        </p:spPr>
        <p:txBody>
          <a:bodyPr>
            <a:normAutofit fontScale="90000"/>
          </a:bodyPr>
          <a:lstStyle/>
          <a:p>
            <a:pPr marL="0" indent="0" algn="just"/>
            <a:br>
              <a:rPr lang="lt-LT" sz="49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lt-LT" sz="49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b="1" dirty="0">
                <a:latin typeface="Arial" panose="020B0604020202020204" pitchFamily="34" charset="0"/>
                <a:cs typeface="Arial" panose="020B0604020202020204" pitchFamily="34" charset="0"/>
              </a:rPr>
              <a:t>Nėra absoliučiai gerų arba blogų mokymo metodų, nes vieni jų gali būti tinkami vienam mokiniui, bet netinkami kitam, gali tikti vienai situacijai, bet netikti kitai.</a:t>
            </a:r>
            <a:br>
              <a:rPr lang="lt-LT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838200" y="3870251"/>
            <a:ext cx="10515600" cy="230671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526" y="3134427"/>
            <a:ext cx="6039292" cy="357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21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lt-LT" dirty="0">
                <a:latin typeface="Arial Black" panose="020B0A04020102020204" pitchFamily="34" charset="0"/>
              </a:rPr>
            </a:br>
            <a:r>
              <a:rPr lang="pt-BR" dirty="0">
                <a:latin typeface="Arial Black" panose="020B0A04020102020204" pitchFamily="34" charset="0"/>
              </a:rPr>
              <a:t>Vaidybos metodų raida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dirty="0">
                <a:latin typeface="Arial Rounded MT Bold" panose="020F0704030504030204" pitchFamily="34" charset="0"/>
              </a:rPr>
              <a:t>	</a:t>
            </a:r>
            <a:endParaRPr lang="lt-LT" dirty="0">
              <a:latin typeface="Arial Rounded MT Bold" panose="020F0704030504030204" pitchFamily="34" charset="0"/>
            </a:endParaRPr>
          </a:p>
          <a:p>
            <a:pPr marL="0" indent="0" algn="just">
              <a:buNone/>
            </a:pPr>
            <a:endParaRPr lang="lt-LT" dirty="0">
              <a:latin typeface="Arial Rounded MT Bold" panose="020F0704030504030204" pitchFamily="34" charset="0"/>
            </a:endParaRPr>
          </a:p>
          <a:p>
            <a:pPr marL="0" indent="0" algn="just">
              <a:buNone/>
            </a:pP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Pirmosios žinios apie dramos (vaidybos) metodų taikymą mokymo procese pasiekia mus </a:t>
            </a:r>
            <a:r>
              <a:rPr lang="lt-LT" b="1" dirty="0">
                <a:latin typeface="Arial" panose="020B0604020202020204" pitchFamily="34" charset="0"/>
                <a:cs typeface="Arial" panose="020B0604020202020204" pitchFamily="34" charset="0"/>
              </a:rPr>
              <a:t>iš Antikos laikų</a:t>
            </a: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. Senovės graikų ir romėnų mokyklos idealas buvo oratorius, visapusiškai išsilavinęs žmogus, ne tik turintis teisingų ir dorų minčių, bet ir gebąs jas įspūdingai perteikti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Platonas, Ciceronas, </a:t>
            </a:r>
            <a:r>
              <a:rPr lang="lt-LT" dirty="0" err="1">
                <a:latin typeface="Arial" panose="020B0604020202020204" pitchFamily="34" charset="0"/>
                <a:cs typeface="Arial" panose="020B0604020202020204" pitchFamily="34" charset="0"/>
              </a:rPr>
              <a:t>F.Bekonas</a:t>
            </a: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, J. A. </a:t>
            </a:r>
            <a:r>
              <a:rPr lang="lt-LT" dirty="0" err="1">
                <a:latin typeface="Arial" panose="020B0604020202020204" pitchFamily="34" charset="0"/>
                <a:cs typeface="Arial" panose="020B0604020202020204" pitchFamily="34" charset="0"/>
              </a:rPr>
              <a:t>Komenskis</a:t>
            </a: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, Ž. Ž. Ruso, J. H. </a:t>
            </a:r>
            <a:r>
              <a:rPr lang="lt-LT" dirty="0" err="1">
                <a:latin typeface="Arial" panose="020B0604020202020204" pitchFamily="34" charset="0"/>
                <a:cs typeface="Arial" panose="020B0604020202020204" pitchFamily="34" charset="0"/>
              </a:rPr>
              <a:t>Pestalocis</a:t>
            </a: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 savo darbuose kėlė šią idėją. J. A. </a:t>
            </a:r>
            <a:r>
              <a:rPr lang="lt-LT" dirty="0" err="1">
                <a:latin typeface="Arial" panose="020B0604020202020204" pitchFamily="34" charset="0"/>
                <a:cs typeface="Arial" panose="020B0604020202020204" pitchFamily="34" charset="0"/>
              </a:rPr>
              <a:t>Komenskio</a:t>
            </a: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 pedagogika pabrėžė žodžio ir vaizdo sintezės svarbą, jų sąveikos būtinumą.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070" y="161131"/>
            <a:ext cx="3370078" cy="222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45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rial Black" panose="020B0A04020102020204" pitchFamily="34" charset="0"/>
              </a:rPr>
              <a:t>Vaidybos metodų raida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E. </a:t>
            </a:r>
            <a:r>
              <a:rPr lang="lt-LT" dirty="0" err="1">
                <a:latin typeface="Arial" panose="020B0604020202020204" pitchFamily="34" charset="0"/>
                <a:cs typeface="Arial" panose="020B0604020202020204" pitchFamily="34" charset="0"/>
              </a:rPr>
              <a:t>Jensen</a:t>
            </a: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 (1999) pastebėjo, jog šiuolaikiniai tyrinėjimai pateikė neginčijamų įrodymų apie skirtingų strategijų, tokių kaip humoras, žaidimai, vaidinimai ir bendras mokymasis, taikymo svarbą. Šis platesnis mokymo diapazonas yra žinomas kaip mokymasis „visomis smegenimis“.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840" y="4001294"/>
            <a:ext cx="3849071" cy="22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046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42047"/>
          </a:xfrm>
        </p:spPr>
        <p:txBody>
          <a:bodyPr>
            <a:normAutofit fontScale="90000"/>
          </a:bodyPr>
          <a:lstStyle/>
          <a:p>
            <a:pPr algn="just"/>
            <a:r>
              <a:rPr lang="lt-LT" b="1" dirty="0">
                <a:latin typeface="Arial Black" panose="020B0A04020102020204" pitchFamily="34" charset="0"/>
              </a:rPr>
              <a:t>Juozas Geniušas</a:t>
            </a:r>
            <a:r>
              <a:rPr lang="lt-LT" dirty="0">
                <a:latin typeface="Arial Black" panose="020B0A04020102020204" pitchFamily="34" charset="0"/>
              </a:rPr>
              <a:t> (1892 – 1948) – Lietuvos pedagogas, dramaturgas, istorijos mokytojas.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838200" y="2207171"/>
            <a:ext cx="10515600" cy="3969791"/>
          </a:xfrm>
        </p:spPr>
        <p:txBody>
          <a:bodyPr/>
          <a:lstStyle/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Juozo Geniušo straipsniai:</a:t>
            </a:r>
          </a:p>
          <a:p>
            <a:pPr marL="0" indent="0">
              <a:buNone/>
            </a:pP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 „Dramatizavimas  ir inscenizavimas – mokymo, auklėjimo priemonė“,</a:t>
            </a:r>
          </a:p>
          <a:p>
            <a:pPr marL="0" indent="0">
              <a:buNone/>
            </a:pP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 „Ryškusis skaitymas“, </a:t>
            </a:r>
          </a:p>
          <a:p>
            <a:pPr marL="0" indent="0">
              <a:buNone/>
            </a:pP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„Duokime vaikams tinkamų pramogų“,</a:t>
            </a:r>
          </a:p>
          <a:p>
            <a:pPr marL="0" indent="0">
              <a:buNone/>
            </a:pP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„Vaikų teatras – žaidimų organizatorius“. </a:t>
            </a:r>
          </a:p>
        </p:txBody>
      </p:sp>
    </p:spTree>
    <p:extLst>
      <p:ext uri="{BB962C8B-B14F-4D97-AF65-F5344CB8AC3E}">
        <p14:creationId xmlns:p14="http://schemas.microsoft.com/office/powerpoint/2010/main" val="2087401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>
                <a:latin typeface="Arial Black" panose="020B0A04020102020204" pitchFamily="34" charset="0"/>
              </a:rPr>
              <a:t>Dramos (vaidybos) mokymo metodų klasifikacija</a:t>
            </a:r>
            <a:endParaRPr lang="en-US" dirty="0"/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2595193"/>
              </p:ext>
            </p:extLst>
          </p:nvPr>
        </p:nvGraphicFramePr>
        <p:xfrm>
          <a:off x="838200" y="1825625"/>
          <a:ext cx="10515600" cy="408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lt-LT" sz="3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Neverbaliniai dramos (vaidybos) metodai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sz="3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Verbaliniai dramos (vaidybos) metodai</a:t>
                      </a:r>
                    </a:p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lt-LT" sz="3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kūno skulptūra (užšaldytas vaizdas,  skulptūra, paminklas, fotografija, stop kadras)</a:t>
                      </a:r>
                      <a:endParaRPr lang="en-US" sz="3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lt-LT" sz="3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pantomima.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sz="3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vaidybiniai žaidimai; </a:t>
                      </a:r>
                      <a:endParaRPr lang="en-US" sz="3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lt-LT" sz="3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improvizacija (</a:t>
                      </a:r>
                      <a:r>
                        <a:rPr lang="lt-LT" sz="3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spontaniška</a:t>
                      </a:r>
                      <a:r>
                        <a:rPr lang="lt-LT" sz="3200" kern="1200" baseline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arba</a:t>
                      </a:r>
                      <a:r>
                        <a:rPr lang="lt-LT" sz="3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paruošta);</a:t>
                      </a:r>
                      <a:endParaRPr lang="en-US" sz="3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lt-LT" sz="3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inscenizacija.</a:t>
                      </a:r>
                      <a:br>
                        <a:rPr lang="lt-LT" sz="3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lt-LT" sz="3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"karšta kėdę" arba  interviu.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3938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lt-LT" sz="4400" b="1" dirty="0">
                <a:solidFill>
                  <a:srgbClr val="002060"/>
                </a:solidFill>
                <a:latin typeface="Arial Black" panose="020B0A04020102020204" pitchFamily="34" charset="0"/>
              </a:rPr>
              <a:t>,,Lietuviai kuria savo valstybę“ </a:t>
            </a:r>
          </a:p>
          <a:p>
            <a:pPr marL="0" indent="0" algn="ctr">
              <a:buNone/>
            </a:pPr>
            <a:r>
              <a:rPr lang="lt-LT" sz="4000" b="1" dirty="0">
                <a:latin typeface="Arial Black" panose="020B0A04020102020204" pitchFamily="34" charset="0"/>
              </a:rPr>
              <a:t> istorijos ir pasaulio pažinimo pamoka</a:t>
            </a:r>
          </a:p>
          <a:p>
            <a:pPr marL="0" indent="0" algn="ctr">
              <a:buNone/>
            </a:pPr>
            <a:r>
              <a:rPr lang="lt-LT" sz="4000" b="1" dirty="0">
                <a:latin typeface="Arial Black" panose="020B0A04020102020204" pitchFamily="34" charset="0"/>
              </a:rPr>
              <a:t>3 ir 5 klasėse</a:t>
            </a:r>
          </a:p>
        </p:txBody>
      </p:sp>
    </p:spTree>
    <p:extLst>
      <p:ext uri="{BB962C8B-B14F-4D97-AF65-F5344CB8AC3E}">
        <p14:creationId xmlns:p14="http://schemas.microsoft.com/office/powerpoint/2010/main" val="2486964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b="1" dirty="0"/>
            </a:br>
            <a:endParaRPr lang="en-US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4" y="136525"/>
            <a:ext cx="5075767" cy="3806825"/>
          </a:xfr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376" y="136525"/>
            <a:ext cx="5075767" cy="3806825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610" y="2928423"/>
            <a:ext cx="4830361" cy="362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334063"/>
      </p:ext>
    </p:extLst>
  </p:cSld>
  <p:clrMapOvr>
    <a:masterClrMapping/>
  </p:clrMapOvr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</TotalTime>
  <Words>520</Words>
  <Application>Microsoft Office PowerPoint</Application>
  <PresentationFormat>Widescreen</PresentationFormat>
  <Paragraphs>54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Arial Black</vt:lpstr>
      <vt:lpstr>Arial Rounded MT Bold</vt:lpstr>
      <vt:lpstr>Calibri</vt:lpstr>
      <vt:lpstr>Calibri Light</vt:lpstr>
      <vt:lpstr>„Office“ tema</vt:lpstr>
      <vt:lpstr>  Dramos metodų taikymas istorijos pamokose.</vt:lpstr>
      <vt:lpstr>Mokymosi piramidė</vt:lpstr>
      <vt:lpstr>Sąvoka</vt:lpstr>
      <vt:lpstr> Vaidybos metodų raida</vt:lpstr>
      <vt:lpstr>Vaidybos metodų raida</vt:lpstr>
      <vt:lpstr>Juozas Geniušas (1892 – 1948) – Lietuvos pedagogas, dramaturgas, istorijos mokytojas.</vt:lpstr>
      <vt:lpstr>Dramos (vaidybos) mokymo metodų klasifikacija</vt:lpstr>
      <vt:lpstr>PowerPoint Presentation</vt:lpstr>
      <vt:lpstr> </vt:lpstr>
      <vt:lpstr>PowerPoint Presentation</vt:lpstr>
      <vt:lpstr>PowerPoint Presentation</vt:lpstr>
      <vt:lpstr>Istorijos pamoka  Lenkijos nepriklausomybės dienos minėjimo proga</vt:lpstr>
      <vt:lpstr>2019 metai</vt:lpstr>
      <vt:lpstr>PowerPoint Presentation</vt:lpstr>
      <vt:lpstr>2018 metai</vt:lpstr>
      <vt:lpstr>PowerPoint Presentation</vt:lpstr>
      <vt:lpstr>2017 metai</vt:lpstr>
      <vt:lpstr>PowerPoint Presentation</vt:lpstr>
      <vt:lpstr>PowerPoint Presentation</vt:lpstr>
      <vt:lpstr>2016 metai</vt:lpstr>
      <vt:lpstr>PowerPoint Presentation</vt:lpstr>
      <vt:lpstr>PowerPoint Presentation</vt:lpstr>
      <vt:lpstr>2015 metai</vt:lpstr>
      <vt:lpstr>PowerPoint Presentation</vt:lpstr>
      <vt:lpstr>2014 metai</vt:lpstr>
      <vt:lpstr>PowerPoint Presentation</vt:lpstr>
      <vt:lpstr>2013 metai</vt:lpstr>
      <vt:lpstr>PowerPoint Presentation</vt:lpstr>
      <vt:lpstr>Išvados</vt:lpstr>
      <vt:lpstr>  Nėra absoliučiai gerų arba blogų mokymo metodų, nes vieni jų gali būti tinkami vienam mokiniui, bet netinkami kitam, gali tikti vienai situacijai, bet netikti kitai.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Dramos metodai</dc:title>
  <dc:creator>Windows User</dc:creator>
  <cp:lastModifiedBy>zyta J</cp:lastModifiedBy>
  <cp:revision>62</cp:revision>
  <dcterms:created xsi:type="dcterms:W3CDTF">2018-02-16T18:31:52Z</dcterms:created>
  <dcterms:modified xsi:type="dcterms:W3CDTF">2021-04-26T12:32:05Z</dcterms:modified>
</cp:coreProperties>
</file>