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9" r:id="rId13"/>
    <p:sldId id="268" r:id="rId14"/>
    <p:sldId id="271"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3A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pl-PL" sz="2400" dirty="0">
                <a:solidFill>
                  <a:srgbClr val="C00000"/>
                </a:solidFill>
              </a:rPr>
              <a:t>Visuminis </a:t>
            </a:r>
            <a:r>
              <a:rPr lang="lt-LT" sz="2400" dirty="0">
                <a:solidFill>
                  <a:srgbClr val="C00000"/>
                </a:solidFill>
              </a:rPr>
              <a:t>į</a:t>
            </a:r>
            <a:r>
              <a:rPr lang="pl-PL" sz="2400" dirty="0">
                <a:solidFill>
                  <a:srgbClr val="C00000"/>
                </a:solidFill>
              </a:rPr>
              <a:t>sivertinimas</a:t>
            </a:r>
            <a:endParaRPr lang="en-US" sz="2400" dirty="0">
              <a:solidFill>
                <a:srgbClr val="C00000"/>
              </a:solidFill>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Sheet2!$H$4:$H$28</c:f>
              <c:strCache>
                <c:ptCount val="25"/>
                <c:pt idx="0">
                  <c:v>1.1.1.</c:v>
                </c:pt>
                <c:pt idx="1">
                  <c:v>1.2.1.</c:v>
                </c:pt>
                <c:pt idx="2">
                  <c:v>1.2.2.</c:v>
                </c:pt>
                <c:pt idx="3">
                  <c:v>2.1.1.</c:v>
                </c:pt>
                <c:pt idx="4">
                  <c:v>2.1.2.</c:v>
                </c:pt>
                <c:pt idx="5">
                  <c:v>2.1.3.</c:v>
                </c:pt>
                <c:pt idx="6">
                  <c:v>2.2.1.</c:v>
                </c:pt>
                <c:pt idx="7">
                  <c:v>2.2.2.</c:v>
                </c:pt>
                <c:pt idx="8">
                  <c:v>2.3.1.</c:v>
                </c:pt>
                <c:pt idx="9">
                  <c:v>2.3.2.</c:v>
                </c:pt>
                <c:pt idx="10">
                  <c:v>2.4.1.</c:v>
                </c:pt>
                <c:pt idx="11">
                  <c:v>2.4.2.</c:v>
                </c:pt>
                <c:pt idx="12">
                  <c:v>3.1.1.</c:v>
                </c:pt>
                <c:pt idx="13">
                  <c:v>3.1.2.</c:v>
                </c:pt>
                <c:pt idx="14">
                  <c:v>3.1.3.</c:v>
                </c:pt>
                <c:pt idx="15">
                  <c:v>3.2.1.</c:v>
                </c:pt>
                <c:pt idx="16">
                  <c:v>3.2.2.</c:v>
                </c:pt>
                <c:pt idx="17">
                  <c:v>4.1.1.</c:v>
                </c:pt>
                <c:pt idx="18">
                  <c:v>4.1.2.</c:v>
                </c:pt>
                <c:pt idx="19">
                  <c:v>4.1.3.</c:v>
                </c:pt>
                <c:pt idx="20">
                  <c:v>4.2.1.</c:v>
                </c:pt>
                <c:pt idx="21">
                  <c:v>4.2.2.</c:v>
                </c:pt>
                <c:pt idx="22">
                  <c:v>4.2.3.</c:v>
                </c:pt>
                <c:pt idx="23">
                  <c:v>4.3.1.</c:v>
                </c:pt>
                <c:pt idx="24">
                  <c:v>4.3.2.</c:v>
                </c:pt>
              </c:strCache>
            </c:strRef>
          </c:cat>
          <c:val>
            <c:numRef>
              <c:f>Sheet2!$I$4:$I$28</c:f>
              <c:numCache>
                <c:formatCode>General</c:formatCode>
                <c:ptCount val="25"/>
                <c:pt idx="0">
                  <c:v>2.77</c:v>
                </c:pt>
                <c:pt idx="1">
                  <c:v>2.52</c:v>
                </c:pt>
                <c:pt idx="2">
                  <c:v>2.58</c:v>
                </c:pt>
                <c:pt idx="3">
                  <c:v>2.73</c:v>
                </c:pt>
                <c:pt idx="4">
                  <c:v>2.67</c:v>
                </c:pt>
                <c:pt idx="5">
                  <c:v>2.79</c:v>
                </c:pt>
                <c:pt idx="6">
                  <c:v>2.81</c:v>
                </c:pt>
                <c:pt idx="7">
                  <c:v>2.75</c:v>
                </c:pt>
                <c:pt idx="8">
                  <c:v>2.65</c:v>
                </c:pt>
                <c:pt idx="9">
                  <c:v>2.77</c:v>
                </c:pt>
                <c:pt idx="10">
                  <c:v>2.77</c:v>
                </c:pt>
                <c:pt idx="11">
                  <c:v>2.6</c:v>
                </c:pt>
                <c:pt idx="12">
                  <c:v>2.83</c:v>
                </c:pt>
                <c:pt idx="13">
                  <c:v>2.94</c:v>
                </c:pt>
                <c:pt idx="14">
                  <c:v>3</c:v>
                </c:pt>
                <c:pt idx="15">
                  <c:v>2.71</c:v>
                </c:pt>
                <c:pt idx="16">
                  <c:v>2.6</c:v>
                </c:pt>
                <c:pt idx="17">
                  <c:v>2.69</c:v>
                </c:pt>
                <c:pt idx="18">
                  <c:v>2.71</c:v>
                </c:pt>
                <c:pt idx="19">
                  <c:v>2.81</c:v>
                </c:pt>
                <c:pt idx="20">
                  <c:v>2.6</c:v>
                </c:pt>
                <c:pt idx="21">
                  <c:v>2.69</c:v>
                </c:pt>
                <c:pt idx="22">
                  <c:v>2.94</c:v>
                </c:pt>
                <c:pt idx="23">
                  <c:v>2.67</c:v>
                </c:pt>
                <c:pt idx="24">
                  <c:v>2.75</c:v>
                </c:pt>
              </c:numCache>
            </c:numRef>
          </c:val>
          <c:extLst>
            <c:ext xmlns:c16="http://schemas.microsoft.com/office/drawing/2014/chart" uri="{C3380CC4-5D6E-409C-BE32-E72D297353CC}">
              <c16:uniqueId val="{00000000-7E6D-4349-B02B-2E249EFECD37}"/>
            </c:ext>
          </c:extLst>
        </c:ser>
        <c:dLbls>
          <c:dLblPos val="outEnd"/>
          <c:showLegendKey val="0"/>
          <c:showVal val="1"/>
          <c:showCatName val="0"/>
          <c:showSerName val="0"/>
          <c:showPercent val="0"/>
          <c:showBubbleSize val="0"/>
        </c:dLbls>
        <c:gapWidth val="100"/>
        <c:overlap val="-24"/>
        <c:axId val="1134917983"/>
        <c:axId val="1235363407"/>
      </c:barChart>
      <c:catAx>
        <c:axId val="1134917983"/>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35363407"/>
        <c:crosses val="autoZero"/>
        <c:auto val="1"/>
        <c:lblAlgn val="ctr"/>
        <c:lblOffset val="100"/>
        <c:noMultiLvlLbl val="0"/>
      </c:catAx>
      <c:valAx>
        <c:axId val="123536340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491798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4925C-7EA9-4B8E-AEF9-9050F1ADF6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8A33600-8F46-463D-8B00-DBEB5F59FB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0DF932-938B-40E9-9BF7-B2437D953DA4}"/>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5" name="Footer Placeholder 4">
            <a:extLst>
              <a:ext uri="{FF2B5EF4-FFF2-40B4-BE49-F238E27FC236}">
                <a16:creationId xmlns:a16="http://schemas.microsoft.com/office/drawing/2014/main" id="{7EC7F6A0-1388-4D68-9790-8B0CC535F1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0BC6D-70A9-4A0B-98D8-E9854147E0D1}"/>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2956020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95709-5BCC-47D8-9B4C-6978C9F4D2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F6C851-071D-488D-9B6A-291FE0C4AA4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C35235-CB6A-46C3-87CC-CCB305A7D56A}"/>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5" name="Footer Placeholder 4">
            <a:extLst>
              <a:ext uri="{FF2B5EF4-FFF2-40B4-BE49-F238E27FC236}">
                <a16:creationId xmlns:a16="http://schemas.microsoft.com/office/drawing/2014/main" id="{04A9A3C8-7BB3-456E-B744-DB9811D455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CB488A-AF9B-41B8-BC0B-16C95DC748A5}"/>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3258909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2E8DF3-8900-4E09-BF02-A273D3A8A9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B75CC-CC0F-410D-9877-EC4F7B88805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8B2ED-2E8B-4C53-9C5F-BCCE4FD09F9E}"/>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5" name="Footer Placeholder 4">
            <a:extLst>
              <a:ext uri="{FF2B5EF4-FFF2-40B4-BE49-F238E27FC236}">
                <a16:creationId xmlns:a16="http://schemas.microsoft.com/office/drawing/2014/main" id="{B62887C7-074C-4ED0-A554-D3C882793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BE0FE5-B921-44B8-A3AB-9ED1389586E4}"/>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3317676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047C7-5355-4FEE-B042-A12978C1E1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219014-884E-46AA-8C6D-D06A34730D7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8550AA-0CDA-466E-B5C6-01473BCF5759}"/>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5" name="Footer Placeholder 4">
            <a:extLst>
              <a:ext uri="{FF2B5EF4-FFF2-40B4-BE49-F238E27FC236}">
                <a16:creationId xmlns:a16="http://schemas.microsoft.com/office/drawing/2014/main" id="{477D48A8-71CA-423D-BEDD-7BF4E7DB3B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B42835-F745-454A-B3B5-22A9F7C7EF59}"/>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2936051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0B0C3-F60B-4986-9FD0-B2954A3A2C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E1F27A4-5869-40A3-AE10-885C41D071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ABD8C3-F97B-4A98-89BA-512379FBF6A9}"/>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5" name="Footer Placeholder 4">
            <a:extLst>
              <a:ext uri="{FF2B5EF4-FFF2-40B4-BE49-F238E27FC236}">
                <a16:creationId xmlns:a16="http://schemas.microsoft.com/office/drawing/2014/main" id="{431781BC-D3F3-4621-AC91-5D829B4679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4619AF-0973-4F6A-B946-5DE7CB6627EB}"/>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3043986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85656-C15B-42E2-8D9F-87DDC34AA1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94A68E-82BD-4800-BB17-E4158FDC864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46FD4A-BCEA-45A2-A8B2-3B06B778C64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D79D6A7-15AA-46AB-8268-6D3DE11BF198}"/>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6" name="Footer Placeholder 5">
            <a:extLst>
              <a:ext uri="{FF2B5EF4-FFF2-40B4-BE49-F238E27FC236}">
                <a16:creationId xmlns:a16="http://schemas.microsoft.com/office/drawing/2014/main" id="{0813D74F-E4B3-485E-9D90-64823D203A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68D4CF-9D16-4BB0-9841-C71D6676E27E}"/>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1887991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87B02-BA67-49D7-849E-C07E5A1F6E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3F4482-5DE7-4338-8DE1-16DEB950A1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239ED7-A898-4C4C-AE91-FC4F55B602F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8C7FE0-286A-419F-BEB7-ED70466A27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403BD1A-161E-4429-8905-7C2305B5EE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5B70D25-7C46-4791-84FD-4956CE591F27}"/>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8" name="Footer Placeholder 7">
            <a:extLst>
              <a:ext uri="{FF2B5EF4-FFF2-40B4-BE49-F238E27FC236}">
                <a16:creationId xmlns:a16="http://schemas.microsoft.com/office/drawing/2014/main" id="{CFCA414E-C7B0-4E29-A6DC-E40DE6E601E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19200F-16A7-4A5E-AF33-951145C1F4A4}"/>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2198329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E792C-8CD7-4745-B48F-40F8FAF46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AC0586-0FBD-4A78-9C52-ADF51F28E7CA}"/>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4" name="Footer Placeholder 3">
            <a:extLst>
              <a:ext uri="{FF2B5EF4-FFF2-40B4-BE49-F238E27FC236}">
                <a16:creationId xmlns:a16="http://schemas.microsoft.com/office/drawing/2014/main" id="{08006502-C39F-4547-9994-D629AFC6A2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80C1B3-C84A-4A6C-9DE0-30A5C16439C2}"/>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2260911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F65424-5245-4238-95F3-8B7A721EF7BB}"/>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3" name="Footer Placeholder 2">
            <a:extLst>
              <a:ext uri="{FF2B5EF4-FFF2-40B4-BE49-F238E27FC236}">
                <a16:creationId xmlns:a16="http://schemas.microsoft.com/office/drawing/2014/main" id="{81D35DEC-E829-4CF2-9FBF-ED645522D5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B239032-E983-40E9-BFF7-35E7BA993EA0}"/>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1161221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B2F46-8F3E-47C4-B2EF-95AE4FD6E7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1BC5AE2-A211-4D04-9B2D-52774F56E1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66D8D5-7F72-4EB4-8415-3C6265C518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B7F2F2-A3D6-4E94-BF2F-99D3E3CBC930}"/>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6" name="Footer Placeholder 5">
            <a:extLst>
              <a:ext uri="{FF2B5EF4-FFF2-40B4-BE49-F238E27FC236}">
                <a16:creationId xmlns:a16="http://schemas.microsoft.com/office/drawing/2014/main" id="{268BC3C9-5B48-4F85-B197-8B83E41148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DCEF40-4CBD-4519-81D5-48FCEEA159DB}"/>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1128374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D32BB-FB92-4C73-A191-3E09523C6D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BE0C0F-AD52-42E9-A899-DA01967481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E168A5-B4AA-4B32-9740-EA4C3DF87A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A72C611-EE3B-4596-AFDA-528FB961247D}"/>
              </a:ext>
            </a:extLst>
          </p:cNvPr>
          <p:cNvSpPr>
            <a:spLocks noGrp="1"/>
          </p:cNvSpPr>
          <p:nvPr>
            <p:ph type="dt" sz="half" idx="10"/>
          </p:nvPr>
        </p:nvSpPr>
        <p:spPr/>
        <p:txBody>
          <a:bodyPr/>
          <a:lstStyle/>
          <a:p>
            <a:fld id="{E43CCDB5-E94B-411A-B6C8-2FDCF29DE03F}" type="datetimeFigureOut">
              <a:rPr lang="en-US" smtClean="0"/>
              <a:t>6/9/2023</a:t>
            </a:fld>
            <a:endParaRPr lang="en-US"/>
          </a:p>
        </p:txBody>
      </p:sp>
      <p:sp>
        <p:nvSpPr>
          <p:cNvPr id="6" name="Footer Placeholder 5">
            <a:extLst>
              <a:ext uri="{FF2B5EF4-FFF2-40B4-BE49-F238E27FC236}">
                <a16:creationId xmlns:a16="http://schemas.microsoft.com/office/drawing/2014/main" id="{6000E59E-8FD2-4176-A50D-F25603E457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3E23EE-9FCD-4559-8575-2E820F620D0C}"/>
              </a:ext>
            </a:extLst>
          </p:cNvPr>
          <p:cNvSpPr>
            <a:spLocks noGrp="1"/>
          </p:cNvSpPr>
          <p:nvPr>
            <p:ph type="sldNum" sz="quarter" idx="12"/>
          </p:nvPr>
        </p:nvSpPr>
        <p:spPr/>
        <p:txBody>
          <a:bodyPr/>
          <a:lstStyle/>
          <a:p>
            <a:fld id="{869B9A15-7F79-45A2-B814-51AF1B1568B9}" type="slidenum">
              <a:rPr lang="en-US" smtClean="0"/>
              <a:t>‹#›</a:t>
            </a:fld>
            <a:endParaRPr lang="en-US"/>
          </a:p>
        </p:txBody>
      </p:sp>
    </p:spTree>
    <p:extLst>
      <p:ext uri="{BB962C8B-B14F-4D97-AF65-F5344CB8AC3E}">
        <p14:creationId xmlns:p14="http://schemas.microsoft.com/office/powerpoint/2010/main" val="2010705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AA0AB1-46BF-43C3-8079-5554447BCE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D48263-EBD2-48C0-AB34-B61ABB1FEB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BEF608-25B7-4234-A476-8A3AC83E60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CCDB5-E94B-411A-B6C8-2FDCF29DE03F}" type="datetimeFigureOut">
              <a:rPr lang="en-US" smtClean="0"/>
              <a:t>6/9/2023</a:t>
            </a:fld>
            <a:endParaRPr lang="en-US"/>
          </a:p>
        </p:txBody>
      </p:sp>
      <p:sp>
        <p:nvSpPr>
          <p:cNvPr id="5" name="Footer Placeholder 4">
            <a:extLst>
              <a:ext uri="{FF2B5EF4-FFF2-40B4-BE49-F238E27FC236}">
                <a16:creationId xmlns:a16="http://schemas.microsoft.com/office/drawing/2014/main" id="{79A6936F-45FA-469D-94FF-2D7D5A44B4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2D050DA-C900-45AB-911E-E8CF1B67A0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9B9A15-7F79-45A2-B814-51AF1B1568B9}" type="slidenum">
              <a:rPr lang="en-US" smtClean="0"/>
              <a:t>‹#›</a:t>
            </a:fld>
            <a:endParaRPr lang="en-US"/>
          </a:p>
        </p:txBody>
      </p:sp>
    </p:spTree>
    <p:extLst>
      <p:ext uri="{BB962C8B-B14F-4D97-AF65-F5344CB8AC3E}">
        <p14:creationId xmlns:p14="http://schemas.microsoft.com/office/powerpoint/2010/main" val="1100358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CC0D-CA75-4B36-A97E-778CBE5764E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CF92B6C1-609C-46EC-BC5B-131810C4C395}"/>
              </a:ext>
            </a:extLst>
          </p:cNvPr>
          <p:cNvSpPr>
            <a:spLocks noGrp="1"/>
          </p:cNvSpPr>
          <p:nvPr>
            <p:ph type="subTitle" idx="1"/>
          </p:nvPr>
        </p:nvSpPr>
        <p:spPr/>
        <p:txBody>
          <a:bodyPr/>
          <a:lstStyle/>
          <a:p>
            <a:endParaRPr lang="en-US"/>
          </a:p>
        </p:txBody>
      </p:sp>
      <p:pic>
        <p:nvPicPr>
          <p:cNvPr id="1028" name="Picture 4" descr="https://phonoteka.org/uploads/posts/2021-03/1616521974_47-p-fon-dlya-prezentatsii-delovoi-stil-48.jpg">
            <a:extLst>
              <a:ext uri="{FF2B5EF4-FFF2-40B4-BE49-F238E27FC236}">
                <a16:creationId xmlns:a16="http://schemas.microsoft.com/office/drawing/2014/main" id="{9F646D1B-11B3-4F06-89D5-9111E4306E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F070CFD4-94F8-46DD-9A02-A1F2890886E1}"/>
              </a:ext>
            </a:extLst>
          </p:cNvPr>
          <p:cNvSpPr/>
          <p:nvPr/>
        </p:nvSpPr>
        <p:spPr>
          <a:xfrm>
            <a:off x="1864311" y="1047565"/>
            <a:ext cx="9144000" cy="4524315"/>
          </a:xfrm>
          <a:prstGeom prst="rect">
            <a:avLst/>
          </a:prstGeom>
        </p:spPr>
        <p:txBody>
          <a:bodyPr wrap="square">
            <a:spAutoFit/>
          </a:bodyPr>
          <a:lstStyle/>
          <a:p>
            <a:pPr algn="ctr"/>
            <a:endParaRPr lang="ru-RU" altLang="en-US" sz="4400" b="1" dirty="0">
              <a:latin typeface="Times New Roman" panose="02020603050405020304" pitchFamily="18" charset="0"/>
              <a:cs typeface="Times New Roman" panose="02020603050405020304" pitchFamily="18" charset="0"/>
            </a:endParaRPr>
          </a:p>
          <a:p>
            <a:pPr algn="ctr"/>
            <a:r>
              <a:rPr lang="lt-LT" altLang="en-US" sz="4400" b="1" dirty="0">
                <a:solidFill>
                  <a:srgbClr val="C00000"/>
                </a:solidFill>
                <a:latin typeface="Times New Roman" panose="02020603050405020304" pitchFamily="18" charset="0"/>
                <a:cs typeface="Times New Roman" panose="02020603050405020304" pitchFamily="18" charset="0"/>
              </a:rPr>
              <a:t>Šalčininkų r. Kalesninkų</a:t>
            </a:r>
            <a:br>
              <a:rPr lang="lt-LT" altLang="en-US" sz="4400" b="1" dirty="0">
                <a:solidFill>
                  <a:srgbClr val="C00000"/>
                </a:solidFill>
                <a:latin typeface="Times New Roman" panose="02020603050405020304" pitchFamily="18" charset="0"/>
                <a:cs typeface="Times New Roman" panose="02020603050405020304" pitchFamily="18" charset="0"/>
              </a:rPr>
            </a:br>
            <a:r>
              <a:rPr lang="lt-LT" altLang="en-US" sz="4400" b="1" dirty="0">
                <a:solidFill>
                  <a:srgbClr val="C00000"/>
                </a:solidFill>
                <a:latin typeface="Times New Roman" panose="02020603050405020304" pitchFamily="18" charset="0"/>
                <a:cs typeface="Times New Roman" panose="02020603050405020304" pitchFamily="18" charset="0"/>
              </a:rPr>
              <a:t> Liudviko Narbuto gimnazijos </a:t>
            </a:r>
          </a:p>
          <a:p>
            <a:pPr algn="ctr"/>
            <a:r>
              <a:rPr lang="lt-LT" altLang="en-US" sz="4400" b="1" i="1" dirty="0">
                <a:solidFill>
                  <a:srgbClr val="C00000"/>
                </a:solidFill>
                <a:latin typeface="Times New Roman" panose="02020603050405020304" pitchFamily="18" charset="0"/>
                <a:cs typeface="Times New Roman" panose="02020603050405020304" pitchFamily="18" charset="0"/>
              </a:rPr>
              <a:t>visuminio įsivertinimo rezultatai</a:t>
            </a:r>
            <a:endParaRPr lang="ru-RU" altLang="en-US" sz="4400" b="1" i="1" dirty="0">
              <a:solidFill>
                <a:srgbClr val="C00000"/>
              </a:solidFill>
              <a:latin typeface="Times New Roman" panose="02020603050405020304" pitchFamily="18" charset="0"/>
              <a:cs typeface="Times New Roman" panose="02020603050405020304" pitchFamily="18" charset="0"/>
            </a:endParaRPr>
          </a:p>
          <a:p>
            <a:pPr algn="ctr"/>
            <a:endParaRPr lang="ru-RU" altLang="en-US" sz="4400" b="1" i="1" dirty="0">
              <a:solidFill>
                <a:srgbClr val="C00000"/>
              </a:solidFill>
              <a:latin typeface="Times New Roman" panose="02020603050405020304" pitchFamily="18" charset="0"/>
              <a:cs typeface="Times New Roman" panose="02020603050405020304" pitchFamily="18" charset="0"/>
            </a:endParaRPr>
          </a:p>
          <a:p>
            <a:pPr algn="ctr"/>
            <a:endParaRPr lang="ru-RU" altLang="en-US" sz="4400" b="1" i="1" dirty="0">
              <a:solidFill>
                <a:srgbClr val="C00000"/>
              </a:solidFill>
              <a:latin typeface="Times New Roman" panose="02020603050405020304" pitchFamily="18" charset="0"/>
              <a:cs typeface="Times New Roman" panose="02020603050405020304" pitchFamily="18" charset="0"/>
            </a:endParaRPr>
          </a:p>
          <a:p>
            <a:pPr algn="ctr"/>
            <a:r>
              <a:rPr lang="lt-LT" sz="2400" dirty="0">
                <a:solidFill>
                  <a:srgbClr val="C00000"/>
                </a:solidFill>
              </a:rPr>
              <a:t>202</a:t>
            </a:r>
            <a:r>
              <a:rPr lang="ru-RU" sz="2400" dirty="0">
                <a:solidFill>
                  <a:srgbClr val="C00000"/>
                </a:solidFill>
              </a:rPr>
              <a:t>2</a:t>
            </a:r>
            <a:r>
              <a:rPr lang="lt-LT" sz="2400" dirty="0">
                <a:solidFill>
                  <a:srgbClr val="C00000"/>
                </a:solidFill>
              </a:rPr>
              <a:t> - 202</a:t>
            </a:r>
            <a:r>
              <a:rPr lang="ru-RU" sz="2400" dirty="0">
                <a:solidFill>
                  <a:srgbClr val="C00000"/>
                </a:solidFill>
              </a:rPr>
              <a:t>3</a:t>
            </a:r>
            <a:r>
              <a:rPr lang="lt-LT" sz="2400" dirty="0">
                <a:solidFill>
                  <a:srgbClr val="C00000"/>
                </a:solidFill>
              </a:rPr>
              <a:t> m.</a:t>
            </a:r>
            <a:r>
              <a:rPr lang="ru-RU" sz="2400" dirty="0">
                <a:solidFill>
                  <a:srgbClr val="C00000"/>
                </a:solidFill>
              </a:rPr>
              <a:t> </a:t>
            </a:r>
            <a:r>
              <a:rPr lang="lt-LT" sz="2400" dirty="0">
                <a:solidFill>
                  <a:srgbClr val="C00000"/>
                </a:solidFill>
              </a:rPr>
              <a:t>m.</a:t>
            </a:r>
            <a:endParaRPr lang="en-US" altLang="en-US" sz="2400" b="1"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5989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6283D-AAAA-40FE-A13C-A275602AF27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B73B46E-237C-43BD-BAD4-4CBE8F01D1C9}"/>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39B30D8C-78EA-4925-9E92-0CDC39BF40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EED7CEC3-F0A0-4967-9A97-F5119596BA80}"/>
              </a:ext>
            </a:extLst>
          </p:cNvPr>
          <p:cNvSpPr/>
          <p:nvPr/>
        </p:nvSpPr>
        <p:spPr>
          <a:xfrm>
            <a:off x="551793" y="550213"/>
            <a:ext cx="11256579" cy="5587876"/>
          </a:xfrm>
          <a:prstGeom prst="rect">
            <a:avLst/>
          </a:prstGeom>
        </p:spPr>
        <p:txBody>
          <a:bodyPr wrap="square">
            <a:spAutoFit/>
          </a:bodyPr>
          <a:lstStyle/>
          <a:p>
            <a:pPr algn="just">
              <a:lnSpc>
                <a:spcPct val="150000"/>
              </a:lnSpc>
              <a:spcAft>
                <a:spcPts val="0"/>
              </a:spcAft>
            </a:pPr>
            <a:r>
              <a:rPr lang="lt-LT" sz="24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Dialogas vertinant  </a:t>
            </a:r>
            <a:endParaRPr lang="en-US" sz="24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Visi mokytojai ir beveik visi mokiniai bei tėvai teigia, kad mokslo metų pradžioje mokiniai yra supažindinami su dalykų vertinimu, tačiau tik 47,2% mokinių pažymi, kad mokytojai aptaria su mokiniais vertinimo kriterijus pamokoje. Vertinimo kriterijai ne visada yra aiškūs mokiniams (39%). 94,5% mokytojų teigia, kad visada arba dažnai pataria mokiniams, kaip jie galėtų geriau mokytis. Dauguma mokytojų (94,4%), mokinių (80,6%) ir tėvų (81%) pažymi, kad mokiniai pamokose mokosi įsivertinti savo darbą, tačiau tik 33,3% mokinių teigia, kad mokytojai naudoja įvairius įsivertinimo metodus. Iš pokalbio su administracijos atstovais paaiškėjo, kad mokiniams ypač patinka, kai įsivertinimui naudojamos </a:t>
            </a:r>
            <a:r>
              <a:rPr lang="lt-LT"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Kahoot</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lt-LT"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Mentimeter</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ir panašios programos. 72,2% mokytojų savo dalyko pamokose naudoja grįžtamojo ryšio metodus. Tik pusė mokinių geba atlikti refleksiją pamokoje. 58,3% mokinių, jų teigimu, stebi ir analizuoja savo pasiekimus bei pažangą, tam pritaria 72,2% mokytojų bei 69% tėvų. Iš pokalbio su mokiniais paaiškėjo, kad ne visų dalykų mokytojai informuoja mokinius apie kontrolinio darbo, testo ar kito atsiskaitymo raštu kiekvienos užduoties vertinimą.</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687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8DD45-DBB6-403A-B8EE-0D4B3A43240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8D275D-0CAD-4C39-A5C7-034E624A8844}"/>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65A2A7A1-CC14-4DF1-A03C-89290B70ED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B5EAFDFB-400C-46A9-8DBC-EDF54CA9CA56}"/>
              </a:ext>
            </a:extLst>
          </p:cNvPr>
          <p:cNvSpPr/>
          <p:nvPr/>
        </p:nvSpPr>
        <p:spPr>
          <a:xfrm>
            <a:off x="173421" y="894196"/>
            <a:ext cx="11540358" cy="4433714"/>
          </a:xfrm>
          <a:prstGeom prst="rect">
            <a:avLst/>
          </a:prstGeom>
        </p:spPr>
        <p:txBody>
          <a:bodyPr wrap="square">
            <a:spAutoFit/>
          </a:bodyPr>
          <a:lstStyle/>
          <a:p>
            <a:pPr marL="457200" algn="just">
              <a:lnSpc>
                <a:spcPct val="150000"/>
              </a:lnSpc>
              <a:spcAft>
                <a:spcPts val="0"/>
              </a:spcAft>
            </a:pPr>
            <a:r>
              <a:rPr lang="lt-LT" sz="2400" b="1" i="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Įsivertinimas kaip savivoka</a:t>
            </a:r>
            <a:r>
              <a:rPr lang="lt-LT" sz="24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solidFill>
                <a:srgbClr val="C00000"/>
              </a:solidFill>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55,6% mokinių, 47% tėvų bei 66,7% mokytojų pažymi, kad vertindami savo ir draugų atliktas užduotis, kūrinius, idėjas ir pan., mokiniai geriau supranta mokymosi medžiagą. 39% mokinių pripažįsta, kad niekada nėra vertinę kitų mokinių darbus.  Įsivertinimas stiprina mokinio pasitikėjimą savimi. Taip mano 55,6% mokinių, 66% tėvų bei 72,2% mokytojų. Iš pokalbių su mokiniais, klasių auklėtojais bei mokytojais dalykininkais, galima padaryti išvadą, kad dauguma mokinių, padėdami  klasių auklėtojų, pildo individualios pažangos stebėjimo lapus, tačiau mokytojai dalykininkai su mokiniais individualiai aptaria pasiekimus rečiau negu kartą per mėnesį. Mokiniai (91,7%) nebijo klausti, kai jiems yra kažkas neaišku. Tą patvirtina 83,3% mokytojų. Dauguma mokinių (75%) ir tėvų (72%) tvirtina, kad mokiniai prisiima atsakomybę už savo mokymąsi, bet su tuo sutinka tik 33,3% mokytojų. 63,9% mokinių, 66% tėvų ir 33,3% mokytojų mano, kad mokiniai sugeba priimti sprendimus, kaip valdyti savo mokymąsi.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2334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02670-44AF-4BAC-976F-7D415BF358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EC79DE9-DCAD-4636-A08B-D44AB12A17E3}"/>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0CF1E857-BDCE-4B7E-A1E6-DAE9FD9DB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5E547A67-28D9-40C3-8952-7AD75893F94D}"/>
              </a:ext>
            </a:extLst>
          </p:cNvPr>
          <p:cNvSpPr/>
          <p:nvPr/>
        </p:nvSpPr>
        <p:spPr>
          <a:xfrm>
            <a:off x="557049" y="894196"/>
            <a:ext cx="11140966" cy="4341381"/>
          </a:xfrm>
          <a:prstGeom prst="rect">
            <a:avLst/>
          </a:prstGeom>
        </p:spPr>
        <p:txBody>
          <a:bodyPr wrap="square">
            <a:spAutoFit/>
          </a:bodyPr>
          <a:lstStyle/>
          <a:p>
            <a:pPr algn="just">
              <a:lnSpc>
                <a:spcPct val="150000"/>
              </a:lnSpc>
              <a:spcAft>
                <a:spcPts val="0"/>
              </a:spcAft>
            </a:pPr>
            <a:r>
              <a:rPr lang="lt-LT" sz="2400" b="1" dirty="0">
                <a:solidFill>
                  <a:srgbClr val="C00000"/>
                </a:solidFill>
                <a:ea typeface="Calibri" panose="020F0502020204030204" pitchFamily="34" charset="0"/>
                <a:cs typeface="Times New Roman" panose="02020603050405020304" pitchFamily="18" charset="0"/>
              </a:rPr>
              <a:t>Išvados</a:t>
            </a: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91,7%, mokslo metų pradžioje supažindina mokinius su dalykų vertinimo tvarkomis.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47,2% mokytojų aptaria su mokiniais vertinimo ir įsivertinimo kriterijus pamokoje.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22,2% mokytojų pripažįsta, kad vertinimo kriterijai ne visada yra aiškūs mokiniams.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 Ne visi mokytojai (60%) savo pamokose organizuoja mokinių įsivertinimą siekdami geresnių mokymosi rezultatų.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 Ne visų dalykų mokytojai informuoja mokinius apie kontrolinio darbo, testo ar kito atsiskaitymo raštu kiekvienos užduoties vertinimą.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 61,1% mokinių  įsitraukia į klasės draugų užduočių atlikimo vertinimą pamokose.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7. Dauguma mokinių, padėdami  klasių auklėtojų, pildo individualios pažangos stebėjimo lapus.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713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F85F3-9448-4263-BF40-14BE44B998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BA45122-9438-4ACE-93DC-A47183766BDE}"/>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213EECD7-8BA7-425D-92AA-86C318B32F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05B249D4-AD1E-45F8-958F-FF034D12E738}"/>
              </a:ext>
            </a:extLst>
          </p:cNvPr>
          <p:cNvSpPr/>
          <p:nvPr/>
        </p:nvSpPr>
        <p:spPr>
          <a:xfrm>
            <a:off x="412530" y="894196"/>
            <a:ext cx="11366937" cy="4341381"/>
          </a:xfrm>
          <a:prstGeom prst="rect">
            <a:avLst/>
          </a:prstGeom>
        </p:spPr>
        <p:txBody>
          <a:bodyPr wrap="square">
            <a:spAutoFit/>
          </a:bodyPr>
          <a:lstStyle/>
          <a:p>
            <a:pPr algn="just">
              <a:lnSpc>
                <a:spcPct val="150000"/>
              </a:lnSpc>
              <a:spcAft>
                <a:spcPts val="0"/>
              </a:spcAft>
            </a:pPr>
            <a:r>
              <a:rPr lang="lt-LT" sz="2400" b="1" dirty="0">
                <a:solidFill>
                  <a:srgbClr val="C00000"/>
                </a:solidFill>
                <a:ea typeface="Calibri" panose="020F0502020204030204" pitchFamily="34" charset="0"/>
                <a:cs typeface="Times New Roman" panose="02020603050405020304" pitchFamily="18" charset="0"/>
              </a:rPr>
              <a:t>Rekomendacijos</a:t>
            </a:r>
            <a:endParaRPr lang="en-US" sz="2400" b="1" dirty="0">
              <a:solidFill>
                <a:srgbClr val="C00000"/>
              </a:solidFill>
              <a:ea typeface="Calibri" panose="020F0502020204030204" pitchFamily="34" charset="0"/>
              <a:cs typeface="Times New Roman" panose="02020603050405020304" pitchFamily="18" charset="0"/>
            </a:endParaRPr>
          </a:p>
          <a:p>
            <a:pPr algn="just">
              <a:lnSpc>
                <a:spcPct val="150000"/>
              </a:lnSpc>
              <a:spcAft>
                <a:spcPts val="0"/>
              </a:spcAft>
            </a:pPr>
            <a:r>
              <a:rPr lang="lt-LT"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Mokslo metų pradžioje išsamiau supažindinti mokinius su savo dalyko vertinimo tvarkomis, kad jos būtų aiškios visiems mokiniams.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Visuotinio susirinkimo metu supažindinti tėvus su visų dalykų </a:t>
            </a:r>
            <a:r>
              <a:rPr lang="lt-LT"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vertinimu pagal atnaujintas programas</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a:t>
            </a:r>
            <a:r>
              <a:rPr lang="lt-LT"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Pamokos pradžioje, prieš kontrolinius darbus, užduočių atlikimą, aptarti su mokiniais vertinimo ir įsivertinimo kriterijus.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Savo veikloje dažniau taikyti f</a:t>
            </a:r>
            <a:r>
              <a:rPr lang="lt-LT" dirty="0">
                <a:solidFill>
                  <a:srgbClr val="212529"/>
                </a:solidFill>
                <a:latin typeface="Times New Roman" panose="02020603050405020304" pitchFamily="18" charset="0"/>
                <a:ea typeface="Calibri" panose="020F0502020204030204" pitchFamily="34" charset="0"/>
                <a:cs typeface="Times New Roman" panose="02020603050405020304" pitchFamily="18" charset="0"/>
              </a:rPr>
              <a:t>ormuojamąjį vertinimą. (tai skatina mokinius mokytis analizuoti esamus pasiekimus ar mokymosi spragas, sudaro galimybes mokiniams ir mokytojams geranoriškai bendradarbiauti)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 D</a:t>
            </a:r>
            <a:r>
              <a:rPr lang="lt-LT"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alykų mokytojai bent vieną kartą per mėnesį individualiai </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 mokiniais aptars jų pažangą ir sėkmes. </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3932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5DDF1-C155-421F-84AA-3A389F35F7A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B651517-E4F9-4555-A13A-55F2AFE15F00}"/>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A254CE4F-6547-4A4C-85AA-824531B5F0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00A21059-9885-4B25-98B6-FAC5A70151D3}"/>
              </a:ext>
            </a:extLst>
          </p:cNvPr>
          <p:cNvSpPr/>
          <p:nvPr/>
        </p:nvSpPr>
        <p:spPr>
          <a:xfrm>
            <a:off x="585951" y="1010558"/>
            <a:ext cx="11020096" cy="4341381"/>
          </a:xfrm>
          <a:prstGeom prst="rect">
            <a:avLst/>
          </a:prstGeom>
        </p:spPr>
        <p:txBody>
          <a:bodyPr wrap="square">
            <a:spAutoFit/>
          </a:bodyPr>
          <a:lstStyle/>
          <a:p>
            <a:pPr algn="just">
              <a:lnSpc>
                <a:spcPct val="150000"/>
              </a:lnSpc>
            </a:pPr>
            <a:r>
              <a:rPr lang="lt-LT" sz="2400" b="1" dirty="0">
                <a:solidFill>
                  <a:srgbClr val="C00000"/>
                </a:solidFill>
                <a:ea typeface="Calibri" panose="020F0502020204030204" pitchFamily="34" charset="0"/>
                <a:cs typeface="Times New Roman" panose="02020603050405020304" pitchFamily="18" charset="0"/>
              </a:rPr>
              <a:t>Rekomendacijos</a:t>
            </a:r>
            <a:endParaRPr lang="en-US" sz="2400" b="1" dirty="0">
              <a:solidFill>
                <a:srgbClr val="C00000"/>
              </a:solidFill>
              <a:ea typeface="Calibri" panose="020F0502020204030204" pitchFamily="34" charset="0"/>
              <a:cs typeface="Times New Roman" panose="02020603050405020304" pitchFamily="18" charset="0"/>
            </a:endParaRPr>
          </a:p>
          <a:p>
            <a:pPr algn="just">
              <a:lnSpc>
                <a:spcPct val="150000"/>
              </a:lnSpc>
              <a:spcAft>
                <a:spcPts val="0"/>
              </a:spcAft>
            </a:pPr>
            <a:endPar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 </a:t>
            </a:r>
            <a:r>
              <a:rPr lang="lt-LT" dirty="0">
                <a:latin typeface="Times New Roman" panose="02020603050405020304" pitchFamily="18" charset="0"/>
                <a:ea typeface="Calibri" panose="020F0502020204030204" pitchFamily="34" charset="0"/>
                <a:cs typeface="Times New Roman" panose="02020603050405020304" pitchFamily="18" charset="0"/>
              </a:rPr>
              <a:t>Skatinti mokinius mokytis vieniems iš kitų</a:t>
            </a:r>
            <a:r>
              <a:rPr lang="lt-LT"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(mokymasis bendradarbiaujant) – leisti mokiniams vertinti vieni kitų darbus.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7. Pamokoje naudoti grįžtamojo ryšio metodus (pvz., aptarimą, trumpą apklausą, refleksiją).</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8. Pamokose mokinių darbo įsivertinimui dažniau taikyti šiuolaikiškus, mokiniams suprantamus, jų mėgstamus įsivertinimo būdus. Naudoti refleksijai ir įsivertinimui </a:t>
            </a:r>
            <a:r>
              <a:rPr lang="lt-LT"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Eduka</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klasę, </a:t>
            </a:r>
            <a:r>
              <a:rPr lang="lt-LT"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Kahoot</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lt-LT"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Mentimeter</a:t>
            </a: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ir kitas skaitmenines platformas.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9. Labiau suasmeninti mokymąsi, kad įsivertindami mokiniai dažniau patirtų sėkmę, kuri skatina vaiko motyvaciją mokytis.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1865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E556F-582D-4A09-8B8B-6175AD11CB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0E8B07-B77D-4FAE-887D-B65E6D3247D5}"/>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9DB4DC4F-78B9-43E1-B9D7-793A254C61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07FE9753-A49D-43EB-B73C-81A315ED8FB4}"/>
              </a:ext>
            </a:extLst>
          </p:cNvPr>
          <p:cNvSpPr/>
          <p:nvPr/>
        </p:nvSpPr>
        <p:spPr>
          <a:xfrm>
            <a:off x="441434" y="1119810"/>
            <a:ext cx="11382704" cy="3094886"/>
          </a:xfrm>
          <a:prstGeom prst="rect">
            <a:avLst/>
          </a:prstGeom>
        </p:spPr>
        <p:txBody>
          <a:bodyPr wrap="square">
            <a:spAutoFit/>
          </a:bodyPr>
          <a:lstStyle/>
          <a:p>
            <a:pPr marL="457200" algn="ctr">
              <a:lnSpc>
                <a:spcPct val="150000"/>
              </a:lnSpc>
              <a:spcAft>
                <a:spcPts val="0"/>
              </a:spcAft>
            </a:pPr>
            <a:r>
              <a:rPr lang="lt-LT" sz="2400" b="1" dirty="0">
                <a:solidFill>
                  <a:srgbClr val="C00000"/>
                </a:solidFill>
                <a:ea typeface="Calibri" panose="020F0502020204030204" pitchFamily="34" charset="0"/>
                <a:cs typeface="Times New Roman" panose="02020603050405020304" pitchFamily="18" charset="0"/>
              </a:rPr>
              <a:t>Gimnazijos veiklos kokybės įsivertinimo rezultatų viešinimas ir panaudojimas</a:t>
            </a:r>
            <a:endParaRPr lang="en-US" sz="2400" dirty="0">
              <a:solidFill>
                <a:srgbClr val="C00000"/>
              </a:solidFill>
              <a:ea typeface="Calibri" panose="020F0502020204030204" pitchFamily="34" charset="0"/>
              <a:cs typeface="Times New Roman" panose="02020603050405020304" pitchFamily="18" charset="0"/>
            </a:endParaRPr>
          </a:p>
          <a:p>
            <a:pPr marL="457200" algn="ctr">
              <a:lnSpc>
                <a:spcPct val="150000"/>
              </a:lnSpc>
              <a:spcAft>
                <a:spcPts val="0"/>
              </a:spcAft>
            </a:pPr>
            <a:r>
              <a:rPr lang="lt-LT"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Iki 2023 m. gegužės 31 d. pateikti gimnazijos bendruomenei išsamią informaciją apie tirtų mokyklos veiklos sričių kokybę. Ataskaita pristatoma gimnazijos taryboje, mokytojų tarybos posėdyje, mokyklos tinklapyje.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Planuojant gimnazijos veiklą 2023-2024 m. m. atsižvelgti į gimnazijos veiklos kokybės įsivertinimo išvadas ir rekomendacijas.</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lt-LT"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2955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FD292-3F86-487A-B8ED-DB317D367E6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86B9AF9-D28E-41E3-864A-3B7BDFDCCD81}"/>
              </a:ext>
            </a:extLst>
          </p:cNvPr>
          <p:cNvSpPr>
            <a:spLocks noGrp="1"/>
          </p:cNvSpPr>
          <p:nvPr>
            <p:ph idx="1"/>
          </p:nvPr>
        </p:nvSpPr>
        <p:spPr/>
        <p:txBody>
          <a:bodyPr/>
          <a:lstStyle/>
          <a:p>
            <a:endParaRPr lang="en-US"/>
          </a:p>
        </p:txBody>
      </p:sp>
      <p:pic>
        <p:nvPicPr>
          <p:cNvPr id="6" name="Picture 4" descr="https://phonoteka.org/uploads/posts/2021-03/1616521974_47-p-fon-dlya-prezentatsii-delovoi-stil-48.jpg">
            <a:extLst>
              <a:ext uri="{FF2B5EF4-FFF2-40B4-BE49-F238E27FC236}">
                <a16:creationId xmlns:a16="http://schemas.microsoft.com/office/drawing/2014/main" id="{9AC56B88-C009-416A-A6F4-C02621F0C7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712D3BCB-471E-435B-9FAC-5C456BB2D7FE}"/>
              </a:ext>
            </a:extLst>
          </p:cNvPr>
          <p:cNvSpPr/>
          <p:nvPr/>
        </p:nvSpPr>
        <p:spPr>
          <a:xfrm>
            <a:off x="2104008" y="681037"/>
            <a:ext cx="7670307" cy="4893647"/>
          </a:xfrm>
          <a:prstGeom prst="rect">
            <a:avLst/>
          </a:prstGeom>
        </p:spPr>
        <p:txBody>
          <a:bodyPr wrap="square">
            <a:spAutoFit/>
          </a:bodyPr>
          <a:lstStyle/>
          <a:p>
            <a:r>
              <a:rPr lang="lt-LT" altLang="en-US" sz="2400" b="1" dirty="0">
                <a:solidFill>
                  <a:srgbClr val="C00000"/>
                </a:solidFill>
              </a:rPr>
              <a:t>Tikslas</a:t>
            </a:r>
            <a:endParaRPr lang="en-US" altLang="en-US" sz="2400" b="1" dirty="0">
              <a:solidFill>
                <a:srgbClr val="C00000"/>
              </a:solidFill>
            </a:endParaRPr>
          </a:p>
          <a:p>
            <a:r>
              <a:rPr lang="lt-LT" altLang="en-US" sz="2400" dirty="0"/>
              <a:t>1. Kurti gimnaziją, kaip besimokančią organizaciją, kuri nuolat aptaria savo veiklos kokybę ir susitaria dėl jos tobulinimo krypčių bei būdų.</a:t>
            </a:r>
            <a:endParaRPr lang="en-US" altLang="en-US" sz="2400" dirty="0"/>
          </a:p>
          <a:p>
            <a:endParaRPr lang="lt-LT" altLang="en-US" sz="2400" b="1" i="1" dirty="0"/>
          </a:p>
          <a:p>
            <a:r>
              <a:rPr lang="lt-LT" altLang="en-US" sz="2400" b="1" dirty="0">
                <a:solidFill>
                  <a:srgbClr val="C00000"/>
                </a:solidFill>
              </a:rPr>
              <a:t>Uždaviniai</a:t>
            </a:r>
            <a:endParaRPr lang="en-US" altLang="en-US" sz="2400" dirty="0">
              <a:solidFill>
                <a:srgbClr val="C00000"/>
              </a:solidFill>
            </a:endParaRPr>
          </a:p>
          <a:p>
            <a:r>
              <a:rPr lang="lt-LT" altLang="en-US" sz="2400" dirty="0"/>
              <a:t>1. Atlikti gimnazijos veiklos kokybės įsivertinimą.</a:t>
            </a:r>
            <a:endParaRPr lang="en-US" altLang="en-US" sz="2400" dirty="0"/>
          </a:p>
          <a:p>
            <a:r>
              <a:rPr lang="lt-LT" altLang="en-US" sz="2400" dirty="0"/>
              <a:t>2. Rinkti, apdoroti, analizuoti, įforminti gimnazijos veiklos kokybės įsivertinimo rezultatus.</a:t>
            </a:r>
            <a:endParaRPr lang="en-US" altLang="en-US" sz="2400" dirty="0"/>
          </a:p>
          <a:p>
            <a:r>
              <a:rPr lang="lt-LT" altLang="en-US" sz="2400" dirty="0"/>
              <a:t>3. Numatyti gimnazijos veiklos tobulinimo perspektyvą.</a:t>
            </a:r>
            <a:endParaRPr lang="en-US" altLang="en-US" sz="2400" dirty="0"/>
          </a:p>
          <a:p>
            <a:r>
              <a:rPr lang="lt-LT" altLang="en-US" sz="2400" dirty="0"/>
              <a:t>4. Teikti mokyklos bendruomenės nariams patikimą ir išsamią informaciją apie įsivertinimui pasirinkto veiklos rodiklio tobulinimo rezultatus.</a:t>
            </a:r>
            <a:endParaRPr lang="en-US" altLang="en-US" sz="2400" dirty="0"/>
          </a:p>
        </p:txBody>
      </p:sp>
    </p:spTree>
    <p:extLst>
      <p:ext uri="{BB962C8B-B14F-4D97-AF65-F5344CB8AC3E}">
        <p14:creationId xmlns:p14="http://schemas.microsoft.com/office/powerpoint/2010/main" val="2513258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F228E-3B70-442F-82C5-D55A49DF347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8C7B610-8C4B-4614-BE30-980797AA10F6}"/>
              </a:ext>
            </a:extLst>
          </p:cNvPr>
          <p:cNvSpPr>
            <a:spLocks noGrp="1"/>
          </p:cNvSpPr>
          <p:nvPr>
            <p:ph idx="1"/>
          </p:nvPr>
        </p:nvSpPr>
        <p:spPr/>
        <p:txBody>
          <a:bodyPr/>
          <a:lstStyle/>
          <a:p>
            <a:endParaRPr lang="en-US"/>
          </a:p>
        </p:txBody>
      </p:sp>
      <p:pic>
        <p:nvPicPr>
          <p:cNvPr id="5" name="Picture 4" descr="https://phonoteka.org/uploads/posts/2021-03/1616521974_47-p-fon-dlya-prezentatsii-delovoi-stil-48.jpg">
            <a:extLst>
              <a:ext uri="{FF2B5EF4-FFF2-40B4-BE49-F238E27FC236}">
                <a16:creationId xmlns:a16="http://schemas.microsoft.com/office/drawing/2014/main" id="{096B4556-2232-4DA1-8E9C-1F41616655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3C4A6850-5E51-4EDD-A0F2-47180B761C28}"/>
              </a:ext>
            </a:extLst>
          </p:cNvPr>
          <p:cNvSpPr/>
          <p:nvPr/>
        </p:nvSpPr>
        <p:spPr>
          <a:xfrm>
            <a:off x="1740023" y="1417736"/>
            <a:ext cx="4900474" cy="523220"/>
          </a:xfrm>
          <a:prstGeom prst="rect">
            <a:avLst/>
          </a:prstGeom>
        </p:spPr>
        <p:txBody>
          <a:bodyPr wrap="square">
            <a:spAutoFit/>
          </a:bodyPr>
          <a:lstStyle/>
          <a:p>
            <a:pPr>
              <a:buFont typeface="Wingdings 2" panose="05020102010507070707" pitchFamily="18" charset="2"/>
              <a:buNone/>
            </a:pPr>
            <a:r>
              <a:rPr lang="lt-LT" altLang="en-US" sz="2800" b="1" dirty="0">
                <a:solidFill>
                  <a:srgbClr val="C00000"/>
                </a:solidFill>
              </a:rPr>
              <a:t>Įsivertinimo grupės nariai:</a:t>
            </a:r>
            <a:r>
              <a:rPr lang="lt-LT" altLang="en-US" sz="2800" dirty="0">
                <a:solidFill>
                  <a:srgbClr val="C00000"/>
                </a:solidFill>
              </a:rPr>
              <a:t> </a:t>
            </a:r>
            <a:endParaRPr lang="en-US" altLang="en-US" sz="2800" dirty="0">
              <a:solidFill>
                <a:srgbClr val="C00000"/>
              </a:solidFill>
            </a:endParaRPr>
          </a:p>
        </p:txBody>
      </p:sp>
      <p:sp>
        <p:nvSpPr>
          <p:cNvPr id="7" name="Rectangle 6">
            <a:extLst>
              <a:ext uri="{FF2B5EF4-FFF2-40B4-BE49-F238E27FC236}">
                <a16:creationId xmlns:a16="http://schemas.microsoft.com/office/drawing/2014/main" id="{BB2EDE98-4A9F-48BF-ACBB-4CABFAF90391}"/>
              </a:ext>
            </a:extLst>
          </p:cNvPr>
          <p:cNvSpPr/>
          <p:nvPr/>
        </p:nvSpPr>
        <p:spPr>
          <a:xfrm>
            <a:off x="1740023" y="2500998"/>
            <a:ext cx="9303057" cy="2677656"/>
          </a:xfrm>
          <a:prstGeom prst="rect">
            <a:avLst/>
          </a:prstGeom>
        </p:spPr>
        <p:txBody>
          <a:bodyPr wrap="square">
            <a:spAutoFit/>
          </a:bodyPr>
          <a:lstStyle/>
          <a:p>
            <a:pPr>
              <a:defRPr/>
            </a:pPr>
            <a:r>
              <a:rPr lang="lt-LT" sz="2800" dirty="0"/>
              <a:t>Julija </a:t>
            </a:r>
            <a:r>
              <a:rPr lang="lt-LT" sz="2800" dirty="0" err="1"/>
              <a:t>Aidukonienė</a:t>
            </a:r>
            <a:r>
              <a:rPr lang="lt-LT" sz="2800" dirty="0"/>
              <a:t> - klasių auklėtojų metodinės grupės atstovė;</a:t>
            </a:r>
            <a:endParaRPr lang="en-US" sz="2800" dirty="0"/>
          </a:p>
          <a:p>
            <a:pPr>
              <a:defRPr/>
            </a:pPr>
            <a:r>
              <a:rPr lang="lt-LT" sz="2800" dirty="0"/>
              <a:t>Galina </a:t>
            </a:r>
            <a:r>
              <a:rPr lang="lt-LT" sz="2800" dirty="0" err="1"/>
              <a:t>Andrukonis</a:t>
            </a:r>
            <a:r>
              <a:rPr lang="lt-LT" sz="2800" dirty="0"/>
              <a:t> - gamtos ir tiksliųjų mokslų metodinės grupės atstovė;</a:t>
            </a:r>
            <a:endParaRPr lang="en-US" sz="2800" dirty="0"/>
          </a:p>
          <a:p>
            <a:pPr>
              <a:defRPr/>
            </a:pPr>
            <a:r>
              <a:rPr lang="lt-LT" sz="2800" dirty="0"/>
              <a:t>Joana </a:t>
            </a:r>
            <a:r>
              <a:rPr lang="lt-LT" sz="2800" dirty="0" err="1"/>
              <a:t>Krasovskaja</a:t>
            </a:r>
            <a:r>
              <a:rPr lang="lt-LT" sz="2800" dirty="0"/>
              <a:t> – pradinių klasių metodinės grupės atstovė;</a:t>
            </a:r>
            <a:endParaRPr lang="en-US" sz="2800" dirty="0"/>
          </a:p>
          <a:p>
            <a:pPr>
              <a:defRPr/>
            </a:pPr>
            <a:r>
              <a:rPr lang="lt-LT" sz="2800" dirty="0"/>
              <a:t>Teresa </a:t>
            </a:r>
            <a:r>
              <a:rPr lang="lt-LT" sz="2800" dirty="0" err="1"/>
              <a:t>Bogdiun</a:t>
            </a:r>
            <a:r>
              <a:rPr lang="ru-RU" sz="2800" dirty="0"/>
              <a:t> </a:t>
            </a:r>
            <a:r>
              <a:rPr lang="lt-LT" sz="2800" dirty="0"/>
              <a:t>– humanitarų metodinės grupės atstovė;</a:t>
            </a:r>
          </a:p>
          <a:p>
            <a:pPr>
              <a:defRPr/>
            </a:pPr>
            <a:r>
              <a:rPr lang="lt-LT" sz="2800" dirty="0"/>
              <a:t>Natalija </a:t>
            </a:r>
            <a:r>
              <a:rPr lang="lt-LT" sz="2800" dirty="0" err="1"/>
              <a:t>Malinovska</a:t>
            </a:r>
            <a:r>
              <a:rPr lang="lt-LT" sz="2800" dirty="0"/>
              <a:t> – mokinių atstovė.</a:t>
            </a:r>
            <a:endParaRPr lang="en-US" sz="2800" dirty="0"/>
          </a:p>
        </p:txBody>
      </p:sp>
    </p:spTree>
    <p:extLst>
      <p:ext uri="{BB962C8B-B14F-4D97-AF65-F5344CB8AC3E}">
        <p14:creationId xmlns:p14="http://schemas.microsoft.com/office/powerpoint/2010/main" val="155401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51887-5730-44AA-841D-95306403BE4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86FC2D7-E091-4186-ABBD-3DD4B5934F08}"/>
              </a:ext>
            </a:extLst>
          </p:cNvPr>
          <p:cNvSpPr>
            <a:spLocks noGrp="1"/>
          </p:cNvSpPr>
          <p:nvPr>
            <p:ph idx="1"/>
          </p:nvPr>
        </p:nvSpPr>
        <p:spPr/>
        <p:txBody>
          <a:bodyPr/>
          <a:lstStyle/>
          <a:p>
            <a:endParaRPr lang="en-US"/>
          </a:p>
        </p:txBody>
      </p:sp>
      <p:pic>
        <p:nvPicPr>
          <p:cNvPr id="5" name="Picture 4" descr="https://phonoteka.org/uploads/posts/2021-03/1616521974_47-p-fon-dlya-prezentatsii-delovoi-stil-48.jpg">
            <a:extLst>
              <a:ext uri="{FF2B5EF4-FFF2-40B4-BE49-F238E27FC236}">
                <a16:creationId xmlns:a16="http://schemas.microsoft.com/office/drawing/2014/main" id="{8000AD64-6FE5-4506-9581-5427D3B5D2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71DAACE4-9EE7-453E-BDFA-F5848FE58AE3}"/>
              </a:ext>
            </a:extLst>
          </p:cNvPr>
          <p:cNvSpPr/>
          <p:nvPr/>
        </p:nvSpPr>
        <p:spPr>
          <a:xfrm>
            <a:off x="1580225" y="941034"/>
            <a:ext cx="9650027" cy="4031873"/>
          </a:xfrm>
          <a:prstGeom prst="rect">
            <a:avLst/>
          </a:prstGeom>
        </p:spPr>
        <p:txBody>
          <a:bodyPr wrap="square">
            <a:spAutoFit/>
          </a:bodyPr>
          <a:lstStyle/>
          <a:p>
            <a:pPr algn="just"/>
            <a:r>
              <a:rPr lang="lt-LT" altLang="en-US" sz="3200" dirty="0"/>
              <a:t>Vadovaujantis „Mokyklos, įgyvendinančios bendrojo ugdymo programas, veiklos kokybės įsivertinimo metodika“ (2016), įsivertinimo grupė iniciavo platųjį įsivertinimą. Jo metu mokytojai,  mokiniai bei tėvai (viso 50 asmenų) vertino visas sritis, temas ir rodiklius remdamiesi detaliuosiuose rodiklių aprašymuose pateiktu aukščiausiu kokybės būviu. Atlikus apklausą, paaiškėjo:</a:t>
            </a:r>
            <a:endParaRPr lang="en-US" altLang="en-US" sz="4800" dirty="0"/>
          </a:p>
        </p:txBody>
      </p:sp>
    </p:spTree>
    <p:extLst>
      <p:ext uri="{BB962C8B-B14F-4D97-AF65-F5344CB8AC3E}">
        <p14:creationId xmlns:p14="http://schemas.microsoft.com/office/powerpoint/2010/main" val="778409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CB47B-2C85-42CC-9191-8DF22AF365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2E10B1-1C36-4B70-89CF-EE863AAABA04}"/>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D2026C0C-31E8-4F3F-A7C9-DF5249EA5D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Chart 4">
            <a:extLst>
              <a:ext uri="{FF2B5EF4-FFF2-40B4-BE49-F238E27FC236}">
                <a16:creationId xmlns:a16="http://schemas.microsoft.com/office/drawing/2014/main" id="{3E4786BC-A700-4CDD-AAF2-919F64D82E3A}"/>
              </a:ext>
            </a:extLst>
          </p:cNvPr>
          <p:cNvGraphicFramePr>
            <a:graphicFrameLocks/>
          </p:cNvGraphicFramePr>
          <p:nvPr>
            <p:extLst>
              <p:ext uri="{D42A27DB-BD31-4B8C-83A1-F6EECF244321}">
                <p14:modId xmlns:p14="http://schemas.microsoft.com/office/powerpoint/2010/main" val="1041216124"/>
              </p:ext>
            </p:extLst>
          </p:nvPr>
        </p:nvGraphicFramePr>
        <p:xfrm>
          <a:off x="1882066" y="1144588"/>
          <a:ext cx="8433786" cy="42885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2240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8F05D-8820-4565-931F-32F3A79DE1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8DFB8C-EE5C-4906-A6A4-3BAF86F71A42}"/>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C6A6CD9C-248E-4F82-AF98-9C25E424E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E2E7A008-0571-4150-8B37-5A4EC509DCF5}"/>
              </a:ext>
            </a:extLst>
          </p:cNvPr>
          <p:cNvSpPr/>
          <p:nvPr/>
        </p:nvSpPr>
        <p:spPr>
          <a:xfrm>
            <a:off x="2695180" y="1027906"/>
            <a:ext cx="4528740" cy="646331"/>
          </a:xfrm>
          <a:prstGeom prst="rect">
            <a:avLst/>
          </a:prstGeom>
        </p:spPr>
        <p:txBody>
          <a:bodyPr wrap="none">
            <a:spAutoFit/>
          </a:bodyPr>
          <a:lstStyle/>
          <a:p>
            <a:r>
              <a:rPr lang="lt-LT" sz="3600" b="1" i="1" dirty="0">
                <a:solidFill>
                  <a:srgbClr val="9A3A3A"/>
                </a:solidFill>
              </a:rPr>
              <a:t>AUKŠČIAUSIOS VERTĖS</a:t>
            </a:r>
            <a:endParaRPr lang="en-US" sz="3600" b="1" dirty="0">
              <a:solidFill>
                <a:srgbClr val="9A3A3A"/>
              </a:solidFill>
            </a:endParaRPr>
          </a:p>
        </p:txBody>
      </p:sp>
      <p:sp>
        <p:nvSpPr>
          <p:cNvPr id="6" name="Rectangle 5">
            <a:extLst>
              <a:ext uri="{FF2B5EF4-FFF2-40B4-BE49-F238E27FC236}">
                <a16:creationId xmlns:a16="http://schemas.microsoft.com/office/drawing/2014/main" id="{AAD377F4-E462-4EAC-A37A-42B18473120C}"/>
              </a:ext>
            </a:extLst>
          </p:cNvPr>
          <p:cNvSpPr/>
          <p:nvPr/>
        </p:nvSpPr>
        <p:spPr>
          <a:xfrm>
            <a:off x="1802167" y="1825625"/>
            <a:ext cx="9410330" cy="3046988"/>
          </a:xfrm>
          <a:prstGeom prst="rect">
            <a:avLst/>
          </a:prstGeom>
        </p:spPr>
        <p:txBody>
          <a:bodyPr wrap="square">
            <a:spAutoFit/>
          </a:bodyPr>
          <a:lstStyle/>
          <a:p>
            <a:r>
              <a:rPr lang="lt-LT" altLang="en-US" sz="3200" dirty="0">
                <a:latin typeface="Times New Roman" panose="02020603050405020304" pitchFamily="18" charset="0"/>
                <a:cs typeface="Times New Roman" panose="02020603050405020304" pitchFamily="18" charset="0"/>
              </a:rPr>
              <a:t>3.1.3. </a:t>
            </a:r>
            <a:r>
              <a:rPr lang="lt-LT" sz="3200" dirty="0">
                <a:latin typeface="Times New Roman" panose="02020603050405020304" pitchFamily="18" charset="0"/>
                <a:cs typeface="Times New Roman" panose="02020603050405020304" pitchFamily="18" charset="0"/>
              </a:rPr>
              <a:t>Aplinkų </a:t>
            </a:r>
            <a:r>
              <a:rPr lang="lt-LT" sz="3200" dirty="0" err="1">
                <a:latin typeface="Times New Roman" panose="02020603050405020304" pitchFamily="18" charset="0"/>
                <a:cs typeface="Times New Roman" panose="02020603050405020304" pitchFamily="18" charset="0"/>
              </a:rPr>
              <a:t>bendrakūra</a:t>
            </a:r>
            <a:r>
              <a:rPr lang="lt-LT" sz="3200" dirty="0">
                <a:latin typeface="Times New Roman" panose="02020603050405020304" pitchFamily="18" charset="0"/>
                <a:cs typeface="Times New Roman" panose="02020603050405020304" pitchFamily="18" charset="0"/>
              </a:rPr>
              <a:t> – 3 </a:t>
            </a:r>
          </a:p>
          <a:p>
            <a:r>
              <a:rPr lang="lt-LT" sz="3200" dirty="0">
                <a:latin typeface="Times New Roman" panose="02020603050405020304" pitchFamily="18" charset="0"/>
                <a:cs typeface="Times New Roman" panose="02020603050405020304" pitchFamily="18" charset="0"/>
              </a:rPr>
              <a:t>3.1.2. </a:t>
            </a:r>
            <a:r>
              <a:rPr lang="en-US" sz="3200" dirty="0" err="1">
                <a:latin typeface="Times New Roman" panose="02020603050405020304" pitchFamily="18" charset="0"/>
                <a:cs typeface="Times New Roman" panose="02020603050405020304" pitchFamily="18" charset="0"/>
              </a:rPr>
              <a:t>Pastatas</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ir</a:t>
            </a:r>
            <a:r>
              <a:rPr lang="en-US" sz="3200" dirty="0">
                <a:latin typeface="Times New Roman" panose="02020603050405020304" pitchFamily="18" charset="0"/>
                <a:cs typeface="Times New Roman" panose="02020603050405020304" pitchFamily="18" charset="0"/>
              </a:rPr>
              <a:t> jo </a:t>
            </a:r>
            <a:r>
              <a:rPr lang="en-US" sz="3200" dirty="0" err="1">
                <a:latin typeface="Times New Roman" panose="02020603050405020304" pitchFamily="18" charset="0"/>
                <a:cs typeface="Times New Roman" panose="02020603050405020304" pitchFamily="18" charset="0"/>
              </a:rPr>
              <a:t>aplinka</a:t>
            </a:r>
            <a:r>
              <a:rPr lang="en-US" sz="3200" dirty="0">
                <a:latin typeface="Times New Roman" panose="02020603050405020304" pitchFamily="18" charset="0"/>
                <a:cs typeface="Times New Roman" panose="02020603050405020304" pitchFamily="18" charset="0"/>
              </a:rPr>
              <a:t> </a:t>
            </a:r>
            <a:r>
              <a:rPr lang="lt-LT" sz="3200" dirty="0">
                <a:latin typeface="Times New Roman" panose="02020603050405020304" pitchFamily="18" charset="0"/>
                <a:cs typeface="Times New Roman" panose="02020603050405020304" pitchFamily="18" charset="0"/>
              </a:rPr>
              <a:t>– 2,94</a:t>
            </a:r>
          </a:p>
          <a:p>
            <a:r>
              <a:rPr lang="lt-LT" sz="3200" dirty="0">
                <a:latin typeface="Times New Roman" panose="02020603050405020304" pitchFamily="18" charset="0"/>
                <a:cs typeface="Times New Roman" panose="02020603050405020304" pitchFamily="18" charset="0"/>
              </a:rPr>
              <a:t>4.2.3. </a:t>
            </a:r>
            <a:r>
              <a:rPr lang="en-US" sz="3200" dirty="0" err="1">
                <a:latin typeface="Times New Roman" panose="02020603050405020304" pitchFamily="18" charset="0"/>
                <a:cs typeface="Times New Roman" panose="02020603050405020304" pitchFamily="18" charset="0"/>
              </a:rPr>
              <a:t>Mokyklos</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tinklaveika</a:t>
            </a:r>
            <a:r>
              <a:rPr lang="lt-LT" sz="3200" dirty="0">
                <a:latin typeface="Times New Roman" panose="02020603050405020304" pitchFamily="18" charset="0"/>
                <a:cs typeface="Times New Roman" panose="02020603050405020304" pitchFamily="18" charset="0"/>
              </a:rPr>
              <a:t> – 2,94</a:t>
            </a:r>
          </a:p>
          <a:p>
            <a:r>
              <a:rPr lang="lt-LT" sz="3200" dirty="0">
                <a:latin typeface="Times New Roman" panose="02020603050405020304" pitchFamily="18" charset="0"/>
                <a:cs typeface="Times New Roman" panose="02020603050405020304" pitchFamily="18" charset="0"/>
              </a:rPr>
              <a:t>3.1.1. Įranga ir priemonės – 2,83</a:t>
            </a:r>
          </a:p>
          <a:p>
            <a:r>
              <a:rPr lang="lt-LT" sz="3200" dirty="0">
                <a:latin typeface="Times New Roman" panose="02020603050405020304" pitchFamily="18" charset="0"/>
                <a:cs typeface="Times New Roman" panose="02020603050405020304" pitchFamily="18" charset="0"/>
              </a:rPr>
              <a:t>2.2.1. Mokymosi lūkesčiai ir mokinių skatinimas – 2,81</a:t>
            </a:r>
          </a:p>
          <a:p>
            <a:r>
              <a:rPr lang="lt-LT" sz="3200" dirty="0">
                <a:latin typeface="Times New Roman" panose="02020603050405020304" pitchFamily="18" charset="0"/>
                <a:cs typeface="Times New Roman" panose="02020603050405020304" pitchFamily="18" charset="0"/>
              </a:rPr>
              <a:t>4.1.3. </a:t>
            </a:r>
            <a:r>
              <a:rPr lang="en-US" sz="3200" dirty="0" err="1">
                <a:latin typeface="Times New Roman" panose="02020603050405020304" pitchFamily="18" charset="0"/>
                <a:cs typeface="Times New Roman" panose="02020603050405020304" pitchFamily="18" charset="0"/>
              </a:rPr>
              <a:t>Mokyklos</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savivalda</a:t>
            </a:r>
            <a:r>
              <a:rPr lang="en-US" sz="3200" dirty="0">
                <a:latin typeface="Times New Roman" panose="02020603050405020304" pitchFamily="18" charset="0"/>
                <a:cs typeface="Times New Roman" panose="02020603050405020304" pitchFamily="18" charset="0"/>
              </a:rPr>
              <a:t> </a:t>
            </a:r>
            <a:r>
              <a:rPr lang="lt-LT" sz="3200" dirty="0">
                <a:latin typeface="Times New Roman" panose="02020603050405020304" pitchFamily="18" charset="0"/>
                <a:cs typeface="Times New Roman" panose="02020603050405020304" pitchFamily="18" charset="0"/>
              </a:rPr>
              <a:t>– 2,81</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779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44D04-85F2-47EB-9099-4C7F65D78D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473CDD9-6AF6-4936-A4F6-5B62EFBEDE35}"/>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676DEFA2-8B86-48D5-9FF3-A53D256E7A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97F7B470-3874-4927-B5E1-CBC8DB766219}"/>
              </a:ext>
            </a:extLst>
          </p:cNvPr>
          <p:cNvSpPr/>
          <p:nvPr/>
        </p:nvSpPr>
        <p:spPr>
          <a:xfrm>
            <a:off x="1936306" y="1056184"/>
            <a:ext cx="4105547" cy="646331"/>
          </a:xfrm>
          <a:prstGeom prst="rect">
            <a:avLst/>
          </a:prstGeom>
        </p:spPr>
        <p:txBody>
          <a:bodyPr wrap="none">
            <a:spAutoFit/>
          </a:bodyPr>
          <a:lstStyle/>
          <a:p>
            <a:r>
              <a:rPr lang="lt-LT" sz="3600" b="1" i="1" dirty="0">
                <a:solidFill>
                  <a:srgbClr val="C00000"/>
                </a:solidFill>
              </a:rPr>
              <a:t>ŽEMIAUSIOS VERTĖS</a:t>
            </a:r>
            <a:endParaRPr lang="en-US" sz="3600" b="1" dirty="0">
              <a:solidFill>
                <a:srgbClr val="C00000"/>
              </a:solidFill>
            </a:endParaRPr>
          </a:p>
        </p:txBody>
      </p:sp>
      <p:sp>
        <p:nvSpPr>
          <p:cNvPr id="6" name="Rectangle 5">
            <a:extLst>
              <a:ext uri="{FF2B5EF4-FFF2-40B4-BE49-F238E27FC236}">
                <a16:creationId xmlns:a16="http://schemas.microsoft.com/office/drawing/2014/main" id="{92BDBD3B-5144-4D98-B143-74EDDC10EEF9}"/>
              </a:ext>
            </a:extLst>
          </p:cNvPr>
          <p:cNvSpPr/>
          <p:nvPr/>
        </p:nvSpPr>
        <p:spPr>
          <a:xfrm>
            <a:off x="1651379" y="1960562"/>
            <a:ext cx="8060792" cy="2554545"/>
          </a:xfrm>
          <a:prstGeom prst="rect">
            <a:avLst/>
          </a:prstGeom>
        </p:spPr>
        <p:txBody>
          <a:bodyPr wrap="square">
            <a:spAutoFit/>
          </a:bodyPr>
          <a:lstStyle/>
          <a:p>
            <a:r>
              <a:rPr lang="lt-LT" altLang="en-US" sz="3200" dirty="0">
                <a:latin typeface="Times New Roman" panose="02020603050405020304" pitchFamily="18" charset="0"/>
                <a:cs typeface="Times New Roman" panose="02020603050405020304" pitchFamily="18" charset="0"/>
              </a:rPr>
              <a:t>1.2.1. </a:t>
            </a:r>
            <a:r>
              <a:rPr lang="en-US" sz="3200" dirty="0" err="1">
                <a:latin typeface="Times New Roman" panose="02020603050405020304" pitchFamily="18" charset="0"/>
                <a:cs typeface="Times New Roman" panose="02020603050405020304" pitchFamily="18" charset="0"/>
              </a:rPr>
              <a:t>Mokinio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pasiekimai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pažanga</a:t>
            </a:r>
            <a:r>
              <a:rPr lang="en-US" sz="3200" dirty="0">
                <a:latin typeface="Times New Roman" panose="02020603050405020304" pitchFamily="18" charset="0"/>
                <a:cs typeface="Times New Roman" panose="02020603050405020304" pitchFamily="18" charset="0"/>
              </a:rPr>
              <a:t> </a:t>
            </a:r>
            <a:r>
              <a:rPr lang="lt-LT" sz="3200" dirty="0">
                <a:latin typeface="Times New Roman" panose="02020603050405020304" pitchFamily="18" charset="0"/>
                <a:cs typeface="Times New Roman" panose="02020603050405020304" pitchFamily="18" charset="0"/>
              </a:rPr>
              <a:t>– 2,52</a:t>
            </a:r>
          </a:p>
          <a:p>
            <a:r>
              <a:rPr lang="lt-LT" sz="3200" dirty="0">
                <a:latin typeface="Times New Roman" panose="02020603050405020304" pitchFamily="18" charset="0"/>
                <a:cs typeface="Times New Roman" panose="02020603050405020304" pitchFamily="18" charset="0"/>
              </a:rPr>
              <a:t>1.2.2. </a:t>
            </a:r>
            <a:r>
              <a:rPr lang="en-US" sz="3200" dirty="0" err="1">
                <a:latin typeface="Times New Roman" panose="02020603050405020304" pitchFamily="18" charset="0"/>
                <a:cs typeface="Times New Roman" panose="02020603050405020304" pitchFamily="18" charset="0"/>
              </a:rPr>
              <a:t>Mokyklos</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pasiekimai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pažanga</a:t>
            </a:r>
            <a:r>
              <a:rPr lang="lt-LT" sz="3200" dirty="0">
                <a:latin typeface="Times New Roman" panose="02020603050405020304" pitchFamily="18" charset="0"/>
                <a:cs typeface="Times New Roman" panose="02020603050405020304" pitchFamily="18" charset="0"/>
              </a:rPr>
              <a:t> – 2,58</a:t>
            </a:r>
          </a:p>
          <a:p>
            <a:r>
              <a:rPr lang="lt-LT" sz="3200" dirty="0">
                <a:latin typeface="Times New Roman" panose="02020603050405020304" pitchFamily="18" charset="0"/>
                <a:cs typeface="Times New Roman" panose="02020603050405020304" pitchFamily="18" charset="0"/>
              </a:rPr>
              <a:t>2.4.2. Mokinių įsivertinimas – 2,6</a:t>
            </a:r>
          </a:p>
          <a:p>
            <a:r>
              <a:rPr lang="lt-LT" sz="3200" dirty="0">
                <a:latin typeface="Times New Roman" panose="02020603050405020304" pitchFamily="18" charset="0"/>
                <a:cs typeface="Times New Roman" panose="02020603050405020304" pitchFamily="18" charset="0"/>
              </a:rPr>
              <a:t>3.2.2. </a:t>
            </a:r>
            <a:r>
              <a:rPr lang="en-US" sz="3200" dirty="0" err="1">
                <a:latin typeface="Times New Roman" panose="02020603050405020304" pitchFamily="18" charset="0"/>
                <a:cs typeface="Times New Roman" panose="02020603050405020304" pitchFamily="18" charset="0"/>
              </a:rPr>
              <a:t>Mokymasis</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virtualioje</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aplinkoje</a:t>
            </a:r>
            <a:r>
              <a:rPr lang="lt-LT" sz="3200" dirty="0">
                <a:latin typeface="Times New Roman" panose="02020603050405020304" pitchFamily="18" charset="0"/>
                <a:cs typeface="Times New Roman" panose="02020603050405020304" pitchFamily="18" charset="0"/>
              </a:rPr>
              <a:t> – 2,6</a:t>
            </a:r>
          </a:p>
          <a:p>
            <a:r>
              <a:rPr lang="lt-LT" sz="3200" dirty="0">
                <a:latin typeface="Times New Roman" panose="02020603050405020304" pitchFamily="18" charset="0"/>
                <a:cs typeface="Times New Roman" panose="02020603050405020304" pitchFamily="18" charset="0"/>
              </a:rPr>
              <a:t>4.2.1. </a:t>
            </a:r>
            <a:r>
              <a:rPr lang="en-US" sz="3200" dirty="0" err="1">
                <a:latin typeface="Times New Roman" panose="02020603050405020304" pitchFamily="18" charset="0"/>
                <a:cs typeface="Times New Roman" panose="02020603050405020304" pitchFamily="18" charset="0"/>
              </a:rPr>
              <a:t>Veikimas</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kartu</a:t>
            </a:r>
            <a:r>
              <a:rPr lang="en-US" sz="3200" dirty="0">
                <a:latin typeface="Times New Roman" panose="02020603050405020304" pitchFamily="18" charset="0"/>
                <a:cs typeface="Times New Roman" panose="02020603050405020304" pitchFamily="18" charset="0"/>
              </a:rPr>
              <a:t> </a:t>
            </a:r>
            <a:r>
              <a:rPr lang="lt-LT" sz="3200" dirty="0">
                <a:latin typeface="Times New Roman" panose="02020603050405020304" pitchFamily="18" charset="0"/>
                <a:cs typeface="Times New Roman" panose="02020603050405020304" pitchFamily="18" charset="0"/>
              </a:rPr>
              <a:t>– 2,6</a:t>
            </a:r>
          </a:p>
        </p:txBody>
      </p:sp>
    </p:spTree>
    <p:extLst>
      <p:ext uri="{BB962C8B-B14F-4D97-AF65-F5344CB8AC3E}">
        <p14:creationId xmlns:p14="http://schemas.microsoft.com/office/powerpoint/2010/main" val="2795906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E03A8-0BA9-4077-88FA-5F3F628300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70A5E9-35F2-4756-80A9-DC81DD98C0FC}"/>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81921BF7-9BDE-4230-BF75-DE64A2AE49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29521C81-BF14-4A14-890A-DB6738BDDE1A}"/>
              </a:ext>
            </a:extLst>
          </p:cNvPr>
          <p:cNvSpPr/>
          <p:nvPr/>
        </p:nvSpPr>
        <p:spPr>
          <a:xfrm>
            <a:off x="1244788" y="1960561"/>
            <a:ext cx="9702421" cy="1938992"/>
          </a:xfrm>
          <a:prstGeom prst="rect">
            <a:avLst/>
          </a:prstGeom>
        </p:spPr>
        <p:txBody>
          <a:bodyPr wrap="square">
            <a:spAutoFit/>
          </a:bodyPr>
          <a:lstStyle/>
          <a:p>
            <a:pPr algn="just"/>
            <a:r>
              <a:rPr lang="lt-LT" sz="2400" dirty="0"/>
              <a:t>	Visuminio įsivertinimo rezultatai buvo aptarti Gimnazijos tarybos posėdyje, metodinėse grupėse, pristatyti mokinių tarybai. Buvo sutarta, kad mokinių bei mokyklos pasiekimai ir pažanga glaudžiai siejasi su rodikliu 2.4.2. Mokinių įsivertinimas. Giluminiam įsivertinimui pasirinktas rodiklis: 2.4.2. Mokinių įsivertinimas. </a:t>
            </a:r>
            <a:endParaRPr lang="en-US" sz="2400" dirty="0"/>
          </a:p>
        </p:txBody>
      </p:sp>
    </p:spTree>
    <p:extLst>
      <p:ext uri="{BB962C8B-B14F-4D97-AF65-F5344CB8AC3E}">
        <p14:creationId xmlns:p14="http://schemas.microsoft.com/office/powerpoint/2010/main" val="3871745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CB02E-7652-400A-B99A-92B4D685D7F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004C407-E6F8-4AC5-984C-9D2D7CD83361}"/>
              </a:ext>
            </a:extLst>
          </p:cNvPr>
          <p:cNvSpPr>
            <a:spLocks noGrp="1"/>
          </p:cNvSpPr>
          <p:nvPr>
            <p:ph idx="1"/>
          </p:nvPr>
        </p:nvSpPr>
        <p:spPr/>
        <p:txBody>
          <a:bodyPr/>
          <a:lstStyle/>
          <a:p>
            <a:endParaRPr lang="en-US"/>
          </a:p>
        </p:txBody>
      </p:sp>
      <p:pic>
        <p:nvPicPr>
          <p:cNvPr id="4" name="Picture 4" descr="https://phonoteka.org/uploads/posts/2021-03/1616521974_47-p-fon-dlya-prezentatsii-delovoi-stil-48.jpg">
            <a:extLst>
              <a:ext uri="{FF2B5EF4-FFF2-40B4-BE49-F238E27FC236}">
                <a16:creationId xmlns:a16="http://schemas.microsoft.com/office/drawing/2014/main" id="{277B0AB5-E219-4186-AAEC-020278F2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90C58CA-E1B1-42A5-96E9-2FC58B7BACCC}"/>
              </a:ext>
            </a:extLst>
          </p:cNvPr>
          <p:cNvSpPr/>
          <p:nvPr/>
        </p:nvSpPr>
        <p:spPr>
          <a:xfrm>
            <a:off x="2763281" y="1052341"/>
            <a:ext cx="5694316" cy="830997"/>
          </a:xfrm>
          <a:prstGeom prst="rect">
            <a:avLst/>
          </a:prstGeom>
        </p:spPr>
        <p:txBody>
          <a:bodyPr wrap="none">
            <a:spAutoFit/>
          </a:bodyPr>
          <a:lstStyle/>
          <a:p>
            <a:pPr algn="ctr"/>
            <a:r>
              <a:rPr lang="lt-LT" sz="2400" b="1" dirty="0">
                <a:solidFill>
                  <a:srgbClr val="C00000"/>
                </a:solidFill>
              </a:rPr>
              <a:t>Mokyklos veiklos kokybės įsivertinimo </a:t>
            </a:r>
          </a:p>
          <a:p>
            <a:pPr algn="ctr"/>
            <a:r>
              <a:rPr lang="lt-LT" sz="2400" b="1" dirty="0">
                <a:solidFill>
                  <a:srgbClr val="C00000"/>
                </a:solidFill>
              </a:rPr>
              <a:t>giluminio įsivertinimo metu gauti rezultatai</a:t>
            </a:r>
            <a:endParaRPr lang="en-US" sz="2400" dirty="0">
              <a:solidFill>
                <a:srgbClr val="C00000"/>
              </a:solidFill>
            </a:endParaRPr>
          </a:p>
        </p:txBody>
      </p:sp>
      <p:sp>
        <p:nvSpPr>
          <p:cNvPr id="7" name="Rectangle 6">
            <a:extLst>
              <a:ext uri="{FF2B5EF4-FFF2-40B4-BE49-F238E27FC236}">
                <a16:creationId xmlns:a16="http://schemas.microsoft.com/office/drawing/2014/main" id="{5C5EE670-9558-424F-ACC2-625F4EFEB51D}"/>
              </a:ext>
            </a:extLst>
          </p:cNvPr>
          <p:cNvSpPr/>
          <p:nvPr/>
        </p:nvSpPr>
        <p:spPr>
          <a:xfrm>
            <a:off x="838200" y="2207490"/>
            <a:ext cx="10515600" cy="2249142"/>
          </a:xfrm>
          <a:prstGeom prst="rect">
            <a:avLst/>
          </a:prstGeom>
        </p:spPr>
        <p:txBody>
          <a:bodyPr wrap="square">
            <a:spAutoFit/>
          </a:bodyPr>
          <a:lstStyle/>
          <a:p>
            <a:pPr indent="457200" algn="just">
              <a:lnSpc>
                <a:spcPct val="150000"/>
              </a:lnSpc>
              <a:spcAft>
                <a:spcPts val="0"/>
              </a:spcAft>
            </a:pPr>
            <a:r>
              <a:rPr lang="lt-LT"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Remiantis mokinių, mokytojų ir tėvų (globėjų) apklausomis, mokinių asmeninės pažangos stebėjimo lapų analize, pokalbiais su administracija, mokiniais bei klasių auklėtojais, gimnazijos veiklos kokybės įsivertinimo grupė siekė nustatyti, kiek veiksmingai vyksta mokinių įsivertinimas.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3653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1430</TotalTime>
  <Words>1134</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9</cp:revision>
  <dcterms:created xsi:type="dcterms:W3CDTF">2022-12-13T20:06:07Z</dcterms:created>
  <dcterms:modified xsi:type="dcterms:W3CDTF">2023-06-09T08:40:15Z</dcterms:modified>
</cp:coreProperties>
</file>