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86-401A-A5D4-958635984F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6-401A-A5D4-958635984F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86-401A-A5D4-958635984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3448528"/>
        <c:axId val="1664448160"/>
      </c:barChart>
      <c:catAx>
        <c:axId val="166344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4448160"/>
        <c:crosses val="autoZero"/>
        <c:auto val="1"/>
        <c:lblAlgn val="ctr"/>
        <c:lblOffset val="100"/>
        <c:noMultiLvlLbl val="0"/>
      </c:catAx>
      <c:valAx>
        <c:axId val="166444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44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3200" b="1" i="0" baseline="0" dirty="0">
                <a:effectLst/>
              </a:rPr>
              <a:t>Visuminis </a:t>
            </a:r>
            <a:r>
              <a:rPr lang="lt-LT" sz="3200" b="1" i="0" baseline="0" dirty="0">
                <a:effectLst/>
              </a:rPr>
              <a:t>į</a:t>
            </a:r>
            <a:r>
              <a:rPr lang="pl-PL" sz="3200" b="1" i="0" baseline="0" dirty="0">
                <a:effectLst/>
              </a:rPr>
              <a:t>sivertinimas</a:t>
            </a:r>
            <a:endParaRPr lang="en-US" sz="32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Rodiklis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Sheet1!$A$2:$A$26</c:f>
              <c:strCache>
                <c:ptCount val="25"/>
                <c:pt idx="0">
                  <c:v>1.1.1.</c:v>
                </c:pt>
                <c:pt idx="1">
                  <c:v>1.2.1.</c:v>
                </c:pt>
                <c:pt idx="2">
                  <c:v>1.2.2.</c:v>
                </c:pt>
                <c:pt idx="3">
                  <c:v>2.1.1.</c:v>
                </c:pt>
                <c:pt idx="4">
                  <c:v>2.1.2.</c:v>
                </c:pt>
                <c:pt idx="5">
                  <c:v>2.1.3.</c:v>
                </c:pt>
                <c:pt idx="6">
                  <c:v>2.2.1.</c:v>
                </c:pt>
                <c:pt idx="7">
                  <c:v>2.2.2.</c:v>
                </c:pt>
                <c:pt idx="8">
                  <c:v>2.3.1.</c:v>
                </c:pt>
                <c:pt idx="9">
                  <c:v>2.3.2.</c:v>
                </c:pt>
                <c:pt idx="10">
                  <c:v>2.4.1.</c:v>
                </c:pt>
                <c:pt idx="11">
                  <c:v>2.4.2.</c:v>
                </c:pt>
                <c:pt idx="12">
                  <c:v>3.1.1.</c:v>
                </c:pt>
                <c:pt idx="13">
                  <c:v>3.1.2.</c:v>
                </c:pt>
                <c:pt idx="14">
                  <c:v>3.1.3.</c:v>
                </c:pt>
                <c:pt idx="15">
                  <c:v>3.2.1.</c:v>
                </c:pt>
                <c:pt idx="16">
                  <c:v>3.2.2.</c:v>
                </c:pt>
                <c:pt idx="17">
                  <c:v>4.1.1.</c:v>
                </c:pt>
                <c:pt idx="18">
                  <c:v>4.1.2.</c:v>
                </c:pt>
                <c:pt idx="19">
                  <c:v>4.1.3.</c:v>
                </c:pt>
                <c:pt idx="20">
                  <c:v>4.2.1.</c:v>
                </c:pt>
                <c:pt idx="21">
                  <c:v>4.2.2.</c:v>
                </c:pt>
                <c:pt idx="22">
                  <c:v>4.2.3.</c:v>
                </c:pt>
                <c:pt idx="23">
                  <c:v>4.3.1.</c:v>
                </c:pt>
                <c:pt idx="24">
                  <c:v>4.3.2.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2.66</c:v>
                </c:pt>
                <c:pt idx="1">
                  <c:v>2.58</c:v>
                </c:pt>
                <c:pt idx="2">
                  <c:v>2.87</c:v>
                </c:pt>
                <c:pt idx="3">
                  <c:v>2.65</c:v>
                </c:pt>
                <c:pt idx="4">
                  <c:v>2.98</c:v>
                </c:pt>
                <c:pt idx="5">
                  <c:v>3.16</c:v>
                </c:pt>
                <c:pt idx="6">
                  <c:v>2.97</c:v>
                </c:pt>
                <c:pt idx="7">
                  <c:v>2.89</c:v>
                </c:pt>
                <c:pt idx="8">
                  <c:v>2.85</c:v>
                </c:pt>
                <c:pt idx="9">
                  <c:v>2.98</c:v>
                </c:pt>
                <c:pt idx="10">
                  <c:v>2.97</c:v>
                </c:pt>
                <c:pt idx="11">
                  <c:v>2.97</c:v>
                </c:pt>
                <c:pt idx="12">
                  <c:v>3.13</c:v>
                </c:pt>
                <c:pt idx="13">
                  <c:v>3.1</c:v>
                </c:pt>
                <c:pt idx="14">
                  <c:v>3.06</c:v>
                </c:pt>
                <c:pt idx="15">
                  <c:v>3.11</c:v>
                </c:pt>
                <c:pt idx="16">
                  <c:v>2.97</c:v>
                </c:pt>
                <c:pt idx="17">
                  <c:v>2.89</c:v>
                </c:pt>
                <c:pt idx="18">
                  <c:v>2.89</c:v>
                </c:pt>
                <c:pt idx="19">
                  <c:v>2.89</c:v>
                </c:pt>
                <c:pt idx="20">
                  <c:v>2.76</c:v>
                </c:pt>
                <c:pt idx="21">
                  <c:v>2.94</c:v>
                </c:pt>
                <c:pt idx="22">
                  <c:v>3.1</c:v>
                </c:pt>
                <c:pt idx="23">
                  <c:v>3</c:v>
                </c:pt>
                <c:pt idx="24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D-448E-870C-233F93D624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41954752"/>
        <c:axId val="1941773152"/>
      </c:barChart>
      <c:catAx>
        <c:axId val="194195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773152"/>
        <c:crosses val="autoZero"/>
        <c:auto val="1"/>
        <c:lblAlgn val="ctr"/>
        <c:lblOffset val="100"/>
        <c:noMultiLvlLbl val="0"/>
      </c:catAx>
      <c:valAx>
        <c:axId val="194177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195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4694-FA8A-42EA-B792-0C16195C0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7C7946-E6C9-4E18-9C76-4573C8DF6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C5C21-66B3-455C-BE1E-5B531A39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CF306-B931-4995-9CDF-4F5D2BDE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898F-B1A8-4510-8BFD-1F0BB16E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3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961A-1A83-43DC-82BF-C6FFE1FEC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D5A72-74FE-42C5-970E-577C55E3B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D6817-2004-449B-9702-CAE02B3E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A8251-A2F9-4BE2-998E-729D2F388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1F0B-11D7-4C97-B4A8-9990FFEA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6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83640-F40D-4E48-91B1-F4A270649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61EB88-1AEB-424D-83EC-6F0C42C6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F7081-53B7-44B3-8368-1BC2969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86545-AC74-4971-AAB6-79180FEED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75A-A8AE-4344-B90A-950E220E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F2C3A-AC1B-4101-8547-4DD299EE3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DAE6D-F4DB-4A3F-9574-DA8575F2F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652DC-9180-4647-9703-0C85A855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2F729-36F5-4EAD-AECF-6D1BBC7F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9417C-EEC9-4753-A411-BAB432BF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2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E628F-405D-4A29-8538-F5301AD05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C0C87-860E-43AB-9789-6D7925C83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40ADD-A578-4F77-9BD1-38CBDC3F8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79CB-5DC9-4060-A4A7-D757CFD9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CC50A-342A-4EFB-9B2E-724EEED5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8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DF72-520B-4D40-9319-77C5B4463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D0163-E7B3-4150-9EFE-0461E2E4C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CB310-DF36-4EED-A11E-F72B90FA1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E650E-D662-42F0-9EF5-D8E3EC3CA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7CBD1-F097-4C7A-BBD0-39F9D060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2BF93-BC99-4A46-B20F-222975BC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3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F599-F267-4022-BDA7-C7F2016A4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34353-B6DB-4384-B83A-9D2120B44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2992C-8CCA-486B-A516-264E36683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CB7F6D-A15B-44D4-A028-5F736F8EB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0BAF8-8F38-4ED3-B484-D133ECB8F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B884B8-F2C0-4ED8-84AC-2F37AE24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3DFBD7-E3D8-4983-A289-9DCEE4DF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1E209-A35C-4AE2-A9A4-D68328D2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3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C9F78-069B-4C38-800A-D48971CD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E7CDF5-E57F-4169-B6B9-635513BF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B8E48-45CC-4869-A08C-4088C3707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609422-5AE6-4BC3-ADD4-68CBAB0E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1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672CA-8A3F-4C26-983F-F4BD9E308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AA43-67CD-42B6-A9CB-78089CFB1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D5636-99DE-4EBE-BDF0-E90A22DC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1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D091-F55F-4064-B9B9-17B0FC8A3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E2E74-73BC-4B8B-9F7B-4A6379597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99A265-9E96-4419-9EDD-0456CF4B0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A9C06-1359-4575-B79C-53DAFA505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6E6C9-00D4-4826-9D26-16DD2B35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F57DE-19E8-47B1-9E2E-946BDB63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2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B3BD-F178-49F2-89EA-0CFF87D8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8AB8E-B247-4D23-92EE-2529ED0B6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3E372-1DB4-4447-BB5D-33BB3CDFB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F83A4-0587-4E8E-AAA2-C607A783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53E2B-FC97-4793-9459-00493A7E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79070-FE28-4304-AFAD-7935A7DF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5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CB9A4-E019-40B6-AEA6-C97BC749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78A37-3685-4D5D-906C-414AC344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B0B0C-25AA-4FAD-9157-6D1A403DD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2961E-3174-4959-B28E-5986C607A3C9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EBB8B-B3DC-4FBF-84AC-434FFF8B7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C568-2372-49FC-9D9E-FBB5F24B0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73EDC-E30A-4FC0-8C3D-1552C3FA0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8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ED3AF-9627-4600-B1C2-4653EC0C6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CD5E5-31D7-4D8B-8CD1-56AF300BE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3AF2EC76-D1B4-408B-8BD7-CB4BFEC4F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3520F6-3C30-4957-8B58-5A8E7551F231}"/>
              </a:ext>
            </a:extLst>
          </p:cNvPr>
          <p:cNvSpPr/>
          <p:nvPr/>
        </p:nvSpPr>
        <p:spPr>
          <a:xfrm>
            <a:off x="2789381" y="1600200"/>
            <a:ext cx="75830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altLang="en-US" sz="4400" b="1" dirty="0">
                <a:cs typeface="Times New Roman" panose="02020603050405020304" pitchFamily="18" charset="0"/>
              </a:rPr>
              <a:t>Šalčininkų r. Kalesninkų</a:t>
            </a:r>
            <a:br>
              <a:rPr lang="lt-LT" altLang="en-US" sz="4400" b="1" dirty="0">
                <a:cs typeface="Times New Roman" panose="02020603050405020304" pitchFamily="18" charset="0"/>
              </a:rPr>
            </a:br>
            <a:r>
              <a:rPr lang="lt-LT" altLang="en-US" sz="4400" b="1" dirty="0">
                <a:cs typeface="Times New Roman" panose="02020603050405020304" pitchFamily="18" charset="0"/>
              </a:rPr>
              <a:t> Liudviko Narbuto gimnazijos </a:t>
            </a:r>
          </a:p>
          <a:p>
            <a:pPr algn="ctr"/>
            <a:r>
              <a:rPr lang="lt-LT" altLang="en-US" sz="4400" b="1" i="1" dirty="0">
                <a:cs typeface="Times New Roman" panose="02020603050405020304" pitchFamily="18" charset="0"/>
              </a:rPr>
              <a:t>visuminio įsivertinimo rezultatai</a:t>
            </a:r>
            <a:endParaRPr lang="ru-RU" altLang="en-US" sz="4400" b="1" i="1" dirty="0">
              <a:cs typeface="Times New Roman" panose="02020603050405020304" pitchFamily="18" charset="0"/>
            </a:endParaRPr>
          </a:p>
          <a:p>
            <a:pPr algn="ctr"/>
            <a:endParaRPr lang="ru-RU" altLang="en-US" sz="4400" b="1" i="1" dirty="0">
              <a:cs typeface="Times New Roman" panose="02020603050405020304" pitchFamily="18" charset="0"/>
            </a:endParaRPr>
          </a:p>
          <a:p>
            <a:pPr algn="ctr"/>
            <a:endParaRPr lang="ru-RU" altLang="en-US" sz="4400" b="1" i="1" dirty="0">
              <a:cs typeface="Times New Roman" panose="02020603050405020304" pitchFamily="18" charset="0"/>
            </a:endParaRPr>
          </a:p>
          <a:p>
            <a:pPr algn="ctr"/>
            <a:r>
              <a:rPr lang="lt-LT" sz="2400" dirty="0">
                <a:solidFill>
                  <a:schemeClr val="tx1"/>
                </a:solidFill>
              </a:rPr>
              <a:t>202</a:t>
            </a:r>
            <a:r>
              <a:rPr lang="ru-RU" sz="2400" dirty="0"/>
              <a:t>3</a:t>
            </a:r>
            <a:r>
              <a:rPr lang="lt-LT" sz="2400" dirty="0">
                <a:solidFill>
                  <a:schemeClr val="tx1"/>
                </a:solidFill>
              </a:rPr>
              <a:t> - 202</a:t>
            </a:r>
            <a:r>
              <a:rPr lang="ru-RU" sz="2400" dirty="0">
                <a:solidFill>
                  <a:schemeClr val="tx1"/>
                </a:solidFill>
              </a:rPr>
              <a:t>4</a:t>
            </a:r>
            <a:r>
              <a:rPr lang="lt-LT" sz="2400" dirty="0">
                <a:solidFill>
                  <a:schemeClr val="tx1"/>
                </a:solidFill>
              </a:rPr>
              <a:t> m.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lt-LT" sz="2400" dirty="0">
                <a:solidFill>
                  <a:schemeClr val="tx1"/>
                </a:solidFill>
              </a:rPr>
              <a:t>m</a:t>
            </a:r>
            <a:r>
              <a:rPr lang="lt-LT" sz="1050" dirty="0">
                <a:solidFill>
                  <a:schemeClr val="tx1"/>
                </a:solidFill>
              </a:rPr>
              <a:t>.</a:t>
            </a:r>
            <a:endParaRPr lang="en-US" altLang="en-US" sz="105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5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39F5-8C55-4911-B982-42B6FF30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C83CC-107B-4358-9B48-54AEA3BED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B93A75B0-FF37-48E6-A571-8DAD5D5DA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3388075-7273-4199-B78A-FFA127E0D61A}"/>
              </a:ext>
            </a:extLst>
          </p:cNvPr>
          <p:cNvSpPr/>
          <p:nvPr/>
        </p:nvSpPr>
        <p:spPr>
          <a:xfrm>
            <a:off x="1948873" y="483097"/>
            <a:ext cx="1000298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altLang="en-US" sz="2800" b="1" i="1" dirty="0"/>
              <a:t>Tikslas</a:t>
            </a:r>
            <a:endParaRPr lang="en-US" altLang="en-US" sz="2800" i="1" dirty="0"/>
          </a:p>
          <a:p>
            <a:r>
              <a:rPr lang="lt-LT" altLang="en-US" sz="2800" dirty="0"/>
              <a:t>1. Kurti gimnaziją, kaip besimokančią organizaciją, kuri nuolat aptaria savo veiklos kokybę ir susitaria dėl jos tobulinimo krypčių bei būdų.</a:t>
            </a:r>
            <a:endParaRPr lang="en-US" altLang="en-US" sz="2800" dirty="0"/>
          </a:p>
          <a:p>
            <a:endParaRPr lang="lt-LT" altLang="en-US" sz="2800" b="1" i="1" dirty="0"/>
          </a:p>
          <a:p>
            <a:r>
              <a:rPr lang="lt-LT" altLang="en-US" sz="2800" b="1" i="1" dirty="0"/>
              <a:t>Uždaviniai</a:t>
            </a:r>
            <a:endParaRPr lang="en-US" altLang="en-US" sz="2800" i="1" dirty="0"/>
          </a:p>
          <a:p>
            <a:r>
              <a:rPr lang="lt-LT" altLang="en-US" sz="2800" dirty="0"/>
              <a:t>1. Atlikti gimnazijos veiklos kokybės įsivertinimą.</a:t>
            </a:r>
            <a:endParaRPr lang="en-US" altLang="en-US" sz="2800" dirty="0"/>
          </a:p>
          <a:p>
            <a:r>
              <a:rPr lang="lt-LT" altLang="en-US" sz="2800" dirty="0"/>
              <a:t>2. Rinkti, apdoroti, analizuoti, įforminti gimnazijos veiklos kokybės įsivertinimo rezultatus.</a:t>
            </a:r>
            <a:endParaRPr lang="en-US" altLang="en-US" sz="2800" dirty="0"/>
          </a:p>
          <a:p>
            <a:r>
              <a:rPr lang="lt-LT" altLang="en-US" sz="2800" dirty="0"/>
              <a:t>3. Numatyti gimnazijos veiklos tobulinimo perspektyvą.</a:t>
            </a:r>
            <a:endParaRPr lang="en-US" altLang="en-US" sz="2800" dirty="0"/>
          </a:p>
          <a:p>
            <a:r>
              <a:rPr lang="lt-LT" altLang="en-US" sz="2800" dirty="0"/>
              <a:t>4. Teikti mokyklos bendruomenės nariams patikimą ir išsamią informaciją apie įsivertinimui pasirinkto veiklos rodiklio tobulinimo rezultatus.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630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709F-260E-4CE3-B147-EFE83B45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E1179-6851-491E-97C3-3BFE08E0F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67002D7C-B2FA-485F-A8FA-E93E7CA13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DE555A-83C5-457F-ABF6-A97080D15E4A}"/>
              </a:ext>
            </a:extLst>
          </p:cNvPr>
          <p:cNvSpPr/>
          <p:nvPr/>
        </p:nvSpPr>
        <p:spPr>
          <a:xfrm>
            <a:off x="2836272" y="1204159"/>
            <a:ext cx="4176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lt-LT" altLang="en-US" sz="2800" b="1" i="1" dirty="0"/>
              <a:t>Įsivertinimo grupės nariai:</a:t>
            </a:r>
            <a:r>
              <a:rPr lang="lt-LT" altLang="en-US" sz="2800" i="1" dirty="0"/>
              <a:t> </a:t>
            </a:r>
            <a:endParaRPr lang="en-US" altLang="en-US" sz="2800" i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43294E-AD03-4737-92FF-B3B068014FF2}"/>
              </a:ext>
            </a:extLst>
          </p:cNvPr>
          <p:cNvSpPr/>
          <p:nvPr/>
        </p:nvSpPr>
        <p:spPr>
          <a:xfrm>
            <a:off x="2330823" y="2339788"/>
            <a:ext cx="8032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lt-LT" sz="2400" dirty="0"/>
              <a:t>Julija </a:t>
            </a:r>
            <a:r>
              <a:rPr lang="lt-LT" sz="2400" dirty="0" err="1"/>
              <a:t>Aidukonienė</a:t>
            </a:r>
            <a:r>
              <a:rPr lang="lt-LT" sz="2400" dirty="0"/>
              <a:t> - klasių auklėtojų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Galina </a:t>
            </a:r>
            <a:r>
              <a:rPr lang="lt-LT" sz="2400" dirty="0" err="1"/>
              <a:t>Andrukonis</a:t>
            </a:r>
            <a:r>
              <a:rPr lang="lt-LT" sz="2400" dirty="0"/>
              <a:t> - gamtos ir tiksliųjų mokslų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Joana </a:t>
            </a:r>
            <a:r>
              <a:rPr lang="lt-LT" sz="2400" dirty="0" err="1"/>
              <a:t>Krasovskaja</a:t>
            </a:r>
            <a:r>
              <a:rPr lang="lt-LT" sz="2400" dirty="0"/>
              <a:t> – pradinių klasių metodinės grupės atstovė;</a:t>
            </a:r>
            <a:endParaRPr lang="en-US" sz="2400" dirty="0"/>
          </a:p>
          <a:p>
            <a:pPr>
              <a:defRPr/>
            </a:pPr>
            <a:r>
              <a:rPr lang="lt-LT" sz="2400" dirty="0"/>
              <a:t>Teresa </a:t>
            </a:r>
            <a:r>
              <a:rPr lang="lt-LT" sz="2400" dirty="0" err="1"/>
              <a:t>Bogdiun</a:t>
            </a:r>
            <a:r>
              <a:rPr lang="ru-RU" sz="2400" dirty="0"/>
              <a:t> </a:t>
            </a:r>
            <a:r>
              <a:rPr lang="lt-LT" sz="2400" dirty="0"/>
              <a:t>– humanitarų metodinės grupės atstovė;</a:t>
            </a:r>
          </a:p>
          <a:p>
            <a:pPr>
              <a:defRPr/>
            </a:pPr>
            <a:r>
              <a:rPr lang="lt-LT" sz="2400" dirty="0"/>
              <a:t>Natalija </a:t>
            </a:r>
            <a:r>
              <a:rPr lang="lt-LT" sz="2400" dirty="0" err="1"/>
              <a:t>Malinovska</a:t>
            </a:r>
            <a:r>
              <a:rPr lang="lt-LT" sz="2400" dirty="0"/>
              <a:t> – mokinių atstovė.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36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00B4-906A-4C84-AA62-CCE14FE58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E2214-E47F-49FA-873E-BBEEE7DC3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0EA821BD-55CD-420B-A5B2-21125DC2B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8956F36-1C28-4A46-9428-322F6FAE5382}"/>
              </a:ext>
            </a:extLst>
          </p:cNvPr>
          <p:cNvSpPr/>
          <p:nvPr/>
        </p:nvSpPr>
        <p:spPr>
          <a:xfrm>
            <a:off x="1842247" y="1874728"/>
            <a:ext cx="9403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altLang="en-US" sz="2800" dirty="0"/>
              <a:t>Vadovaujantis „Mokyklos, įgyvendinančios bendrojo ugdymo programas, veiklos kokybės įsivertinimo metodika“ (2016), įsivertinimo grupė iniciavo platųjį įsivertinimą. Jo metu mokytojai,  mokiniai bei tėvai (viso </a:t>
            </a:r>
            <a:r>
              <a:rPr lang="en-US" altLang="en-US" sz="2800" dirty="0"/>
              <a:t>62 </a:t>
            </a:r>
            <a:r>
              <a:rPr lang="lt-LT" altLang="en-US" sz="2800" dirty="0" err="1"/>
              <a:t>asmen</a:t>
            </a:r>
            <a:r>
              <a:rPr lang="en-US" altLang="en-US" sz="2800" dirty="0" err="1"/>
              <a:t>ys</a:t>
            </a:r>
            <a:r>
              <a:rPr lang="lt-LT" altLang="en-US" sz="2800" dirty="0"/>
              <a:t>) vertino visas sritis, temas ir rodiklius remdamiesi detaliuosiuose rodiklių aprašymuose pateiktu aukščiausiu kokybės būviu. Atlikus apklausą, paaiškėjo:</a:t>
            </a: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27926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CE715-775C-4809-B0FF-54E7E89D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46B546A-74C4-4A22-8212-1193317022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6341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7D70173C-C391-45AF-A543-A48CDB9F2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23A63F6-6B48-4E79-97B4-07F967E6E5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3310727"/>
              </p:ext>
            </p:extLst>
          </p:nvPr>
        </p:nvGraphicFramePr>
        <p:xfrm>
          <a:off x="618565" y="555812"/>
          <a:ext cx="11035553" cy="558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5629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4C3F-7DD4-4793-B893-04DFB9F8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7B12E-0730-4E6A-9A08-1BDC5FFF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3C34F807-2775-4F6D-B9A6-CB965F0E3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26750B-53B2-437E-970E-25816BFE31C8}"/>
              </a:ext>
            </a:extLst>
          </p:cNvPr>
          <p:cNvSpPr/>
          <p:nvPr/>
        </p:nvSpPr>
        <p:spPr>
          <a:xfrm>
            <a:off x="2617694" y="1310855"/>
            <a:ext cx="7279342" cy="356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Aukščiausios vertės: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2.1.3. Orientavimasis į mokinių poreikius – 3,16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3.1.1. Įranga ir priemonės – 3,13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3.2.1. Mokymasis ne mokykloje – 3,11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3.1.2. Pastatas ir jo aplinka – 3,10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4.2.3. Mokyklos tinklaveika – 3,10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5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54C3F-7DD4-4793-B893-04DFB9F8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7B12E-0730-4E6A-9A08-1BDC5FFFE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0700B80B-0E37-444D-A453-474AD0AF0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2A5CBD2-259E-4653-8892-7CC739BBA732}"/>
              </a:ext>
            </a:extLst>
          </p:cNvPr>
          <p:cNvSpPr/>
          <p:nvPr/>
        </p:nvSpPr>
        <p:spPr>
          <a:xfrm>
            <a:off x="2673725" y="1348297"/>
            <a:ext cx="6624918" cy="356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3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Žemiausios vertės: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1.2.1. Mokinio pasiekimai ir pažanga – 2,58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2.1.1. Ugdymo(</a:t>
            </a:r>
            <a:r>
              <a:rPr lang="lt-LT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tikslai – 2,65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1.1.1. Asmenybės tapsmas – 2,66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4.2.1. Veikimas kartu – 2,76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lt-L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2.3.1. Mokymasis – 2,85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3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94A5-D947-4664-A23D-A57065D55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54633-EA28-4BA5-A8B7-5168AC867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Бесплатное векторное изображение Абстрактные красочные низкополигональные треугольные формы">
            <a:extLst>
              <a:ext uri="{FF2B5EF4-FFF2-40B4-BE49-F238E27FC236}">
                <a16:creationId xmlns:a16="http://schemas.microsoft.com/office/drawing/2014/main" id="{6BAEB335-F839-446A-923B-4C0447993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317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281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2024-01-09T18:50:19Z</dcterms:created>
  <dcterms:modified xsi:type="dcterms:W3CDTF">2024-01-09T19:23:22Z</dcterms:modified>
</cp:coreProperties>
</file>