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2" r:id="rId3"/>
    <p:sldId id="263" r:id="rId4"/>
    <p:sldId id="264" r:id="rId5"/>
    <p:sldId id="261" r:id="rId6"/>
    <p:sldId id="258" r:id="rId7"/>
    <p:sldId id="259" r:id="rId8"/>
    <p:sldId id="265"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6"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197" b="0" i="0" u="none" strike="noStrike" kern="1200" spc="0" baseline="0">
                <a:solidFill>
                  <a:schemeClr val="tx1">
                    <a:lumMod val="65000"/>
                    <a:lumOff val="35000"/>
                  </a:schemeClr>
                </a:solidFill>
                <a:latin typeface="+mn-lt"/>
                <a:ea typeface="+mn-ea"/>
                <a:cs typeface="+mn-cs"/>
              </a:defRPr>
            </a:pPr>
            <a:r>
              <a:rPr lang="lt-LT" sz="3197" b="1" dirty="0">
                <a:latin typeface="Times New Roman" panose="02020603050405020304" pitchFamily="18" charset="0"/>
                <a:cs typeface="Times New Roman" panose="02020603050405020304" pitchFamily="18" charset="0"/>
              </a:rPr>
              <a:t>LYGIS</a:t>
            </a:r>
            <a:endParaRPr lang="en-US" sz="3200" b="1" dirty="0">
              <a:latin typeface="Times New Roman" panose="02020603050405020304" pitchFamily="18" charset="0"/>
              <a:cs typeface="Times New Roman" panose="02020603050405020304" pitchFamily="18" charset="0"/>
            </a:endParaRPr>
          </a:p>
        </c:rich>
      </c:tx>
      <c:overlay val="0"/>
      <c:spPr>
        <a:noFill/>
        <a:ln>
          <a:noFill/>
        </a:ln>
        <a:effectLst/>
      </c:spPr>
    </c:title>
    <c:autoTitleDeleted val="0"/>
    <c:plotArea>
      <c:layout/>
      <c:barChart>
        <c:barDir val="col"/>
        <c:grouping val="clustered"/>
        <c:varyColors val="0"/>
        <c:ser>
          <c:idx val="0"/>
          <c:order val="0"/>
          <c:tx>
            <c:strRef>
              <c:f>Sheet1!$B$1</c:f>
              <c:strCache>
                <c:ptCount val="1"/>
                <c:pt idx="0">
                  <c:v>Lygis</c:v>
                </c:pt>
              </c:strCache>
            </c:strRef>
          </c:tx>
          <c:spPr>
            <a:solidFill>
              <a:schemeClr val="accent1"/>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Sheet1!$A$2:$A$26</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Sheet1!$B$2:$B$26</c:f>
              <c:numCache>
                <c:formatCode>General</c:formatCode>
                <c:ptCount val="25"/>
                <c:pt idx="0">
                  <c:v>2.9</c:v>
                </c:pt>
                <c:pt idx="1">
                  <c:v>2.8</c:v>
                </c:pt>
                <c:pt idx="2">
                  <c:v>2.6</c:v>
                </c:pt>
                <c:pt idx="3">
                  <c:v>3</c:v>
                </c:pt>
                <c:pt idx="4">
                  <c:v>2.9</c:v>
                </c:pt>
                <c:pt idx="5">
                  <c:v>2.9</c:v>
                </c:pt>
                <c:pt idx="6">
                  <c:v>2.8</c:v>
                </c:pt>
                <c:pt idx="7">
                  <c:v>2.8</c:v>
                </c:pt>
                <c:pt idx="8">
                  <c:v>2.9</c:v>
                </c:pt>
                <c:pt idx="9">
                  <c:v>2.9</c:v>
                </c:pt>
                <c:pt idx="10">
                  <c:v>3.1</c:v>
                </c:pt>
                <c:pt idx="11">
                  <c:v>3.1</c:v>
                </c:pt>
                <c:pt idx="12">
                  <c:v>3.2</c:v>
                </c:pt>
                <c:pt idx="13">
                  <c:v>3.2</c:v>
                </c:pt>
                <c:pt idx="14">
                  <c:v>3.2</c:v>
                </c:pt>
                <c:pt idx="15">
                  <c:v>3.1</c:v>
                </c:pt>
                <c:pt idx="16">
                  <c:v>3</c:v>
                </c:pt>
                <c:pt idx="17">
                  <c:v>3</c:v>
                </c:pt>
                <c:pt idx="18">
                  <c:v>3</c:v>
                </c:pt>
                <c:pt idx="19">
                  <c:v>2.8</c:v>
                </c:pt>
                <c:pt idx="20">
                  <c:v>3</c:v>
                </c:pt>
                <c:pt idx="21">
                  <c:v>2.9</c:v>
                </c:pt>
                <c:pt idx="22">
                  <c:v>3</c:v>
                </c:pt>
                <c:pt idx="23">
                  <c:v>3</c:v>
                </c:pt>
                <c:pt idx="24">
                  <c:v>3.2</c:v>
                </c:pt>
              </c:numCache>
            </c:numRef>
          </c:val>
          <c:extLst>
            <c:ext xmlns:c16="http://schemas.microsoft.com/office/drawing/2014/chart" uri="{C3380CC4-5D6E-409C-BE32-E72D297353CC}">
              <c16:uniqueId val="{00000000-9620-4D64-BE89-50101F3F10F9}"/>
            </c:ext>
          </c:extLst>
        </c:ser>
        <c:ser>
          <c:idx val="1"/>
          <c:order val="1"/>
          <c:tx>
            <c:strRef>
              <c:f>Sheet1!$C$1</c:f>
              <c:strCache>
                <c:ptCount val="1"/>
                <c:pt idx="0">
                  <c:v>Column2</c:v>
                </c:pt>
              </c:strCache>
            </c:strRef>
          </c:tx>
          <c:spPr>
            <a:solidFill>
              <a:schemeClr val="accent2"/>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Sheet1!$A$2:$A$26</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Sheet1!$C$2:$C$26</c:f>
              <c:numCache>
                <c:formatCode>General</c:formatCode>
                <c:ptCount val="25"/>
              </c:numCache>
            </c:numRef>
          </c:val>
          <c:extLst>
            <c:ext xmlns:c16="http://schemas.microsoft.com/office/drawing/2014/chart" uri="{C3380CC4-5D6E-409C-BE32-E72D297353CC}">
              <c16:uniqueId val="{00000001-9620-4D64-BE89-50101F3F10F9}"/>
            </c:ext>
          </c:extLst>
        </c:ser>
        <c:ser>
          <c:idx val="2"/>
          <c:order val="2"/>
          <c:tx>
            <c:strRef>
              <c:f>Sheet1!$D$1</c:f>
              <c:strCache>
                <c:ptCount val="1"/>
                <c:pt idx="0">
                  <c:v>Column1</c:v>
                </c:pt>
              </c:strCache>
            </c:strRef>
          </c:tx>
          <c:spPr>
            <a:solidFill>
              <a:schemeClr val="accent3"/>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Sheet1!$A$2:$A$26</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Sheet1!$D$2:$D$26</c:f>
              <c:numCache>
                <c:formatCode>General</c:formatCode>
                <c:ptCount val="25"/>
              </c:numCache>
            </c:numRef>
          </c:val>
          <c:extLst>
            <c:ext xmlns:c16="http://schemas.microsoft.com/office/drawing/2014/chart" uri="{C3380CC4-5D6E-409C-BE32-E72D297353CC}">
              <c16:uniqueId val="{00000002-9620-4D64-BE89-50101F3F10F9}"/>
            </c:ext>
          </c:extLst>
        </c:ser>
        <c:dLbls>
          <c:dLblPos val="outEnd"/>
          <c:showLegendKey val="0"/>
          <c:showVal val="1"/>
          <c:showCatName val="0"/>
          <c:showSerName val="0"/>
          <c:showPercent val="0"/>
          <c:showBubbleSize val="0"/>
        </c:dLbls>
        <c:gapWidth val="221"/>
        <c:overlap val="-27"/>
        <c:axId val="1439309136"/>
        <c:axId val="1"/>
      </c:barChart>
      <c:catAx>
        <c:axId val="1439309136"/>
        <c:scaling>
          <c:orientation val="minMax"/>
        </c:scaling>
        <c:delete val="0"/>
        <c:axPos val="b"/>
        <c:numFmt formatCode="General" sourceLinked="1"/>
        <c:majorTickMark val="none"/>
        <c:minorTickMark val="none"/>
        <c:tickLblPos val="nextTo"/>
        <c:spPr>
          <a:noFill/>
          <a:ln w="9517" cap="flat" cmpd="sng" algn="ctr">
            <a:solidFill>
              <a:schemeClr val="tx1">
                <a:lumMod val="15000"/>
                <a:lumOff val="85000"/>
              </a:schemeClr>
            </a:solidFill>
            <a:round/>
          </a:ln>
          <a:effectLst/>
        </c:spPr>
        <c:txPr>
          <a:bodyPr rot="-60000000" spcFirstLastPara="1" vertOverflow="ellipsis" vert="horz" wrap="square" anchor="ctr" anchorCtr="1"/>
          <a:lstStyle/>
          <a:p>
            <a:pPr>
              <a:defRPr sz="1998" b="1"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majorGridlines>
          <c:spPr>
            <a:ln w="9517"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998" b="1" i="0" u="none" strike="noStrike" kern="1200" baseline="0">
                <a:solidFill>
                  <a:schemeClr val="tx1">
                    <a:lumMod val="65000"/>
                    <a:lumOff val="35000"/>
                  </a:schemeClr>
                </a:solidFill>
                <a:latin typeface="+mn-lt"/>
                <a:ea typeface="+mn-ea"/>
                <a:cs typeface="+mn-cs"/>
              </a:defRPr>
            </a:pPr>
            <a:endParaRPr lang="en-US"/>
          </a:p>
        </c:txPr>
        <c:crossAx val="1439309136"/>
        <c:crosses val="autoZero"/>
        <c:crossBetween val="between"/>
      </c:valAx>
      <c:spPr>
        <a:noFill/>
        <a:ln cmpd="sng">
          <a:solidFill>
            <a:schemeClr val="accent1"/>
          </a:solidFill>
        </a:ln>
        <a:effectLst>
          <a:glow rad="279400">
            <a:schemeClr val="accent1">
              <a:alpha val="40000"/>
            </a:schemeClr>
          </a:glow>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 Mokinių pasiekimų lygių dinamika</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2019-2020</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Sheet1!$B$2:$B$4</c:f>
              <c:numCache>
                <c:formatCode>0.00%</c:formatCode>
                <c:ptCount val="3"/>
                <c:pt idx="0">
                  <c:v>0.20399999999999999</c:v>
                </c:pt>
                <c:pt idx="1">
                  <c:v>0.35399999999999998</c:v>
                </c:pt>
                <c:pt idx="2">
                  <c:v>0.442</c:v>
                </c:pt>
              </c:numCache>
            </c:numRef>
          </c:val>
          <c:extLst>
            <c:ext xmlns:c16="http://schemas.microsoft.com/office/drawing/2014/chart" uri="{C3380CC4-5D6E-409C-BE32-E72D297353CC}">
              <c16:uniqueId val="{00000000-D37C-4D81-92CF-B7E96EE015C6}"/>
            </c:ext>
          </c:extLst>
        </c:ser>
        <c:ser>
          <c:idx val="1"/>
          <c:order val="1"/>
          <c:tx>
            <c:strRef>
              <c:f>Sheet1!$C$1</c:f>
              <c:strCache>
                <c:ptCount val="1"/>
                <c:pt idx="0">
                  <c:v>2020-2021</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Sheet1!$C$2:$C$4</c:f>
              <c:numCache>
                <c:formatCode>0.00%</c:formatCode>
                <c:ptCount val="3"/>
                <c:pt idx="0">
                  <c:v>0.159</c:v>
                </c:pt>
                <c:pt idx="1">
                  <c:v>0.374</c:v>
                </c:pt>
                <c:pt idx="2">
                  <c:v>0.46700000000000003</c:v>
                </c:pt>
              </c:numCache>
            </c:numRef>
          </c:val>
          <c:extLst>
            <c:ext xmlns:c16="http://schemas.microsoft.com/office/drawing/2014/chart" uri="{C3380CC4-5D6E-409C-BE32-E72D297353CC}">
              <c16:uniqueId val="{00000001-D37C-4D81-92CF-B7E96EE015C6}"/>
            </c:ext>
          </c:extLst>
        </c:ser>
        <c:dLbls>
          <c:dLblPos val="inEnd"/>
          <c:showLegendKey val="0"/>
          <c:showVal val="1"/>
          <c:showCatName val="0"/>
          <c:showSerName val="0"/>
          <c:showPercent val="0"/>
          <c:showBubbleSize val="0"/>
        </c:dLbls>
        <c:gapWidth val="65"/>
        <c:axId val="1659118112"/>
        <c:axId val="1647428528"/>
      </c:barChart>
      <c:catAx>
        <c:axId val="1659118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647428528"/>
        <c:crosses val="autoZero"/>
        <c:auto val="1"/>
        <c:lblAlgn val="ctr"/>
        <c:lblOffset val="100"/>
        <c:noMultiLvlLbl val="0"/>
      </c:catAx>
      <c:valAx>
        <c:axId val="16474285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crossAx val="1659118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Praleistų pamokų skaičiaus palyginimas</a:t>
            </a:r>
            <a:endParaRPr lang="en-US"/>
          </a:p>
        </c:rich>
      </c:tx>
      <c:layout>
        <c:manualLayout>
          <c:xMode val="edge"/>
          <c:yMode val="edge"/>
          <c:x val="0.18615740740740738"/>
          <c:y val="2.380952380952380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2018-2019</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c:v>
                </c:pt>
              </c:strCache>
            </c:strRef>
          </c:cat>
          <c:val>
            <c:numRef>
              <c:f>Sheet1!$B$2</c:f>
              <c:numCache>
                <c:formatCode>General</c:formatCode>
                <c:ptCount val="1"/>
                <c:pt idx="0">
                  <c:v>8415</c:v>
                </c:pt>
              </c:numCache>
            </c:numRef>
          </c:val>
          <c:extLst>
            <c:ext xmlns:c16="http://schemas.microsoft.com/office/drawing/2014/chart" uri="{C3380CC4-5D6E-409C-BE32-E72D297353CC}">
              <c16:uniqueId val="{00000000-AA1A-4638-B56C-2A58746EB036}"/>
            </c:ext>
          </c:extLst>
        </c:ser>
        <c:ser>
          <c:idx val="1"/>
          <c:order val="1"/>
          <c:tx>
            <c:strRef>
              <c:f>Sheet1!$C$1</c:f>
              <c:strCache>
                <c:ptCount val="1"/>
                <c:pt idx="0">
                  <c:v>2019-2020</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c:v>
                </c:pt>
              </c:strCache>
            </c:strRef>
          </c:cat>
          <c:val>
            <c:numRef>
              <c:f>Sheet1!$C$2</c:f>
              <c:numCache>
                <c:formatCode>General</c:formatCode>
                <c:ptCount val="1"/>
                <c:pt idx="0">
                  <c:v>5134</c:v>
                </c:pt>
              </c:numCache>
            </c:numRef>
          </c:val>
          <c:extLst>
            <c:ext xmlns:c16="http://schemas.microsoft.com/office/drawing/2014/chart" uri="{C3380CC4-5D6E-409C-BE32-E72D297353CC}">
              <c16:uniqueId val="{00000001-AA1A-4638-B56C-2A58746EB036}"/>
            </c:ext>
          </c:extLst>
        </c:ser>
        <c:ser>
          <c:idx val="2"/>
          <c:order val="2"/>
          <c:tx>
            <c:strRef>
              <c:f>Sheet1!$D$1</c:f>
              <c:strCache>
                <c:ptCount val="1"/>
                <c:pt idx="0">
                  <c:v>2020-2021</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c:v>
                </c:pt>
              </c:strCache>
            </c:strRef>
          </c:cat>
          <c:val>
            <c:numRef>
              <c:f>Sheet1!$D$2</c:f>
              <c:numCache>
                <c:formatCode>General</c:formatCode>
                <c:ptCount val="1"/>
                <c:pt idx="0">
                  <c:v>3846</c:v>
                </c:pt>
              </c:numCache>
            </c:numRef>
          </c:val>
          <c:extLst>
            <c:ext xmlns:c16="http://schemas.microsoft.com/office/drawing/2014/chart" uri="{C3380CC4-5D6E-409C-BE32-E72D297353CC}">
              <c16:uniqueId val="{00000002-AA1A-4638-B56C-2A58746EB036}"/>
            </c:ext>
          </c:extLst>
        </c:ser>
        <c:dLbls>
          <c:dLblPos val="inEnd"/>
          <c:showLegendKey val="0"/>
          <c:showVal val="1"/>
          <c:showCatName val="0"/>
          <c:showSerName val="0"/>
          <c:showPercent val="0"/>
          <c:showBubbleSize val="0"/>
        </c:dLbls>
        <c:gapWidth val="65"/>
        <c:axId val="1186959456"/>
        <c:axId val="1364843536"/>
      </c:barChart>
      <c:catAx>
        <c:axId val="11869594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364843536"/>
        <c:crosses val="autoZero"/>
        <c:auto val="1"/>
        <c:lblAlgn val="ctr"/>
        <c:lblOffset val="100"/>
        <c:noMultiLvlLbl val="0"/>
      </c:catAx>
      <c:valAx>
        <c:axId val="13648435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869594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Praleistų pamokų skaičius vienam mokiniui</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2018-2019</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 vienam mokiniui</c:v>
                </c:pt>
              </c:strCache>
            </c:strRef>
          </c:cat>
          <c:val>
            <c:numRef>
              <c:f>Sheet1!$B$2</c:f>
              <c:numCache>
                <c:formatCode>General</c:formatCode>
                <c:ptCount val="1"/>
                <c:pt idx="0">
                  <c:v>72</c:v>
                </c:pt>
              </c:numCache>
            </c:numRef>
          </c:val>
          <c:extLst>
            <c:ext xmlns:c16="http://schemas.microsoft.com/office/drawing/2014/chart" uri="{C3380CC4-5D6E-409C-BE32-E72D297353CC}">
              <c16:uniqueId val="{00000000-0364-478A-AA53-C4DA592B2186}"/>
            </c:ext>
          </c:extLst>
        </c:ser>
        <c:ser>
          <c:idx val="1"/>
          <c:order val="1"/>
          <c:tx>
            <c:strRef>
              <c:f>Sheet1!$C$1</c:f>
              <c:strCache>
                <c:ptCount val="1"/>
                <c:pt idx="0">
                  <c:v>2019-2020</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 vienam mokiniui</c:v>
                </c:pt>
              </c:strCache>
            </c:strRef>
          </c:cat>
          <c:val>
            <c:numRef>
              <c:f>Sheet1!$C$2</c:f>
              <c:numCache>
                <c:formatCode>General</c:formatCode>
                <c:ptCount val="1"/>
                <c:pt idx="0">
                  <c:v>45</c:v>
                </c:pt>
              </c:numCache>
            </c:numRef>
          </c:val>
          <c:extLst>
            <c:ext xmlns:c16="http://schemas.microsoft.com/office/drawing/2014/chart" uri="{C3380CC4-5D6E-409C-BE32-E72D297353CC}">
              <c16:uniqueId val="{00000001-0364-478A-AA53-C4DA592B2186}"/>
            </c:ext>
          </c:extLst>
        </c:ser>
        <c:ser>
          <c:idx val="2"/>
          <c:order val="2"/>
          <c:tx>
            <c:strRef>
              <c:f>Sheet1!$D$1</c:f>
              <c:strCache>
                <c:ptCount val="1"/>
                <c:pt idx="0">
                  <c:v>2020-2021</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c:f>
              <c:strCache>
                <c:ptCount val="1"/>
                <c:pt idx="0">
                  <c:v>Praleistų pamokų skaičius vienam mokiniui</c:v>
                </c:pt>
              </c:strCache>
            </c:strRef>
          </c:cat>
          <c:val>
            <c:numRef>
              <c:f>Sheet1!$D$2</c:f>
              <c:numCache>
                <c:formatCode>General</c:formatCode>
                <c:ptCount val="1"/>
                <c:pt idx="0">
                  <c:v>36</c:v>
                </c:pt>
              </c:numCache>
            </c:numRef>
          </c:val>
          <c:extLst>
            <c:ext xmlns:c16="http://schemas.microsoft.com/office/drawing/2014/chart" uri="{C3380CC4-5D6E-409C-BE32-E72D297353CC}">
              <c16:uniqueId val="{00000002-0364-478A-AA53-C4DA592B2186}"/>
            </c:ext>
          </c:extLst>
        </c:ser>
        <c:dLbls>
          <c:dLblPos val="inEnd"/>
          <c:showLegendKey val="0"/>
          <c:showVal val="1"/>
          <c:showCatName val="0"/>
          <c:showSerName val="0"/>
          <c:showPercent val="0"/>
          <c:showBubbleSize val="0"/>
        </c:dLbls>
        <c:gapWidth val="65"/>
        <c:axId val="1511493056"/>
        <c:axId val="1510016192"/>
      </c:barChart>
      <c:catAx>
        <c:axId val="15114930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510016192"/>
        <c:crosses val="autoZero"/>
        <c:auto val="1"/>
        <c:lblAlgn val="ctr"/>
        <c:lblOffset val="100"/>
        <c:noMultiLvlLbl val="0"/>
      </c:catAx>
      <c:valAx>
        <c:axId val="15100161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114930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PUPP l</a:t>
            </a:r>
            <a:r>
              <a:rPr lang="pl-PL"/>
              <a:t>ietuvi</a:t>
            </a:r>
            <a:r>
              <a:rPr lang="lt-LT"/>
              <a:t>ų kalba</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2018-2019</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Sheet1!$B$2:$B$4</c:f>
              <c:numCache>
                <c:formatCode>0%</c:formatCode>
                <c:ptCount val="3"/>
                <c:pt idx="0">
                  <c:v>0</c:v>
                </c:pt>
                <c:pt idx="1">
                  <c:v>0.3</c:v>
                </c:pt>
                <c:pt idx="2">
                  <c:v>0.7</c:v>
                </c:pt>
              </c:numCache>
            </c:numRef>
          </c:val>
          <c:extLst>
            <c:ext xmlns:c16="http://schemas.microsoft.com/office/drawing/2014/chart" uri="{C3380CC4-5D6E-409C-BE32-E72D297353CC}">
              <c16:uniqueId val="{00000000-16FA-4FC2-AB40-7B7E34940241}"/>
            </c:ext>
          </c:extLst>
        </c:ser>
        <c:ser>
          <c:idx val="1"/>
          <c:order val="1"/>
          <c:tx>
            <c:strRef>
              <c:f>Sheet1!$C$1</c:f>
              <c:strCache>
                <c:ptCount val="1"/>
                <c:pt idx="0">
                  <c:v>2020-2021</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Sheet1!$C$2:$C$4</c:f>
              <c:numCache>
                <c:formatCode>0%</c:formatCode>
                <c:ptCount val="3"/>
                <c:pt idx="0">
                  <c:v>0</c:v>
                </c:pt>
                <c:pt idx="1">
                  <c:v>0.28999999999999998</c:v>
                </c:pt>
                <c:pt idx="2" formatCode="0.00%">
                  <c:v>0.71</c:v>
                </c:pt>
              </c:numCache>
            </c:numRef>
          </c:val>
          <c:extLst>
            <c:ext xmlns:c16="http://schemas.microsoft.com/office/drawing/2014/chart" uri="{C3380CC4-5D6E-409C-BE32-E72D297353CC}">
              <c16:uniqueId val="{00000001-16FA-4FC2-AB40-7B7E34940241}"/>
            </c:ext>
          </c:extLst>
        </c:ser>
        <c:dLbls>
          <c:dLblPos val="inEnd"/>
          <c:showLegendKey val="0"/>
          <c:showVal val="1"/>
          <c:showCatName val="0"/>
          <c:showSerName val="0"/>
          <c:showPercent val="0"/>
          <c:showBubbleSize val="0"/>
        </c:dLbls>
        <c:gapWidth val="65"/>
        <c:axId val="1656940976"/>
        <c:axId val="1217634640"/>
      </c:barChart>
      <c:catAx>
        <c:axId val="16569409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17634640"/>
        <c:crosses val="autoZero"/>
        <c:auto val="1"/>
        <c:lblAlgn val="ctr"/>
        <c:lblOffset val="100"/>
        <c:noMultiLvlLbl val="0"/>
      </c:catAx>
      <c:valAx>
        <c:axId val="12176346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6569409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PUPP lenkų kalba</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2018-2019</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Sheet1!$B$2:$B$4</c:f>
              <c:numCache>
                <c:formatCode>0%</c:formatCode>
                <c:ptCount val="3"/>
                <c:pt idx="0">
                  <c:v>0.2</c:v>
                </c:pt>
                <c:pt idx="1">
                  <c:v>0.3</c:v>
                </c:pt>
                <c:pt idx="2">
                  <c:v>0.5</c:v>
                </c:pt>
              </c:numCache>
            </c:numRef>
          </c:val>
          <c:extLst>
            <c:ext xmlns:c16="http://schemas.microsoft.com/office/drawing/2014/chart" uri="{C3380CC4-5D6E-409C-BE32-E72D297353CC}">
              <c16:uniqueId val="{00000000-1B0A-4AEE-A964-3D8E8BF4CA0C}"/>
            </c:ext>
          </c:extLst>
        </c:ser>
        <c:ser>
          <c:idx val="1"/>
          <c:order val="1"/>
          <c:tx>
            <c:strRef>
              <c:f>Sheet1!$C$1</c:f>
              <c:strCache>
                <c:ptCount val="1"/>
                <c:pt idx="0">
                  <c:v>2020-2021</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Sheet1!$C$2:$C$4</c:f>
              <c:numCache>
                <c:formatCode>0%</c:formatCode>
                <c:ptCount val="3"/>
                <c:pt idx="0">
                  <c:v>0.14299999999999999</c:v>
                </c:pt>
                <c:pt idx="1">
                  <c:v>0.28599999999999998</c:v>
                </c:pt>
                <c:pt idx="2" formatCode="0.00%">
                  <c:v>0.57099999999999995</c:v>
                </c:pt>
              </c:numCache>
            </c:numRef>
          </c:val>
          <c:extLst>
            <c:ext xmlns:c16="http://schemas.microsoft.com/office/drawing/2014/chart" uri="{C3380CC4-5D6E-409C-BE32-E72D297353CC}">
              <c16:uniqueId val="{00000001-1B0A-4AEE-A964-3D8E8BF4CA0C}"/>
            </c:ext>
          </c:extLst>
        </c:ser>
        <c:dLbls>
          <c:dLblPos val="inEnd"/>
          <c:showLegendKey val="0"/>
          <c:showVal val="1"/>
          <c:showCatName val="0"/>
          <c:showSerName val="0"/>
          <c:showPercent val="0"/>
          <c:showBubbleSize val="0"/>
        </c:dLbls>
        <c:gapWidth val="65"/>
        <c:axId val="1656940976"/>
        <c:axId val="1217634640"/>
      </c:barChart>
      <c:catAx>
        <c:axId val="16569409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17634640"/>
        <c:crosses val="autoZero"/>
        <c:auto val="1"/>
        <c:lblAlgn val="ctr"/>
        <c:lblOffset val="100"/>
        <c:noMultiLvlLbl val="0"/>
      </c:catAx>
      <c:valAx>
        <c:axId val="12176346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6569409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PUPP matematika</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2018-2019</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Sheet1!$B$2:$B$4</c:f>
              <c:numCache>
                <c:formatCode>0%</c:formatCode>
                <c:ptCount val="3"/>
                <c:pt idx="0">
                  <c:v>0.1</c:v>
                </c:pt>
                <c:pt idx="1">
                  <c:v>0.1</c:v>
                </c:pt>
                <c:pt idx="2">
                  <c:v>0.8</c:v>
                </c:pt>
              </c:numCache>
            </c:numRef>
          </c:val>
          <c:extLst>
            <c:ext xmlns:c16="http://schemas.microsoft.com/office/drawing/2014/chart" uri="{C3380CC4-5D6E-409C-BE32-E72D297353CC}">
              <c16:uniqueId val="{00000000-2027-47BC-B21C-9089623E5305}"/>
            </c:ext>
          </c:extLst>
        </c:ser>
        <c:ser>
          <c:idx val="1"/>
          <c:order val="1"/>
          <c:tx>
            <c:strRef>
              <c:f>Sheet1!$C$1</c:f>
              <c:strCache>
                <c:ptCount val="1"/>
                <c:pt idx="0">
                  <c:v>2020-2021</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aukštesnysis lygis</c:v>
                </c:pt>
                <c:pt idx="1">
                  <c:v>pagrindinis lygis</c:v>
                </c:pt>
                <c:pt idx="2">
                  <c:v>patenkinamas lygis</c:v>
                </c:pt>
              </c:strCache>
            </c:strRef>
          </c:cat>
          <c:val>
            <c:numRef>
              <c:f>Sheet1!$C$2:$C$4</c:f>
              <c:numCache>
                <c:formatCode>0%</c:formatCode>
                <c:ptCount val="3"/>
                <c:pt idx="0">
                  <c:v>0</c:v>
                </c:pt>
                <c:pt idx="1">
                  <c:v>0</c:v>
                </c:pt>
                <c:pt idx="2" formatCode="0.00%">
                  <c:v>1</c:v>
                </c:pt>
              </c:numCache>
            </c:numRef>
          </c:val>
          <c:extLst>
            <c:ext xmlns:c16="http://schemas.microsoft.com/office/drawing/2014/chart" uri="{C3380CC4-5D6E-409C-BE32-E72D297353CC}">
              <c16:uniqueId val="{00000001-2027-47BC-B21C-9089623E5305}"/>
            </c:ext>
          </c:extLst>
        </c:ser>
        <c:dLbls>
          <c:dLblPos val="inEnd"/>
          <c:showLegendKey val="0"/>
          <c:showVal val="1"/>
          <c:showCatName val="0"/>
          <c:showSerName val="0"/>
          <c:showPercent val="0"/>
          <c:showBubbleSize val="0"/>
        </c:dLbls>
        <c:gapWidth val="65"/>
        <c:axId val="1656940976"/>
        <c:axId val="1217634640"/>
      </c:barChart>
      <c:catAx>
        <c:axId val="16569409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17634640"/>
        <c:crosses val="autoZero"/>
        <c:auto val="1"/>
        <c:lblAlgn val="ctr"/>
        <c:lblOffset val="100"/>
        <c:noMultiLvlLbl val="0"/>
      </c:catAx>
      <c:valAx>
        <c:axId val="12176346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6569409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MBE </a:t>
            </a:r>
            <a:endParaRPr lang="en-US"/>
          </a:p>
        </c:rich>
      </c:tx>
      <c:layout>
        <c:manualLayout>
          <c:xMode val="edge"/>
          <c:yMode val="edge"/>
          <c:x val="0.46392935258092738"/>
          <c:y val="3.5714285714285712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 m.</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Sheet1!$A$2:$A$3</c:f>
              <c:strCache>
                <c:ptCount val="2"/>
                <c:pt idx="0">
                  <c:v>Lenkų kalba</c:v>
                </c:pt>
                <c:pt idx="1">
                  <c:v>Lietuvių kalba</c:v>
                </c:pt>
              </c:strCache>
            </c:strRef>
          </c:cat>
          <c:val>
            <c:numRef>
              <c:f>Sheet1!$B$2:$B$3</c:f>
              <c:numCache>
                <c:formatCode>General</c:formatCode>
                <c:ptCount val="2"/>
                <c:pt idx="0">
                  <c:v>4.8</c:v>
                </c:pt>
                <c:pt idx="1">
                  <c:v>5</c:v>
                </c:pt>
              </c:numCache>
            </c:numRef>
          </c:val>
          <c:extLst>
            <c:ext xmlns:c16="http://schemas.microsoft.com/office/drawing/2014/chart" uri="{C3380CC4-5D6E-409C-BE32-E72D297353CC}">
              <c16:uniqueId val="{00000000-972C-4CFD-83B5-7617E210724B}"/>
            </c:ext>
          </c:extLst>
        </c:ser>
        <c:ser>
          <c:idx val="1"/>
          <c:order val="1"/>
          <c:tx>
            <c:strRef>
              <c:f>Sheet1!$C$1</c:f>
              <c:strCache>
                <c:ptCount val="1"/>
                <c:pt idx="0">
                  <c:v>2020 m.</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Sheet1!$A$2:$A$3</c:f>
              <c:strCache>
                <c:ptCount val="2"/>
                <c:pt idx="0">
                  <c:v>Lenkų kalba</c:v>
                </c:pt>
                <c:pt idx="1">
                  <c:v>Lietuvių kalba</c:v>
                </c:pt>
              </c:strCache>
            </c:strRef>
          </c:cat>
          <c:val>
            <c:numRef>
              <c:f>Sheet1!$C$2:$C$3</c:f>
              <c:numCache>
                <c:formatCode>General</c:formatCode>
                <c:ptCount val="2"/>
                <c:pt idx="0">
                  <c:v>4.8</c:v>
                </c:pt>
                <c:pt idx="1">
                  <c:v>4.5999999999999996</c:v>
                </c:pt>
              </c:numCache>
            </c:numRef>
          </c:val>
          <c:extLst>
            <c:ext xmlns:c16="http://schemas.microsoft.com/office/drawing/2014/chart" uri="{C3380CC4-5D6E-409C-BE32-E72D297353CC}">
              <c16:uniqueId val="{00000001-972C-4CFD-83B5-7617E210724B}"/>
            </c:ext>
          </c:extLst>
        </c:ser>
        <c:ser>
          <c:idx val="2"/>
          <c:order val="2"/>
          <c:tx>
            <c:strRef>
              <c:f>Sheet1!$D$1</c:f>
              <c:strCache>
                <c:ptCount val="1"/>
                <c:pt idx="0">
                  <c:v>2021 m.</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Sheet1!$A$2:$A$3</c:f>
              <c:strCache>
                <c:ptCount val="2"/>
                <c:pt idx="0">
                  <c:v>Lenkų kalba</c:v>
                </c:pt>
                <c:pt idx="1">
                  <c:v>Lietuvių kalba</c:v>
                </c:pt>
              </c:strCache>
            </c:strRef>
          </c:cat>
          <c:val>
            <c:numRef>
              <c:f>Sheet1!$D$2:$D$3</c:f>
              <c:numCache>
                <c:formatCode>General</c:formatCode>
                <c:ptCount val="2"/>
                <c:pt idx="0">
                  <c:v>5.5</c:v>
                </c:pt>
                <c:pt idx="1">
                  <c:v>5</c:v>
                </c:pt>
              </c:numCache>
            </c:numRef>
          </c:val>
          <c:extLst>
            <c:ext xmlns:c16="http://schemas.microsoft.com/office/drawing/2014/chart" uri="{C3380CC4-5D6E-409C-BE32-E72D297353CC}">
              <c16:uniqueId val="{00000002-972C-4CFD-83B5-7617E210724B}"/>
            </c:ext>
          </c:extLst>
        </c:ser>
        <c:dLbls>
          <c:dLblPos val="inEnd"/>
          <c:showLegendKey val="0"/>
          <c:showVal val="1"/>
          <c:showCatName val="0"/>
          <c:showSerName val="0"/>
          <c:showPercent val="0"/>
          <c:showBubbleSize val="0"/>
        </c:dLbls>
        <c:gapWidth val="65"/>
        <c:axId val="1794827568"/>
        <c:axId val="1646047296"/>
      </c:barChart>
      <c:catAx>
        <c:axId val="17948275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646047296"/>
        <c:crosses val="autoZero"/>
        <c:auto val="1"/>
        <c:lblAlgn val="ctr"/>
        <c:lblOffset val="100"/>
        <c:noMultiLvlLbl val="0"/>
      </c:catAx>
      <c:valAx>
        <c:axId val="1646047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948275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lt-LT"/>
              <a:t>VBE </a:t>
            </a:r>
            <a:endParaRPr lang="en-US"/>
          </a:p>
        </c:rich>
      </c:tx>
      <c:layout>
        <c:manualLayout>
          <c:xMode val="edge"/>
          <c:yMode val="edge"/>
          <c:x val="0.46392935258092738"/>
          <c:y val="3.5714285714285712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 m.</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Rusų kalba</c:v>
                </c:pt>
                <c:pt idx="1">
                  <c:v>Matematika</c:v>
                </c:pt>
                <c:pt idx="2">
                  <c:v>Istorija</c:v>
                </c:pt>
              </c:strCache>
            </c:strRef>
          </c:cat>
          <c:val>
            <c:numRef>
              <c:f>Sheet1!$B$2:$B$4</c:f>
              <c:numCache>
                <c:formatCode>General</c:formatCode>
                <c:ptCount val="3"/>
                <c:pt idx="0">
                  <c:v>61.6</c:v>
                </c:pt>
                <c:pt idx="1">
                  <c:v>20</c:v>
                </c:pt>
                <c:pt idx="2">
                  <c:v>30</c:v>
                </c:pt>
              </c:numCache>
            </c:numRef>
          </c:val>
          <c:extLst>
            <c:ext xmlns:c16="http://schemas.microsoft.com/office/drawing/2014/chart" uri="{C3380CC4-5D6E-409C-BE32-E72D297353CC}">
              <c16:uniqueId val="{00000000-77A6-406E-8CF7-A283AA1E677E}"/>
            </c:ext>
          </c:extLst>
        </c:ser>
        <c:ser>
          <c:idx val="1"/>
          <c:order val="1"/>
          <c:tx>
            <c:strRef>
              <c:f>Sheet1!$C$1</c:f>
              <c:strCache>
                <c:ptCount val="1"/>
                <c:pt idx="0">
                  <c:v>2020 m.</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Rusų kalba</c:v>
                </c:pt>
                <c:pt idx="1">
                  <c:v>Matematika</c:v>
                </c:pt>
                <c:pt idx="2">
                  <c:v>Istorija</c:v>
                </c:pt>
              </c:strCache>
            </c:strRef>
          </c:cat>
          <c:val>
            <c:numRef>
              <c:f>Sheet1!$C$2:$C$4</c:f>
              <c:numCache>
                <c:formatCode>General</c:formatCode>
                <c:ptCount val="3"/>
                <c:pt idx="0">
                  <c:v>71</c:v>
                </c:pt>
                <c:pt idx="1">
                  <c:v>0</c:v>
                </c:pt>
                <c:pt idx="2">
                  <c:v>29.5</c:v>
                </c:pt>
              </c:numCache>
            </c:numRef>
          </c:val>
          <c:extLst>
            <c:ext xmlns:c16="http://schemas.microsoft.com/office/drawing/2014/chart" uri="{C3380CC4-5D6E-409C-BE32-E72D297353CC}">
              <c16:uniqueId val="{00000001-77A6-406E-8CF7-A283AA1E677E}"/>
            </c:ext>
          </c:extLst>
        </c:ser>
        <c:ser>
          <c:idx val="2"/>
          <c:order val="2"/>
          <c:tx>
            <c:strRef>
              <c:f>Sheet1!$D$1</c:f>
              <c:strCache>
                <c:ptCount val="1"/>
                <c:pt idx="0">
                  <c:v>2021 m.</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Rusų kalba</c:v>
                </c:pt>
                <c:pt idx="1">
                  <c:v>Matematika</c:v>
                </c:pt>
                <c:pt idx="2">
                  <c:v>Istorija</c:v>
                </c:pt>
              </c:strCache>
            </c:strRef>
          </c:cat>
          <c:val>
            <c:numRef>
              <c:f>Sheet1!$D$2:$D$4</c:f>
              <c:numCache>
                <c:formatCode>General</c:formatCode>
                <c:ptCount val="3"/>
                <c:pt idx="0">
                  <c:v>60.9</c:v>
                </c:pt>
                <c:pt idx="1">
                  <c:v>56</c:v>
                </c:pt>
                <c:pt idx="2">
                  <c:v>79</c:v>
                </c:pt>
              </c:numCache>
            </c:numRef>
          </c:val>
          <c:extLst>
            <c:ext xmlns:c16="http://schemas.microsoft.com/office/drawing/2014/chart" uri="{C3380CC4-5D6E-409C-BE32-E72D297353CC}">
              <c16:uniqueId val="{00000002-77A6-406E-8CF7-A283AA1E677E}"/>
            </c:ext>
          </c:extLst>
        </c:ser>
        <c:dLbls>
          <c:dLblPos val="inEnd"/>
          <c:showLegendKey val="0"/>
          <c:showVal val="1"/>
          <c:showCatName val="0"/>
          <c:showSerName val="0"/>
          <c:showPercent val="0"/>
          <c:showBubbleSize val="0"/>
        </c:dLbls>
        <c:gapWidth val="65"/>
        <c:axId val="1794827568"/>
        <c:axId val="1646047296"/>
      </c:barChart>
      <c:catAx>
        <c:axId val="17948275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646047296"/>
        <c:crosses val="autoZero"/>
        <c:auto val="1"/>
        <c:lblAlgn val="ctr"/>
        <c:lblOffset val="100"/>
        <c:noMultiLvlLbl val="0"/>
      </c:catAx>
      <c:valAx>
        <c:axId val="1646047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948275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407926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3265830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87C84F-9A6C-4906-886A-8562AFC6D11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53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977549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87C84F-9A6C-4906-886A-8562AFC6D11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8483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305665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2993042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118167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177562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9AF527-0CC7-47D3-BF28-A10C5DB76A82}"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55801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371226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9AF527-0CC7-47D3-BF28-A10C5DB76A82}" type="datetimeFigureOut">
              <a:rPr lang="en-US" smtClean="0"/>
              <a:t>9/8/2022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31736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9AF527-0CC7-47D3-BF28-A10C5DB76A82}" type="datetimeFigureOut">
              <a:rPr lang="en-US" smtClean="0"/>
              <a:t>9/8/2022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126476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9AF527-0CC7-47D3-BF28-A10C5DB76A82}" type="datetimeFigureOut">
              <a:rPr lang="en-US" smtClean="0"/>
              <a:t>9/8/2022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172224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2627335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39AF527-0CC7-47D3-BF28-A10C5DB76A82}"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87C84F-9A6C-4906-886A-8562AFC6D11B}" type="slidenum">
              <a:rPr lang="en-US" smtClean="0"/>
              <a:t>‹#›</a:t>
            </a:fld>
            <a:endParaRPr lang="en-US"/>
          </a:p>
        </p:txBody>
      </p:sp>
    </p:spTree>
    <p:extLst>
      <p:ext uri="{BB962C8B-B14F-4D97-AF65-F5344CB8AC3E}">
        <p14:creationId xmlns:p14="http://schemas.microsoft.com/office/powerpoint/2010/main" val="366647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9AF527-0CC7-47D3-BF28-A10C5DB76A82}" type="datetimeFigureOut">
              <a:rPr lang="en-US" smtClean="0"/>
              <a:t>9/8/2022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87C84F-9A6C-4906-886A-8562AFC6D11B}" type="slidenum">
              <a:rPr lang="en-US" smtClean="0"/>
              <a:t>‹#›</a:t>
            </a:fld>
            <a:endParaRPr lang="en-US"/>
          </a:p>
        </p:txBody>
      </p:sp>
    </p:spTree>
    <p:extLst>
      <p:ext uri="{BB962C8B-B14F-4D97-AF65-F5344CB8AC3E}">
        <p14:creationId xmlns:p14="http://schemas.microsoft.com/office/powerpoint/2010/main" val="3597062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E7673-23EF-4646-B616-853E65674B6C}"/>
              </a:ext>
            </a:extLst>
          </p:cNvPr>
          <p:cNvSpPr>
            <a:spLocks noGrp="1"/>
          </p:cNvSpPr>
          <p:nvPr>
            <p:ph type="title"/>
          </p:nvPr>
        </p:nvSpPr>
        <p:spPr>
          <a:xfrm>
            <a:off x="4953001" y="5564189"/>
            <a:ext cx="6799263" cy="1303337"/>
          </a:xfrm>
        </p:spPr>
        <p:txBody>
          <a:bodyPr rtlCol="0">
            <a:normAutofit/>
          </a:bodyPr>
          <a:lstStyle/>
          <a:p>
            <a:pPr>
              <a:defRPr/>
            </a:pPr>
            <a:r>
              <a:rPr lang="lt-LT" dirty="0">
                <a:solidFill>
                  <a:schemeClr val="tx1"/>
                </a:solidFill>
              </a:rPr>
              <a:t>2021 - 2022 m.m.</a:t>
            </a:r>
            <a:br>
              <a:rPr lang="en-US" dirty="0">
                <a:solidFill>
                  <a:schemeClr val="tx1"/>
                </a:solidFill>
              </a:rPr>
            </a:br>
            <a:endParaRPr lang="en-US" dirty="0">
              <a:solidFill>
                <a:schemeClr val="accent1">
                  <a:tint val="88000"/>
                  <a:satMod val="150000"/>
                </a:schemeClr>
              </a:solidFill>
            </a:endParaRPr>
          </a:p>
        </p:txBody>
      </p:sp>
      <p:sp>
        <p:nvSpPr>
          <p:cNvPr id="19459" name="Content Placeholder 2">
            <a:extLst>
              <a:ext uri="{FF2B5EF4-FFF2-40B4-BE49-F238E27FC236}">
                <a16:creationId xmlns:a16="http://schemas.microsoft.com/office/drawing/2014/main" id="{BEFCBD33-8B8D-43C3-A155-505920FCF9B1}"/>
              </a:ext>
            </a:extLst>
          </p:cNvPr>
          <p:cNvSpPr>
            <a:spLocks noGrp="1" noChangeArrowheads="1"/>
          </p:cNvSpPr>
          <p:nvPr>
            <p:ph idx="1"/>
          </p:nvPr>
        </p:nvSpPr>
        <p:spPr>
          <a:xfrm>
            <a:off x="2286000" y="609600"/>
            <a:ext cx="8077200" cy="5257800"/>
          </a:xfrm>
        </p:spPr>
        <p:txBody>
          <a:bodyPr>
            <a:normAutofit lnSpcReduction="10000"/>
          </a:bodyPr>
          <a:lstStyle/>
          <a:p>
            <a:pPr marL="0" indent="0" algn="ctr">
              <a:buNone/>
            </a:pPr>
            <a:endParaRPr lang="lt-LT" altLang="en-US" sz="5400" b="1" dirty="0">
              <a:latin typeface="Times New Roman" panose="02020603050405020304" pitchFamily="18" charset="0"/>
              <a:cs typeface="Times New Roman" panose="02020603050405020304" pitchFamily="18" charset="0"/>
            </a:endParaRPr>
          </a:p>
          <a:p>
            <a:pPr marL="0" indent="0" algn="ctr">
              <a:buNone/>
            </a:pPr>
            <a:r>
              <a:rPr lang="lt-LT" altLang="en-US" sz="5400" b="1" dirty="0">
                <a:latin typeface="Times New Roman" panose="02020603050405020304" pitchFamily="18" charset="0"/>
                <a:cs typeface="Times New Roman" panose="02020603050405020304" pitchFamily="18" charset="0"/>
              </a:rPr>
              <a:t>Šalčininkų r. Kalesninkų</a:t>
            </a:r>
            <a:br>
              <a:rPr lang="lt-LT" altLang="en-US" sz="5400" b="1" dirty="0">
                <a:latin typeface="Times New Roman" panose="02020603050405020304" pitchFamily="18" charset="0"/>
                <a:cs typeface="Times New Roman" panose="02020603050405020304" pitchFamily="18" charset="0"/>
              </a:rPr>
            </a:br>
            <a:r>
              <a:rPr lang="lt-LT" altLang="en-US" sz="5400" b="1">
                <a:latin typeface="Times New Roman" panose="02020603050405020304" pitchFamily="18" charset="0"/>
                <a:cs typeface="Times New Roman" panose="02020603050405020304" pitchFamily="18" charset="0"/>
              </a:rPr>
              <a:t> Liudviko </a:t>
            </a:r>
            <a:r>
              <a:rPr lang="lt-LT" altLang="en-US" sz="5400" b="1" dirty="0">
                <a:latin typeface="Times New Roman" panose="02020603050405020304" pitchFamily="18" charset="0"/>
                <a:cs typeface="Times New Roman" panose="02020603050405020304" pitchFamily="18" charset="0"/>
              </a:rPr>
              <a:t>Narbuto gimnazijos </a:t>
            </a:r>
          </a:p>
          <a:p>
            <a:pPr marL="0" indent="0" algn="ctr">
              <a:buNone/>
            </a:pPr>
            <a:r>
              <a:rPr lang="lt-LT" altLang="en-US" sz="5400" b="1" i="1" dirty="0">
                <a:latin typeface="Times New Roman" panose="02020603050405020304" pitchFamily="18" charset="0"/>
                <a:cs typeface="Times New Roman" panose="02020603050405020304" pitchFamily="18" charset="0"/>
              </a:rPr>
              <a:t>visuminio įsivertinimo rezultatai</a:t>
            </a:r>
            <a:endParaRPr lang="en-US" altLang="en-US" sz="5400" b="1"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450733-A159-44EA-B87E-B0394897C9D8}"/>
              </a:ext>
            </a:extLst>
          </p:cNvPr>
          <p:cNvSpPr>
            <a:spLocks noGrp="1"/>
          </p:cNvSpPr>
          <p:nvPr>
            <p:ph idx="1"/>
          </p:nvPr>
        </p:nvSpPr>
        <p:spPr>
          <a:xfrm>
            <a:off x="1882066" y="514905"/>
            <a:ext cx="9622546" cy="5396317"/>
          </a:xfrm>
        </p:spPr>
        <p:txBody>
          <a:bodyPr/>
          <a:lstStyle/>
          <a:p>
            <a:r>
              <a:rPr lang="lt-LT" b="1" dirty="0"/>
              <a:t>Stebėsenos </a:t>
            </a:r>
            <a:r>
              <a:rPr lang="lt-LT" b="1" dirty="0" err="1"/>
              <a:t>sistemingumas</a:t>
            </a:r>
            <a:endParaRPr lang="en-US" dirty="0"/>
          </a:p>
          <a:p>
            <a:r>
              <a:rPr lang="lt-LT" dirty="0"/>
              <a:t>Gimnazijoje sukurta ir veikia mokinio asmeninės pažangos stebėjimo ir fiksavimo, rezultatų analizavimo ir panaudojimo sistema. Klasių auklėtojai du kartus per metus analizuoja ir trišalių pokalbių metu individualiai pateikia informaciją tėvams informaciją apie jų vaikų pažangą. Po pokalbio su klasių auklėtojais paaiškėjo, kad 50% tėvų nedalyvauja trišaliuose pokalbiuose ir negauna reikiamos informacijos. Tikėtina, kad dėl šios priežasties 37% mokinių ir tiek pat tėvų apklausiami teigia, kad mokymosi sėkmės, rezultatai ir pažanga nėra aptariami su mokiniais. Gimnazijoje analizuojami apibendrinti, susumuoti I, II pusmečio ir metiniai rezultatai. Sudaromos palyginamosios lentelės ir diagramos. Analizės rezultatai aptariami mokytojų tarybos posėdžiuose. VBE, MBE, PUPP rezultatai yra aptariami mokytojų tarybos posėdžiuose (protokolai ) bei metodinių grupių posėdžiuose. Vadovaudamiesi susumuotais rezultatais, mokytojai koreguoja, keičia savo dalykų mokomuosius planus (93% (apklausa)), šalina mokymosi spragas. Dėl pandemijos 2019-2020 ir 2020-2021 m. m. nevyko NMPP, todėl klasių pasiekimų dinamika stebima vadovaujantis metiniais mokinių pasiekimais. Kasmet gimnazijoje vyksta konferencija, kurios metu mokytojai dalijasi gerąja ugdymo proceso organizavimo patirtimi (2020-2021 m. m. konferencijoje dalyvavo 50% mokytojų).</a:t>
            </a:r>
            <a:endParaRPr lang="en-US" dirty="0"/>
          </a:p>
          <a:p>
            <a:endParaRPr lang="en-US" dirty="0"/>
          </a:p>
        </p:txBody>
      </p:sp>
    </p:spTree>
    <p:extLst>
      <p:ext uri="{BB962C8B-B14F-4D97-AF65-F5344CB8AC3E}">
        <p14:creationId xmlns:p14="http://schemas.microsoft.com/office/powerpoint/2010/main" val="340361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513740-6D76-4630-B348-8FA910517482}"/>
              </a:ext>
            </a:extLst>
          </p:cNvPr>
          <p:cNvSpPr>
            <a:spLocks noGrp="1"/>
          </p:cNvSpPr>
          <p:nvPr>
            <p:ph idx="1"/>
          </p:nvPr>
        </p:nvSpPr>
        <p:spPr>
          <a:xfrm>
            <a:off x="1979720" y="497150"/>
            <a:ext cx="9524892" cy="5414072"/>
          </a:xfrm>
        </p:spPr>
        <p:txBody>
          <a:bodyPr/>
          <a:lstStyle/>
          <a:p>
            <a:r>
              <a:rPr lang="lt-LT" b="1"/>
              <a:t>Pasiekimų ir pažangos pagrįstumas </a:t>
            </a:r>
            <a:r>
              <a:rPr lang="lt-LT"/>
              <a:t>50% tėvų pažymi, kad jų vaikų dalykų gebėjimų pažanga yra pastebima ir įvertinama.</a:t>
            </a:r>
            <a:endParaRPr lang="en-US"/>
          </a:p>
          <a:p>
            <a:r>
              <a:rPr lang="lt-LT"/>
              <a:t>Įdiegtas kolegialus grįžtamasis ryšys. 5 mokytojai stebi lietuvių ir lenkų kalbų bei matematikos pamokas 5-8 klasėse, vyksta stebėtų pamokų aptarimas (Kokybės krepšelis). Stebėtos, integruotos, atviros pamokos, jų stiprybės ir tobulintini aspektai kartą per pusmetį aptariami metodinėse grupėse (protokolai). Gimnazijoje kasmet nustatomi kiekvieno mokinio mokymosi stiliai. Klasės auklėtojas informuoja mokytojus dalykininkus apie mokinių mokymosi stilius, mokiniams primenama, kaip teisingai pasirinkti mokymosi strategijas. Nors 100%  mokytojų teigia, kad rengia užduotis remdamiesi mokinių pažanga ir grįžtamojo ryšio rezultatais, tik 40% tėvų teigia, kad mokiniai turi galimybę pasirinkti įvairaus sudėtingumo užduotis. Mokytojai lygina savo dalyko klasių pasiekimų dinamiką, tačiau tik 40% mokinių pažymi, kad mokytojai pristato mokiniams apibendrintus visos klasės rezultatus. Analizės rezultatai aptariami mokytojų tarybo­je, metodinių grupių posėdžiuose. Mokytojai, organi­zuodami ugdymo procesą, atsižvelgia į rezultatus. Nepaisant to, mokinių pasiekimai, palyginus 2019-2020 ir 2020-2021 m. m. tapo prastesni: sumažėjo aukštesniuoju ir padidėjo patenkinamuoju lygiu besimokančių mokinių skaičius. </a:t>
            </a:r>
            <a:endParaRPr lang="en-US"/>
          </a:p>
        </p:txBody>
      </p:sp>
    </p:spTree>
    <p:extLst>
      <p:ext uri="{BB962C8B-B14F-4D97-AF65-F5344CB8AC3E}">
        <p14:creationId xmlns:p14="http://schemas.microsoft.com/office/powerpoint/2010/main" val="694251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5B203FC-F25E-4ED1-A65C-B2F042D60829}"/>
              </a:ext>
            </a:extLst>
          </p:cNvPr>
          <p:cNvGraphicFramePr>
            <a:graphicFrameLocks noGrp="1"/>
          </p:cNvGraphicFramePr>
          <p:nvPr>
            <p:ph idx="1"/>
          </p:nvPr>
        </p:nvGraphicFramePr>
        <p:xfrm>
          <a:off x="1863725" y="576263"/>
          <a:ext cx="9640888" cy="5335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1935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46D6B-6CFF-4CC7-921F-75DD741A0137}"/>
              </a:ext>
            </a:extLst>
          </p:cNvPr>
          <p:cNvSpPr>
            <a:spLocks noGrp="1"/>
          </p:cNvSpPr>
          <p:nvPr>
            <p:ph type="title"/>
          </p:nvPr>
        </p:nvSpPr>
        <p:spPr>
          <a:xfrm>
            <a:off x="2388739" y="377979"/>
            <a:ext cx="8911687" cy="1280890"/>
          </a:xfrm>
        </p:spPr>
        <p:txBody>
          <a:bodyPr>
            <a:normAutofit fontScale="90000"/>
          </a:bodyPr>
          <a:lstStyle/>
          <a:p>
            <a:r>
              <a:rPr lang="lt-LT" dirty="0"/>
              <a:t>Praleistų pamokų skaičius nuolat mažėja. </a:t>
            </a:r>
            <a:br>
              <a:rPr lang="en-US" dirty="0"/>
            </a:br>
            <a:endParaRPr lang="en-US" dirty="0"/>
          </a:p>
        </p:txBody>
      </p:sp>
      <p:graphicFrame>
        <p:nvGraphicFramePr>
          <p:cNvPr id="4" name="Content Placeholder 3">
            <a:extLst>
              <a:ext uri="{FF2B5EF4-FFF2-40B4-BE49-F238E27FC236}">
                <a16:creationId xmlns:a16="http://schemas.microsoft.com/office/drawing/2014/main" id="{4FD24FD3-EBA3-4560-B93C-E7E86BCE1BAE}"/>
              </a:ext>
            </a:extLst>
          </p:cNvPr>
          <p:cNvGraphicFramePr>
            <a:graphicFrameLocks noGrp="1"/>
          </p:cNvGraphicFramePr>
          <p:nvPr>
            <p:ph idx="1"/>
            <p:extLst>
              <p:ext uri="{D42A27DB-BD31-4B8C-83A1-F6EECF244321}">
                <p14:modId xmlns:p14="http://schemas.microsoft.com/office/powerpoint/2010/main" val="1494927596"/>
              </p:ext>
            </p:extLst>
          </p:nvPr>
        </p:nvGraphicFramePr>
        <p:xfrm>
          <a:off x="2006354" y="1029810"/>
          <a:ext cx="9391728" cy="54502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7471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33BC2-A019-4C90-AA48-7E46EC48679B}"/>
              </a:ext>
            </a:extLst>
          </p:cNvPr>
          <p:cNvSpPr>
            <a:spLocks noGrp="1"/>
          </p:cNvSpPr>
          <p:nvPr>
            <p:ph type="title"/>
          </p:nvPr>
        </p:nvSpPr>
        <p:spPr/>
        <p:txBody>
          <a:bodyPr>
            <a:normAutofit fontScale="90000"/>
          </a:bodyPr>
          <a:lstStyle/>
          <a:p>
            <a:r>
              <a:rPr lang="lt-LT" dirty="0"/>
              <a:t>Praleistų pamokų skaičius vienam mokiniui sumažėjo dvigubai:</a:t>
            </a:r>
            <a:br>
              <a:rPr lang="en-US" dirty="0"/>
            </a:br>
            <a:endParaRPr lang="en-US" dirty="0"/>
          </a:p>
        </p:txBody>
      </p:sp>
      <p:graphicFrame>
        <p:nvGraphicFramePr>
          <p:cNvPr id="4" name="Content Placeholder 3">
            <a:extLst>
              <a:ext uri="{FF2B5EF4-FFF2-40B4-BE49-F238E27FC236}">
                <a16:creationId xmlns:a16="http://schemas.microsoft.com/office/drawing/2014/main" id="{2A2C3D50-B31E-4A09-8BAE-53C1A9A547FC}"/>
              </a:ext>
            </a:extLst>
          </p:cNvPr>
          <p:cNvGraphicFramePr>
            <a:graphicFrameLocks noGrp="1"/>
          </p:cNvGraphicFramePr>
          <p:nvPr>
            <p:ph idx="1"/>
            <p:extLst>
              <p:ext uri="{D42A27DB-BD31-4B8C-83A1-F6EECF244321}">
                <p14:modId xmlns:p14="http://schemas.microsoft.com/office/powerpoint/2010/main" val="1462851864"/>
              </p:ext>
            </p:extLst>
          </p:nvPr>
        </p:nvGraphicFramePr>
        <p:xfrm>
          <a:off x="2086252" y="1633491"/>
          <a:ext cx="9418361" cy="42783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2590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65BDA-3F9A-498C-83F0-B11150C159D3}"/>
              </a:ext>
            </a:extLst>
          </p:cNvPr>
          <p:cNvSpPr>
            <a:spLocks noGrp="1"/>
          </p:cNvSpPr>
          <p:nvPr>
            <p:ph type="title"/>
          </p:nvPr>
        </p:nvSpPr>
        <p:spPr/>
        <p:txBody>
          <a:bodyPr>
            <a:normAutofit fontScale="90000"/>
          </a:bodyPr>
          <a:lstStyle/>
          <a:p>
            <a:r>
              <a:rPr lang="lt-LT" dirty="0"/>
              <a:t>Pagrindinio ugdymo pasiekimų patikrinimą išlaiko visi mokiniai, bet pasiekimai negerėja.</a:t>
            </a:r>
            <a:br>
              <a:rPr lang="en-US" dirty="0"/>
            </a:br>
            <a:endParaRPr lang="en-US" dirty="0"/>
          </a:p>
        </p:txBody>
      </p:sp>
      <p:graphicFrame>
        <p:nvGraphicFramePr>
          <p:cNvPr id="4" name="Content Placeholder 3">
            <a:extLst>
              <a:ext uri="{FF2B5EF4-FFF2-40B4-BE49-F238E27FC236}">
                <a16:creationId xmlns:a16="http://schemas.microsoft.com/office/drawing/2014/main" id="{72A95A94-9DB0-42A5-A2E7-729D3D6B4105}"/>
              </a:ext>
            </a:extLst>
          </p:cNvPr>
          <p:cNvGraphicFramePr>
            <a:graphicFrameLocks noGrp="1"/>
          </p:cNvGraphicFramePr>
          <p:nvPr>
            <p:ph idx="1"/>
            <p:extLst>
              <p:ext uri="{D42A27DB-BD31-4B8C-83A1-F6EECF244321}">
                <p14:modId xmlns:p14="http://schemas.microsoft.com/office/powerpoint/2010/main" val="3334744629"/>
              </p:ext>
            </p:extLst>
          </p:nvPr>
        </p:nvGraphicFramePr>
        <p:xfrm>
          <a:off x="2157274" y="1615736"/>
          <a:ext cx="9347339" cy="42961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0003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843D-C7B3-49FB-9D6B-9F514553C6D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828DC68F-BCA1-4555-8150-591901E326AC}"/>
              </a:ext>
            </a:extLst>
          </p:cNvPr>
          <p:cNvGraphicFramePr>
            <a:graphicFrameLocks noGrp="1"/>
          </p:cNvGraphicFramePr>
          <p:nvPr>
            <p:ph idx="1"/>
            <p:extLst>
              <p:ext uri="{D42A27DB-BD31-4B8C-83A1-F6EECF244321}">
                <p14:modId xmlns:p14="http://schemas.microsoft.com/office/powerpoint/2010/main" val="2390181390"/>
              </p:ext>
            </p:extLst>
          </p:nvPr>
        </p:nvGraphicFramePr>
        <p:xfrm>
          <a:off x="1979720" y="941033"/>
          <a:ext cx="9524893" cy="4970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3128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1F2FF-6818-4DDE-A358-F8FE04899BE9}"/>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ABF6E65B-5D93-4A92-B84A-F945EEE4B904}"/>
              </a:ext>
            </a:extLst>
          </p:cNvPr>
          <p:cNvGraphicFramePr>
            <a:graphicFrameLocks noGrp="1"/>
          </p:cNvGraphicFramePr>
          <p:nvPr>
            <p:ph idx="1"/>
            <p:extLst>
              <p:ext uri="{D42A27DB-BD31-4B8C-83A1-F6EECF244321}">
                <p14:modId xmlns:p14="http://schemas.microsoft.com/office/powerpoint/2010/main" val="244563907"/>
              </p:ext>
            </p:extLst>
          </p:nvPr>
        </p:nvGraphicFramePr>
        <p:xfrm>
          <a:off x="1961965" y="958788"/>
          <a:ext cx="9542648" cy="49530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8072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6CDB0-2AB6-4190-BDFE-E4A649227074}"/>
              </a:ext>
            </a:extLst>
          </p:cNvPr>
          <p:cNvSpPr>
            <a:spLocks noGrp="1"/>
          </p:cNvSpPr>
          <p:nvPr>
            <p:ph type="title"/>
          </p:nvPr>
        </p:nvSpPr>
        <p:spPr>
          <a:xfrm>
            <a:off x="1748901" y="624110"/>
            <a:ext cx="10031767" cy="1280890"/>
          </a:xfrm>
        </p:spPr>
        <p:txBody>
          <a:bodyPr>
            <a:noAutofit/>
          </a:bodyPr>
          <a:lstStyle/>
          <a:p>
            <a:pPr algn="just"/>
            <a:r>
              <a:rPr lang="lt-LT" sz="2400" dirty="0"/>
              <a:t>IVG klasės mokiniai tradiciškai renkasi lietuvių k. ir lenkų k. mokyklinius bei rusų valstybinį egzaminus, pavieniai mokiniai renkasi matematiką bei istoriją. Mokyklinių egzaminų rezultatai auga. Ženkliai padidėjo matematikos bei istorijos VBE rezultatai, rusų kalbos rezultatai 2021 m. buvo nežymiai prastesni negu 2020 m.</a:t>
            </a:r>
            <a:br>
              <a:rPr lang="en-US" sz="2400" dirty="0"/>
            </a:br>
            <a:endParaRPr lang="en-US" sz="2400" dirty="0"/>
          </a:p>
        </p:txBody>
      </p:sp>
      <p:graphicFrame>
        <p:nvGraphicFramePr>
          <p:cNvPr id="4" name="Content Placeholder 3">
            <a:extLst>
              <a:ext uri="{FF2B5EF4-FFF2-40B4-BE49-F238E27FC236}">
                <a16:creationId xmlns:a16="http://schemas.microsoft.com/office/drawing/2014/main" id="{95681E2F-2127-4192-9F84-70D78B57E572}"/>
              </a:ext>
            </a:extLst>
          </p:cNvPr>
          <p:cNvGraphicFramePr>
            <a:graphicFrameLocks noGrp="1"/>
          </p:cNvGraphicFramePr>
          <p:nvPr>
            <p:ph idx="1"/>
            <p:extLst>
              <p:ext uri="{D42A27DB-BD31-4B8C-83A1-F6EECF244321}">
                <p14:modId xmlns:p14="http://schemas.microsoft.com/office/powerpoint/2010/main" val="2000406045"/>
              </p:ext>
            </p:extLst>
          </p:nvPr>
        </p:nvGraphicFramePr>
        <p:xfrm>
          <a:off x="1748900" y="2541972"/>
          <a:ext cx="10031767" cy="4116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398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78CAE-8B25-4101-B5CA-D0B8F31E035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7863A3FE-6A87-491B-9CD7-5B68FFC75852}"/>
              </a:ext>
            </a:extLst>
          </p:cNvPr>
          <p:cNvGraphicFramePr>
            <a:graphicFrameLocks noGrp="1"/>
          </p:cNvGraphicFramePr>
          <p:nvPr>
            <p:ph idx="1"/>
            <p:extLst>
              <p:ext uri="{D42A27DB-BD31-4B8C-83A1-F6EECF244321}">
                <p14:modId xmlns:p14="http://schemas.microsoft.com/office/powerpoint/2010/main" val="183065361"/>
              </p:ext>
            </p:extLst>
          </p:nvPr>
        </p:nvGraphicFramePr>
        <p:xfrm>
          <a:off x="1802167" y="426128"/>
          <a:ext cx="9702446" cy="54857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318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8728441D-50F1-4196-B735-21D5FB8A9EB3}"/>
              </a:ext>
            </a:extLst>
          </p:cNvPr>
          <p:cNvSpPr>
            <a:spLocks noGrp="1" noChangeArrowheads="1"/>
          </p:cNvSpPr>
          <p:nvPr>
            <p:ph idx="1"/>
          </p:nvPr>
        </p:nvSpPr>
        <p:spPr>
          <a:xfrm>
            <a:off x="2027238" y="530226"/>
            <a:ext cx="8183562" cy="5515467"/>
          </a:xfrm>
        </p:spPr>
        <p:txBody>
          <a:bodyPr>
            <a:normAutofit fontScale="47500" lnSpcReduction="20000"/>
          </a:bodyPr>
          <a:lstStyle/>
          <a:p>
            <a:pPr marL="0" indent="0">
              <a:buNone/>
            </a:pPr>
            <a:endParaRPr lang="lt-LT" altLang="en-US" b="1" i="1" dirty="0"/>
          </a:p>
          <a:p>
            <a:pPr marL="0" indent="0">
              <a:buNone/>
            </a:pPr>
            <a:endParaRPr lang="lt-LT" altLang="en-US" b="1" i="1" dirty="0"/>
          </a:p>
          <a:p>
            <a:pPr marL="0" indent="0">
              <a:buNone/>
            </a:pPr>
            <a:r>
              <a:rPr lang="lt-LT" altLang="en-US" sz="4400" b="1" i="1" dirty="0"/>
              <a:t>Tikslas</a:t>
            </a:r>
            <a:endParaRPr lang="en-US" altLang="en-US" sz="4400" i="1" dirty="0"/>
          </a:p>
          <a:p>
            <a:pPr marL="0" indent="0">
              <a:buNone/>
            </a:pPr>
            <a:r>
              <a:rPr lang="lt-LT" altLang="en-US" sz="4400" dirty="0"/>
              <a:t>1. Kurti gimnaziją, kaip besimokančią organizaciją, kuri nuolat aptaria savo veiklos kokybę ir susitaria dėl jos tobulinimo krypčių bei būdų.</a:t>
            </a:r>
            <a:endParaRPr lang="en-US" altLang="en-US" sz="4400" dirty="0"/>
          </a:p>
          <a:p>
            <a:pPr marL="0" indent="0">
              <a:buNone/>
            </a:pPr>
            <a:endParaRPr lang="lt-LT" altLang="en-US" sz="4400" b="1" i="1" dirty="0"/>
          </a:p>
          <a:p>
            <a:pPr marL="0" indent="0">
              <a:buNone/>
            </a:pPr>
            <a:r>
              <a:rPr lang="lt-LT" altLang="en-US" sz="4400" b="1" i="1" dirty="0"/>
              <a:t>Uždaviniai</a:t>
            </a:r>
            <a:endParaRPr lang="en-US" altLang="en-US" sz="4400" i="1" dirty="0"/>
          </a:p>
          <a:p>
            <a:pPr marL="0" indent="0">
              <a:buNone/>
            </a:pPr>
            <a:r>
              <a:rPr lang="lt-LT" altLang="en-US" sz="4400" dirty="0"/>
              <a:t>1. Atlikti gimnazijos veiklos kokybės įsivertinimą.</a:t>
            </a:r>
            <a:endParaRPr lang="en-US" altLang="en-US" sz="4400" dirty="0"/>
          </a:p>
          <a:p>
            <a:pPr marL="0" indent="0">
              <a:buNone/>
            </a:pPr>
            <a:r>
              <a:rPr lang="lt-LT" altLang="en-US" sz="4400" dirty="0"/>
              <a:t>2. Rinkti, apdoroti, analizuoti, įforminti gimnazijos veiklos kokybės įsivertinimo rezultatus.</a:t>
            </a:r>
            <a:endParaRPr lang="en-US" altLang="en-US" sz="4400" dirty="0"/>
          </a:p>
          <a:p>
            <a:pPr marL="0" indent="0">
              <a:buNone/>
            </a:pPr>
            <a:r>
              <a:rPr lang="lt-LT" altLang="en-US" sz="4400" dirty="0"/>
              <a:t>3. Numatyti gimnazijos veiklos tobulinimo perspektyvą.</a:t>
            </a:r>
            <a:endParaRPr lang="en-US" altLang="en-US" sz="4400" dirty="0"/>
          </a:p>
          <a:p>
            <a:pPr marL="0" indent="0">
              <a:buNone/>
            </a:pPr>
            <a:r>
              <a:rPr lang="lt-LT" altLang="en-US" sz="4400" dirty="0"/>
              <a:t>4. Teikti mokyklos bendruomenės nariams patikimą ir išsamią informaciją apie įsivertinimui pasirinkto veiklos rodiklio tobulinimo rezultatus.</a:t>
            </a:r>
            <a:endParaRPr lang="en-US" altLang="en-US" sz="4400" dirty="0"/>
          </a:p>
          <a:p>
            <a:pPr marL="0" indent="0">
              <a:buNone/>
            </a:pPr>
            <a:r>
              <a:rPr lang="lt-LT" altLang="en-US" sz="4400" dirty="0"/>
              <a:t> </a:t>
            </a:r>
            <a:endParaRPr lang="en-US" altLang="en-US" sz="4400" dirty="0"/>
          </a:p>
          <a:p>
            <a:pPr marL="0" indent="0">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7457-4960-4C0F-A4DE-0C757CF52E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7A4598-FFAA-4C82-B8A9-D1D230DB767A}"/>
              </a:ext>
            </a:extLst>
          </p:cNvPr>
          <p:cNvSpPr>
            <a:spLocks noGrp="1"/>
          </p:cNvSpPr>
          <p:nvPr>
            <p:ph idx="1"/>
          </p:nvPr>
        </p:nvSpPr>
        <p:spPr/>
        <p:txBody>
          <a:bodyPr/>
          <a:lstStyle/>
          <a:p>
            <a:pPr algn="just"/>
            <a:r>
              <a:rPr lang="lt-LT" sz="2400" dirty="0"/>
              <a:t>Gimnazijoje skatinamos ugdymo inovacijos: įrengtoje kalbų laboratorijoje kiekvienas 5-8 klasių mokinys praleidžia nemažiau negu 4 pamokas per savaitę, įrengtose lauko klasėse vyksta integruota veikla, tyrinėjimai, stebėjimai, projektinė veikla, mokiniai su džiaugsmu dalyvavo </a:t>
            </a:r>
            <a:r>
              <a:rPr lang="lt-LT" sz="2400" dirty="0" err="1"/>
              <a:t>patyriminėje</a:t>
            </a:r>
            <a:r>
              <a:rPr lang="lt-LT" sz="2400" dirty="0"/>
              <a:t> edukacinėje išvykoje (Kokybės krepšelis). </a:t>
            </a:r>
            <a:endParaRPr lang="en-US" sz="2400" dirty="0"/>
          </a:p>
          <a:p>
            <a:r>
              <a:rPr lang="lt-LT" dirty="0"/>
              <a:t> </a:t>
            </a:r>
            <a:endParaRPr lang="en-US" dirty="0"/>
          </a:p>
          <a:p>
            <a:endParaRPr lang="en-US" dirty="0"/>
          </a:p>
        </p:txBody>
      </p:sp>
    </p:spTree>
    <p:extLst>
      <p:ext uri="{BB962C8B-B14F-4D97-AF65-F5344CB8AC3E}">
        <p14:creationId xmlns:p14="http://schemas.microsoft.com/office/powerpoint/2010/main" val="3783883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EA2A13-A9C0-49FE-9085-ED0F76578D36}"/>
              </a:ext>
            </a:extLst>
          </p:cNvPr>
          <p:cNvSpPr>
            <a:spLocks noGrp="1"/>
          </p:cNvSpPr>
          <p:nvPr>
            <p:ph idx="1"/>
          </p:nvPr>
        </p:nvSpPr>
        <p:spPr>
          <a:xfrm>
            <a:off x="1855433" y="639192"/>
            <a:ext cx="9649179" cy="5272030"/>
          </a:xfrm>
        </p:spPr>
        <p:txBody>
          <a:bodyPr>
            <a:normAutofit/>
          </a:bodyPr>
          <a:lstStyle/>
          <a:p>
            <a:endParaRPr lang="lt-LT" sz="2000" dirty="0"/>
          </a:p>
          <a:p>
            <a:endParaRPr lang="lt-LT" sz="2000" dirty="0"/>
          </a:p>
          <a:p>
            <a:endParaRPr lang="lt-LT" sz="2000" dirty="0"/>
          </a:p>
          <a:p>
            <a:endParaRPr lang="lt-LT" sz="2000" dirty="0"/>
          </a:p>
          <a:p>
            <a:pPr algn="just"/>
            <a:r>
              <a:rPr lang="lt-LT" sz="2800" dirty="0"/>
              <a:t>Įsivertinimo grupė, išanalizavus gimnazijos mokinių pasiekimų ir pažangos rezultatų suvestines, egzaminų rezultatus, mokytojų tarybos posėdžių protokolus, klausimynus tėvams, mokiniams ir mokytojams, mokinių individualios pažangos lapus, pasikalbėjus su klasių auklėtojais, paruošė rekomendacijas:</a:t>
            </a:r>
            <a:endParaRPr lang="en-US" sz="2800" dirty="0"/>
          </a:p>
          <a:p>
            <a:endParaRPr lang="en-US" dirty="0"/>
          </a:p>
        </p:txBody>
      </p:sp>
    </p:spTree>
    <p:extLst>
      <p:ext uri="{BB962C8B-B14F-4D97-AF65-F5344CB8AC3E}">
        <p14:creationId xmlns:p14="http://schemas.microsoft.com/office/powerpoint/2010/main" val="423370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F0B5D-3766-4FD1-874F-CD8FEA6E7E20}"/>
              </a:ext>
            </a:extLst>
          </p:cNvPr>
          <p:cNvSpPr>
            <a:spLocks noGrp="1"/>
          </p:cNvSpPr>
          <p:nvPr>
            <p:ph type="title"/>
          </p:nvPr>
        </p:nvSpPr>
        <p:spPr>
          <a:xfrm>
            <a:off x="2592925" y="624110"/>
            <a:ext cx="8911687" cy="725296"/>
          </a:xfrm>
        </p:spPr>
        <p:txBody>
          <a:bodyPr/>
          <a:lstStyle/>
          <a:p>
            <a:r>
              <a:rPr lang="lt-LT" dirty="0"/>
              <a:t>Rekomendacijos</a:t>
            </a:r>
            <a:endParaRPr lang="en-US" dirty="0"/>
          </a:p>
        </p:txBody>
      </p:sp>
      <p:sp>
        <p:nvSpPr>
          <p:cNvPr id="3" name="Content Placeholder 2">
            <a:extLst>
              <a:ext uri="{FF2B5EF4-FFF2-40B4-BE49-F238E27FC236}">
                <a16:creationId xmlns:a16="http://schemas.microsoft.com/office/drawing/2014/main" id="{ED79A2FE-1AF6-4E83-9F91-950030672336}"/>
              </a:ext>
            </a:extLst>
          </p:cNvPr>
          <p:cNvSpPr>
            <a:spLocks noGrp="1"/>
          </p:cNvSpPr>
          <p:nvPr>
            <p:ph idx="1"/>
          </p:nvPr>
        </p:nvSpPr>
        <p:spPr>
          <a:xfrm>
            <a:off x="2379216" y="1225118"/>
            <a:ext cx="9125396" cy="5175682"/>
          </a:xfrm>
        </p:spPr>
        <p:txBody>
          <a:bodyPr>
            <a:normAutofit fontScale="85000" lnSpcReduction="20000"/>
          </a:bodyPr>
          <a:lstStyle/>
          <a:p>
            <a:r>
              <a:rPr lang="lt-LT" dirty="0"/>
              <a:t>1. Parengti ir iki I pusmečio pabaigos pradėti naudotis „Mokinių skatinimo sistemą“.</a:t>
            </a:r>
            <a:endParaRPr lang="en-US" dirty="0"/>
          </a:p>
          <a:p>
            <a:r>
              <a:rPr lang="lt-LT" dirty="0"/>
              <a:t>2. Kiekvienas klasės auklėtojas bent du kartus per mokslo metus teikia informaciją tėvams apie jų vaikų asmeninę pažangą. </a:t>
            </a:r>
            <a:endParaRPr lang="en-US" dirty="0"/>
          </a:p>
          <a:p>
            <a:r>
              <a:rPr lang="lt-LT" dirty="0"/>
              <a:t>3. Atsižvelgiant į mokinių socialinę padėtį, informacija apie pasiekimus pateikti elektroniniu būdu arba raštu.</a:t>
            </a:r>
            <a:endParaRPr lang="en-US" dirty="0"/>
          </a:p>
          <a:p>
            <a:r>
              <a:rPr lang="lt-LT" dirty="0"/>
              <a:t>4. Rugsėjo pabaigoje įvykdyti mokinių apklausą, išsiaiškinti, kokie ir kodėl dalykai nesiekia, teikti prasmingą pagalbą.</a:t>
            </a:r>
            <a:endParaRPr lang="en-US" dirty="0"/>
          </a:p>
          <a:p>
            <a:r>
              <a:rPr lang="lt-LT" dirty="0"/>
              <a:t>5. Mokytojai turi vesti inovatyvias, šiuolaikiškas pamokas, kurios stiprintų mokinių motyvaciją, skatintų mokymosi džiaugsmą. </a:t>
            </a:r>
            <a:endParaRPr lang="en-US" dirty="0"/>
          </a:p>
          <a:p>
            <a:r>
              <a:rPr lang="lt-LT" dirty="0"/>
              <a:t>6. Individualizuoti klasių ir namų darbų užduotis.</a:t>
            </a:r>
            <a:endParaRPr lang="en-US" dirty="0"/>
          </a:p>
          <a:p>
            <a:r>
              <a:rPr lang="lt-LT" dirty="0"/>
              <a:t>7. Gimnazijos erdvėse paruošti stendą (pvz. „Metų sėkmė“) su nuolat besikeičiančia informacija (nuotraukos ir/ar diplomai, padėkos ir pan.) apie konkursų, varžybų, olimpiadų ir pan. laimėtojus, kad kiekvienas nusipelnęs mokinys pasijustų svarbus ir pastebėtas.</a:t>
            </a:r>
            <a:endParaRPr lang="en-US" dirty="0"/>
          </a:p>
          <a:p>
            <a:r>
              <a:rPr lang="lt-LT" dirty="0"/>
              <a:t>8. Teikti duomenis tėvams apie gimnazijos pažangą (skaidrės tėvų susirinkimų metu). </a:t>
            </a:r>
            <a:endParaRPr lang="en-US" dirty="0"/>
          </a:p>
          <a:p>
            <a:r>
              <a:rPr lang="lt-LT" dirty="0"/>
              <a:t>9. Kiekvienas mokytojas praves bent vieną pamoką netradicinėje erdvėje.</a:t>
            </a:r>
            <a:endParaRPr lang="en-US" dirty="0"/>
          </a:p>
          <a:p>
            <a:r>
              <a:rPr lang="lt-LT" dirty="0"/>
              <a:t>10. Stiprinti kolegialųjį ryšį. Kiekvienas mokytojas stebės bent vieną kolegos pamoką per metus, aptars jos stipriąsias ir silpnąsias puses.</a:t>
            </a:r>
            <a:endParaRPr lang="en-US" dirty="0"/>
          </a:p>
          <a:p>
            <a:r>
              <a:rPr lang="lt-LT" dirty="0"/>
              <a:t>11. Netradicinių ugdymo dienų (pvz. ,,Mokykla be sienų - mokausi kitaip") organizavimas. </a:t>
            </a:r>
            <a:endParaRPr lang="en-US" dirty="0"/>
          </a:p>
          <a:p>
            <a:r>
              <a:rPr lang="lt-LT" dirty="0"/>
              <a:t>12. Planuojant pamokas atsižvelgti į mokinių individualius gebėjimus, taip skatinant prisiimti  atsakomybę už savo mokymąsi.</a:t>
            </a:r>
            <a:endParaRPr lang="en-US" dirty="0"/>
          </a:p>
          <a:p>
            <a:endParaRPr lang="en-US" dirty="0"/>
          </a:p>
        </p:txBody>
      </p:sp>
    </p:spTree>
    <p:extLst>
      <p:ext uri="{BB962C8B-B14F-4D97-AF65-F5344CB8AC3E}">
        <p14:creationId xmlns:p14="http://schemas.microsoft.com/office/powerpoint/2010/main" val="1292531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2936DEF-2B1F-4DCD-A0EE-BE703C387CEC}"/>
              </a:ext>
            </a:extLst>
          </p:cNvPr>
          <p:cNvSpPr>
            <a:spLocks noGrp="1"/>
          </p:cNvSpPr>
          <p:nvPr>
            <p:ph idx="1"/>
          </p:nvPr>
        </p:nvSpPr>
        <p:spPr/>
        <p:txBody>
          <a:bodyPr>
            <a:normAutofit lnSpcReduction="10000"/>
          </a:bodyPr>
          <a:lstStyle/>
          <a:p>
            <a:pPr marL="0" indent="0">
              <a:buNone/>
              <a:defRPr/>
            </a:pPr>
            <a:r>
              <a:rPr lang="lt-LT" sz="2800" dirty="0"/>
              <a:t>Julija </a:t>
            </a:r>
            <a:r>
              <a:rPr lang="lt-LT" sz="2800" dirty="0" err="1"/>
              <a:t>Aidukonienė</a:t>
            </a:r>
            <a:r>
              <a:rPr lang="lt-LT" sz="2800" dirty="0"/>
              <a:t> - klasių auklėtojų metodinės grupės atstovė;</a:t>
            </a:r>
            <a:endParaRPr lang="en-US" sz="2800" dirty="0"/>
          </a:p>
          <a:p>
            <a:pPr marL="0" indent="0">
              <a:buNone/>
              <a:defRPr/>
            </a:pPr>
            <a:r>
              <a:rPr lang="lt-LT" sz="2800" dirty="0"/>
              <a:t>Galina </a:t>
            </a:r>
            <a:r>
              <a:rPr lang="lt-LT" sz="2800" dirty="0" err="1"/>
              <a:t>Andrukonis</a:t>
            </a:r>
            <a:r>
              <a:rPr lang="lt-LT" sz="2800" dirty="0"/>
              <a:t> - gamtos ir tiksliųjų mokslų metodinė grupės atstovė;</a:t>
            </a:r>
            <a:endParaRPr lang="en-US" sz="2800" dirty="0"/>
          </a:p>
          <a:p>
            <a:pPr marL="0" indent="0">
              <a:buNone/>
              <a:defRPr/>
            </a:pPr>
            <a:r>
              <a:rPr lang="lt-LT" sz="2800" dirty="0"/>
              <a:t>Joana </a:t>
            </a:r>
            <a:r>
              <a:rPr lang="lt-LT" sz="2800" dirty="0" err="1"/>
              <a:t>Krasovskaja</a:t>
            </a:r>
            <a:r>
              <a:rPr lang="lt-LT" sz="2800" dirty="0"/>
              <a:t> – pradinių klasių metodinės grupės atstovė;</a:t>
            </a:r>
            <a:endParaRPr lang="en-US" sz="2800" dirty="0"/>
          </a:p>
          <a:p>
            <a:pPr marL="0" indent="0">
              <a:buNone/>
              <a:defRPr/>
            </a:pPr>
            <a:r>
              <a:rPr lang="lt-LT" sz="2800" dirty="0"/>
              <a:t>Irena Miliun – pradinių klasių metodinės grupės atstovė. 	</a:t>
            </a:r>
            <a:endParaRPr lang="en-US" sz="2800" dirty="0"/>
          </a:p>
          <a:p>
            <a:pPr>
              <a:defRPr/>
            </a:pPr>
            <a:endParaRPr lang="en-US" dirty="0"/>
          </a:p>
        </p:txBody>
      </p:sp>
      <p:sp>
        <p:nvSpPr>
          <p:cNvPr id="21507" name="Rectangle 5">
            <a:extLst>
              <a:ext uri="{FF2B5EF4-FFF2-40B4-BE49-F238E27FC236}">
                <a16:creationId xmlns:a16="http://schemas.microsoft.com/office/drawing/2014/main" id="{0975EC8C-2883-4F04-AE8E-8BDC60B21359}"/>
              </a:ext>
            </a:extLst>
          </p:cNvPr>
          <p:cNvSpPr>
            <a:spLocks noChangeArrowheads="1"/>
          </p:cNvSpPr>
          <p:nvPr/>
        </p:nvSpPr>
        <p:spPr bwMode="auto">
          <a:xfrm>
            <a:off x="2362201" y="1143001"/>
            <a:ext cx="549688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buFont typeface="Wingdings 2" panose="05020102010507070707" pitchFamily="18" charset="2"/>
              <a:buNone/>
            </a:pPr>
            <a:r>
              <a:rPr lang="lt-LT" altLang="en-US" sz="3600" b="1" i="1" dirty="0"/>
              <a:t>Įsivertinimo grupės nariai:</a:t>
            </a:r>
            <a:r>
              <a:rPr lang="lt-LT" altLang="en-US" sz="3600" i="1" dirty="0"/>
              <a:t> </a:t>
            </a:r>
            <a:endParaRPr lang="en-US" altLang="en-US" sz="36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9D4BDCC1-945D-4DCB-84A5-076EF4DCAF6D}"/>
              </a:ext>
            </a:extLst>
          </p:cNvPr>
          <p:cNvSpPr>
            <a:spLocks noGrp="1" noChangeArrowheads="1"/>
          </p:cNvSpPr>
          <p:nvPr>
            <p:ph idx="1"/>
          </p:nvPr>
        </p:nvSpPr>
        <p:spPr>
          <a:xfrm>
            <a:off x="2322882" y="1432264"/>
            <a:ext cx="8915400" cy="3777622"/>
          </a:xfrm>
        </p:spPr>
        <p:txBody>
          <a:bodyPr>
            <a:normAutofit/>
          </a:bodyPr>
          <a:lstStyle/>
          <a:p>
            <a:pPr marL="0" indent="0" algn="just">
              <a:buNone/>
            </a:pPr>
            <a:r>
              <a:rPr lang="lt-LT" altLang="en-US" sz="2800" dirty="0"/>
              <a:t>Vadovaujantis „Mokyklos, įgyvendinančios bendrojo ugdymo programas, veiklos kokybės įsivertinimo metodika“ (2016), įsivertinimo grupė iniciavo platųjį įsivertinimą. Jo metu mokytojai,  mokiniai bei tėvai (viso 50 asmenų) vertino visas sritis, temas ir rodiklius remdamiesi detaliuosiuose rodiklių aprašymuose pateiktu aukščiausiu kokybės būviu. Atlikus apklausą, paaiškėjo:</a:t>
            </a:r>
            <a:endParaRPr lang="en-US" alt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a16="http://schemas.microsoft.com/office/drawing/2014/main" id="{2554D9B3-768E-4152-A3A2-13D2585846C4}"/>
              </a:ext>
            </a:extLst>
          </p:cNvPr>
          <p:cNvGraphicFramePr>
            <a:graphicFrameLocks noGrp="1"/>
          </p:cNvGraphicFramePr>
          <p:nvPr>
            <p:ph idx="1"/>
            <p:extLst>
              <p:ext uri="{D42A27DB-BD31-4B8C-83A1-F6EECF244321}">
                <p14:modId xmlns:p14="http://schemas.microsoft.com/office/powerpoint/2010/main" val="4031652574"/>
              </p:ext>
            </p:extLst>
          </p:nvPr>
        </p:nvGraphicFramePr>
        <p:xfrm>
          <a:off x="1676400" y="76200"/>
          <a:ext cx="8763000" cy="6629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6F56-ED0B-4B41-8B98-5AB4E7A5E845}"/>
              </a:ext>
            </a:extLst>
          </p:cNvPr>
          <p:cNvSpPr>
            <a:spLocks noGrp="1"/>
          </p:cNvSpPr>
          <p:nvPr>
            <p:ph type="title"/>
          </p:nvPr>
        </p:nvSpPr>
        <p:spPr>
          <a:xfrm>
            <a:off x="1981201" y="533401"/>
            <a:ext cx="8183563" cy="1050925"/>
          </a:xfrm>
        </p:spPr>
        <p:txBody>
          <a:bodyPr rtlCol="0">
            <a:normAutofit/>
          </a:bodyPr>
          <a:lstStyle/>
          <a:p>
            <a:pPr>
              <a:defRPr/>
            </a:pPr>
            <a:r>
              <a:rPr lang="lt-LT" i="1" dirty="0">
                <a:solidFill>
                  <a:schemeClr val="accent1">
                    <a:tint val="88000"/>
                    <a:satMod val="150000"/>
                  </a:schemeClr>
                </a:solidFill>
              </a:rPr>
              <a:t>AUKŠČIAUSIOS VERTĖS</a:t>
            </a:r>
            <a:endParaRPr lang="en-US" dirty="0">
              <a:solidFill>
                <a:schemeClr val="accent1">
                  <a:tint val="88000"/>
                  <a:satMod val="150000"/>
                </a:schemeClr>
              </a:solidFill>
            </a:endParaRPr>
          </a:p>
        </p:txBody>
      </p:sp>
      <p:sp>
        <p:nvSpPr>
          <p:cNvPr id="24579" name="Content Placeholder 2">
            <a:extLst>
              <a:ext uri="{FF2B5EF4-FFF2-40B4-BE49-F238E27FC236}">
                <a16:creationId xmlns:a16="http://schemas.microsoft.com/office/drawing/2014/main" id="{F3485AB1-BC6E-4A45-90CE-9E18394B49DA}"/>
              </a:ext>
            </a:extLst>
          </p:cNvPr>
          <p:cNvSpPr>
            <a:spLocks noGrp="1" noChangeArrowheads="1"/>
          </p:cNvSpPr>
          <p:nvPr>
            <p:ph idx="1"/>
          </p:nvPr>
        </p:nvSpPr>
        <p:spPr>
          <a:xfrm>
            <a:off x="2057401" y="1905001"/>
            <a:ext cx="8183563" cy="4187825"/>
          </a:xfrm>
        </p:spPr>
        <p:txBody>
          <a:bodyPr>
            <a:normAutofit/>
          </a:bodyPr>
          <a:lstStyle/>
          <a:p>
            <a:pPr marL="0" indent="0">
              <a:buNone/>
            </a:pPr>
            <a:r>
              <a:rPr lang="lt-LT" altLang="en-US" sz="3200" dirty="0">
                <a:latin typeface="Times New Roman" panose="02020603050405020304" pitchFamily="18" charset="0"/>
                <a:cs typeface="Times New Roman" panose="02020603050405020304" pitchFamily="18" charset="0"/>
              </a:rPr>
              <a:t>3.1.1. Įranga ir priemonės – 3,2</a:t>
            </a:r>
          </a:p>
          <a:p>
            <a:pPr marL="0" indent="0">
              <a:buNone/>
            </a:pPr>
            <a:r>
              <a:rPr lang="lt-LT" altLang="en-US" sz="3200" dirty="0">
                <a:latin typeface="Times New Roman" panose="02020603050405020304" pitchFamily="18" charset="0"/>
                <a:cs typeface="Times New Roman" panose="02020603050405020304" pitchFamily="18" charset="0"/>
              </a:rPr>
              <a:t>3.1.2. Pastatas ir jo aplinka – 3,2</a:t>
            </a:r>
          </a:p>
          <a:p>
            <a:pPr marL="0" indent="0">
              <a:buNone/>
            </a:pPr>
            <a:r>
              <a:rPr lang="lt-LT" altLang="en-US" sz="3200" dirty="0">
                <a:latin typeface="Times New Roman" panose="02020603050405020304" pitchFamily="18" charset="0"/>
                <a:cs typeface="Times New Roman" panose="02020603050405020304" pitchFamily="18" charset="0"/>
              </a:rPr>
              <a:t>3.1.3. </a:t>
            </a:r>
            <a:r>
              <a:rPr lang="lt-LT" sz="3200" dirty="0">
                <a:latin typeface="Times New Roman" panose="02020603050405020304" pitchFamily="18" charset="0"/>
                <a:cs typeface="Times New Roman" panose="02020603050405020304" pitchFamily="18" charset="0"/>
              </a:rPr>
              <a:t>Aplinkų </a:t>
            </a:r>
            <a:r>
              <a:rPr lang="lt-LT" sz="3200" dirty="0" err="1">
                <a:latin typeface="Times New Roman" panose="02020603050405020304" pitchFamily="18" charset="0"/>
                <a:cs typeface="Times New Roman" panose="02020603050405020304" pitchFamily="18" charset="0"/>
              </a:rPr>
              <a:t>bendrakūra</a:t>
            </a:r>
            <a:r>
              <a:rPr lang="lt-LT" sz="3200" dirty="0">
                <a:latin typeface="Times New Roman" panose="02020603050405020304" pitchFamily="18" charset="0"/>
                <a:cs typeface="Times New Roman" panose="02020603050405020304" pitchFamily="18" charset="0"/>
              </a:rPr>
              <a:t> </a:t>
            </a:r>
            <a:r>
              <a:rPr lang="lt-LT" altLang="en-US" sz="3200" dirty="0">
                <a:latin typeface="Times New Roman" panose="02020603050405020304" pitchFamily="18" charset="0"/>
                <a:cs typeface="Times New Roman" panose="02020603050405020304" pitchFamily="18" charset="0"/>
              </a:rPr>
              <a:t>– 3,2</a:t>
            </a:r>
            <a:endParaRPr lang="en-US" altLang="en-US" sz="3200" dirty="0">
              <a:latin typeface="Times New Roman" panose="02020603050405020304" pitchFamily="18" charset="0"/>
              <a:cs typeface="Times New Roman" panose="02020603050405020304" pitchFamily="18" charset="0"/>
            </a:endParaRPr>
          </a:p>
          <a:p>
            <a:pPr marL="0" indent="0">
              <a:buNone/>
            </a:pPr>
            <a:r>
              <a:rPr lang="lt-LT" altLang="en-US" sz="3200" dirty="0">
                <a:latin typeface="Times New Roman" panose="02020603050405020304" pitchFamily="18" charset="0"/>
                <a:cs typeface="Times New Roman" panose="02020603050405020304" pitchFamily="18" charset="0"/>
              </a:rPr>
              <a:t>4.3.2. </a:t>
            </a:r>
            <a:r>
              <a:rPr lang="lt-LT" sz="3200" dirty="0">
                <a:latin typeface="Times New Roman" panose="02020603050405020304" pitchFamily="18" charset="0"/>
                <a:cs typeface="Times New Roman" panose="02020603050405020304" pitchFamily="18" charset="0"/>
              </a:rPr>
              <a:t>Nuolatinis profesinis tobulėjimas </a:t>
            </a:r>
            <a:r>
              <a:rPr lang="lt-LT" altLang="en-US" sz="3200" dirty="0">
                <a:latin typeface="Times New Roman" panose="02020603050405020304" pitchFamily="18" charset="0"/>
                <a:cs typeface="Times New Roman" panose="02020603050405020304" pitchFamily="18" charset="0"/>
              </a:rPr>
              <a:t>– 3,2</a:t>
            </a:r>
          </a:p>
          <a:p>
            <a:pPr marL="0" indent="0">
              <a:buNone/>
            </a:pPr>
            <a:r>
              <a:rPr lang="lt-LT" altLang="en-US" sz="3200" dirty="0">
                <a:latin typeface="Times New Roman" panose="02020603050405020304" pitchFamily="18" charset="0"/>
                <a:cs typeface="Times New Roman" panose="02020603050405020304" pitchFamily="18" charset="0"/>
              </a:rPr>
              <a:t>3.2.1. Mokymasis ne mokykloje – 3,1</a:t>
            </a:r>
          </a:p>
          <a:p>
            <a:pPr marL="0" indent="0">
              <a:buNone/>
            </a:pPr>
            <a:endParaRPr lang="lt-LT" alt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64970-2679-4F39-B166-419529CAA49B}"/>
              </a:ext>
            </a:extLst>
          </p:cNvPr>
          <p:cNvSpPr>
            <a:spLocks noGrp="1"/>
          </p:cNvSpPr>
          <p:nvPr>
            <p:ph type="title"/>
          </p:nvPr>
        </p:nvSpPr>
        <p:spPr>
          <a:xfrm>
            <a:off x="1981201" y="533401"/>
            <a:ext cx="8183563" cy="1050925"/>
          </a:xfrm>
        </p:spPr>
        <p:txBody>
          <a:bodyPr rtlCol="0">
            <a:normAutofit/>
          </a:bodyPr>
          <a:lstStyle/>
          <a:p>
            <a:pPr>
              <a:defRPr/>
            </a:pPr>
            <a:r>
              <a:rPr lang="lt-LT" i="1" dirty="0">
                <a:solidFill>
                  <a:schemeClr val="accent1">
                    <a:tint val="88000"/>
                    <a:satMod val="150000"/>
                  </a:schemeClr>
                </a:solidFill>
              </a:rPr>
              <a:t>ŽEMIAUSIOS VERTĖS</a:t>
            </a:r>
            <a:endParaRPr lang="en-US" dirty="0">
              <a:solidFill>
                <a:schemeClr val="accent1">
                  <a:tint val="88000"/>
                  <a:satMod val="150000"/>
                </a:schemeClr>
              </a:solidFill>
            </a:endParaRPr>
          </a:p>
        </p:txBody>
      </p:sp>
      <p:sp>
        <p:nvSpPr>
          <p:cNvPr id="10243" name="Content Placeholder 2">
            <a:extLst>
              <a:ext uri="{FF2B5EF4-FFF2-40B4-BE49-F238E27FC236}">
                <a16:creationId xmlns:a16="http://schemas.microsoft.com/office/drawing/2014/main" id="{5BC15AFE-C448-4497-96FE-DFB0D69CCD1D}"/>
              </a:ext>
            </a:extLst>
          </p:cNvPr>
          <p:cNvSpPr>
            <a:spLocks noGrp="1"/>
          </p:cNvSpPr>
          <p:nvPr>
            <p:ph idx="1"/>
          </p:nvPr>
        </p:nvSpPr>
        <p:spPr>
          <a:xfrm>
            <a:off x="1981201" y="1828801"/>
            <a:ext cx="9444360" cy="4187825"/>
          </a:xfrm>
        </p:spPr>
        <p:txBody>
          <a:bodyPr rtlCol="0">
            <a:normAutofit/>
          </a:bodyPr>
          <a:lstStyle/>
          <a:p>
            <a:pPr marL="0" indent="0">
              <a:buNone/>
              <a:defRPr/>
            </a:pPr>
            <a:r>
              <a:rPr lang="lt-LT" altLang="en-US" sz="3200" dirty="0">
                <a:solidFill>
                  <a:schemeClr val="tx1">
                    <a:lumMod val="85000"/>
                    <a:lumOff val="15000"/>
                  </a:schemeClr>
                </a:solidFill>
                <a:latin typeface="Times New Roman" panose="02020603050405020304" pitchFamily="18" charset="0"/>
                <a:cs typeface="Times New Roman" panose="02020603050405020304" pitchFamily="18" charset="0"/>
              </a:rPr>
              <a:t>1.2.2. Mokyklos pasiekimai ir pažanga – 2,6</a:t>
            </a:r>
          </a:p>
          <a:p>
            <a:pPr marL="0" indent="0">
              <a:buNone/>
              <a:defRPr/>
            </a:pPr>
            <a:r>
              <a:rPr lang="lt-LT" altLang="en-US" sz="3200" dirty="0">
                <a:solidFill>
                  <a:schemeClr val="tx1">
                    <a:lumMod val="85000"/>
                    <a:lumOff val="15000"/>
                  </a:schemeClr>
                </a:solidFill>
                <a:latin typeface="Times New Roman" panose="02020603050405020304" pitchFamily="18" charset="0"/>
                <a:cs typeface="Times New Roman" panose="02020603050405020304" pitchFamily="18" charset="0"/>
              </a:rPr>
              <a:t>1.2.1. Mokinio pasiekimai ir pažanga – 2,8</a:t>
            </a:r>
          </a:p>
          <a:p>
            <a:pPr marL="0" indent="0">
              <a:buNone/>
              <a:defRPr/>
            </a:pPr>
            <a:r>
              <a:rPr lang="lt-LT" altLang="en-US" sz="3200" dirty="0">
                <a:solidFill>
                  <a:schemeClr val="tx1">
                    <a:lumMod val="85000"/>
                    <a:lumOff val="15000"/>
                  </a:schemeClr>
                </a:solidFill>
                <a:latin typeface="Times New Roman" panose="02020603050405020304" pitchFamily="18" charset="0"/>
                <a:cs typeface="Times New Roman" panose="02020603050405020304" pitchFamily="18" charset="0"/>
              </a:rPr>
              <a:t>2.2.1. Mokymosi lūkesčiai ir mokinių skatinimas – 2,8</a:t>
            </a:r>
          </a:p>
          <a:p>
            <a:pPr marL="0" indent="0">
              <a:buNone/>
              <a:defRPr/>
            </a:pPr>
            <a:r>
              <a:rPr lang="lt-LT" altLang="en-US" sz="3200" dirty="0">
                <a:solidFill>
                  <a:schemeClr val="tx1">
                    <a:lumMod val="85000"/>
                    <a:lumOff val="15000"/>
                  </a:schemeClr>
                </a:solidFill>
                <a:latin typeface="Times New Roman" panose="02020603050405020304" pitchFamily="18" charset="0"/>
                <a:cs typeface="Times New Roman" panose="02020603050405020304" pitchFamily="18" charset="0"/>
              </a:rPr>
              <a:t>2.2.2. Ugdymosi organizavimas – 2,8</a:t>
            </a:r>
          </a:p>
          <a:p>
            <a:pPr marL="0" indent="0">
              <a:buNone/>
              <a:defRPr/>
            </a:pPr>
            <a:r>
              <a:rPr lang="lt-LT" altLang="en-US" sz="3200" dirty="0">
                <a:solidFill>
                  <a:schemeClr val="tx1">
                    <a:lumMod val="85000"/>
                    <a:lumOff val="15000"/>
                  </a:schemeClr>
                </a:solidFill>
                <a:latin typeface="Times New Roman" panose="02020603050405020304" pitchFamily="18" charset="0"/>
                <a:cs typeface="Times New Roman" panose="02020603050405020304" pitchFamily="18" charset="0"/>
              </a:rPr>
              <a:t>4.1.3. Mokyklos savivalda – 2,8</a:t>
            </a:r>
          </a:p>
          <a:p>
            <a:pPr marL="0" indent="0">
              <a:buNone/>
              <a:defRPr/>
            </a:pPr>
            <a:endParaRPr lang="lt-LT" altLang="en-US" dirty="0">
              <a:solidFill>
                <a:schemeClr val="tx1">
                  <a:lumMod val="85000"/>
                  <a:lumOff val="15000"/>
                </a:schemeClr>
              </a:solidFill>
            </a:endParaRPr>
          </a:p>
          <a:p>
            <a:pPr marL="0" indent="0">
              <a:buNone/>
              <a:defRPr/>
            </a:pPr>
            <a:endParaRPr lang="en-US" altLang="en-US" dirty="0">
              <a:solidFill>
                <a:schemeClr val="tx1">
                  <a:lumMod val="85000"/>
                  <a:lumOff val="1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71940D-5D89-41BD-A407-D7DABD54DC88}"/>
              </a:ext>
            </a:extLst>
          </p:cNvPr>
          <p:cNvSpPr>
            <a:spLocks noGrp="1"/>
          </p:cNvSpPr>
          <p:nvPr>
            <p:ph idx="1"/>
          </p:nvPr>
        </p:nvSpPr>
        <p:spPr/>
        <p:txBody>
          <a:bodyPr/>
          <a:lstStyle/>
          <a:p>
            <a:r>
              <a:rPr lang="pl-PL" sz="2400" dirty="0"/>
              <a:t>Atsi</a:t>
            </a:r>
            <a:r>
              <a:rPr lang="lt-LT" sz="2400" dirty="0"/>
              <a:t>žvelgus į gautus rezultatus, buvo nutarta gyliau ištirti </a:t>
            </a:r>
          </a:p>
          <a:p>
            <a:pPr marL="0" indent="0">
              <a:buNone/>
            </a:pPr>
            <a:r>
              <a:rPr lang="lt-LT" sz="2400" dirty="0"/>
              <a:t>1. srities Rezultatai, temos 1.2. Pasiekimai ir pažanga 1.2.2. rodiklio – Mokyklos pasiekimai ir pažanga raktinius žodžius </a:t>
            </a:r>
            <a:r>
              <a:rPr lang="lt-LT" sz="2400" i="1" dirty="0"/>
              <a:t>Rezultatyvumas, Stebėsenos </a:t>
            </a:r>
            <a:r>
              <a:rPr lang="lt-LT" sz="2400" i="1" dirty="0" err="1"/>
              <a:t>sistemingumas</a:t>
            </a:r>
            <a:r>
              <a:rPr lang="lt-LT" sz="2400" i="1" dirty="0"/>
              <a:t>, Pasiekimų ir pažangos pagrįstumas</a:t>
            </a:r>
            <a:endParaRPr lang="en-US" sz="2400" dirty="0"/>
          </a:p>
          <a:p>
            <a:endParaRPr lang="en-US" dirty="0"/>
          </a:p>
        </p:txBody>
      </p:sp>
    </p:spTree>
    <p:extLst>
      <p:ext uri="{BB962C8B-B14F-4D97-AF65-F5344CB8AC3E}">
        <p14:creationId xmlns:p14="http://schemas.microsoft.com/office/powerpoint/2010/main" val="237367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AF89F0-E071-49CB-B732-EE3542921482}"/>
              </a:ext>
            </a:extLst>
          </p:cNvPr>
          <p:cNvSpPr>
            <a:spLocks noGrp="1"/>
          </p:cNvSpPr>
          <p:nvPr>
            <p:ph idx="1"/>
          </p:nvPr>
        </p:nvSpPr>
        <p:spPr>
          <a:xfrm>
            <a:off x="1979720" y="488272"/>
            <a:ext cx="9524892" cy="5422950"/>
          </a:xfrm>
        </p:spPr>
        <p:txBody>
          <a:bodyPr>
            <a:normAutofit fontScale="92500" lnSpcReduction="20000"/>
          </a:bodyPr>
          <a:lstStyle/>
          <a:p>
            <a:pPr algn="just"/>
            <a:r>
              <a:rPr lang="lt-LT" dirty="0">
                <a:latin typeface="+mj-lt"/>
                <a:cs typeface="Times New Roman" panose="02020603050405020304" pitchFamily="18" charset="0"/>
              </a:rPr>
              <a:t>Mokyklos veiklos kokybei įsivertinti buvo </a:t>
            </a:r>
            <a:r>
              <a:rPr lang="lt-LT" dirty="0">
                <a:latin typeface="+mj-lt"/>
              </a:rPr>
              <a:t>analizuojamos gimnazijos mokinių pasiekimų ir pažangos rezultatų suvestinės, egzaminų rezultatų protokolai, mokytojų tarybos posėdžių protokolais, mokinių individualios pažangos lapai, sudaryti klausimynai tėvams, mokiniams ir mokytojams, pasikalbėta </a:t>
            </a:r>
            <a:r>
              <a:rPr lang="lt-LT" dirty="0"/>
              <a:t>su klasių auklėtojais. </a:t>
            </a:r>
          </a:p>
          <a:p>
            <a:pPr algn="just"/>
            <a:r>
              <a:rPr lang="lt-LT" dirty="0"/>
              <a:t>Gautos išvados:</a:t>
            </a:r>
          </a:p>
          <a:p>
            <a:pPr algn="just"/>
            <a:r>
              <a:rPr lang="lt-LT" b="1" dirty="0"/>
              <a:t>Rezultatyvumas</a:t>
            </a:r>
            <a:endParaRPr lang="en-US" dirty="0"/>
          </a:p>
          <a:p>
            <a:pPr algn="just"/>
            <a:r>
              <a:rPr lang="lt-LT" dirty="0"/>
              <a:t>Mokinių ugdymo(</a:t>
            </a:r>
            <a:r>
              <a:rPr lang="lt-LT" dirty="0" err="1"/>
              <a:t>si</a:t>
            </a:r>
            <a:r>
              <a:rPr lang="lt-LT" dirty="0"/>
              <a:t>) pasiekimai atitinka Bendrosiose ugdymo programose keliamus tikslus ir mokykloje besimokančių mokinių galias – gimnazijoje nėra mokinių nepasiekusiųjų bent patenkinamojo lygio. 2020-2021 m. m. 37,4% mokinių yra įgiję pagrindinį pasiekimų lygį, tai yra 2% daugiau negu 2019-2020 m </a:t>
            </a:r>
            <a:r>
              <a:rPr lang="lt-LT" dirty="0" err="1"/>
              <a:t>m</a:t>
            </a:r>
            <a:r>
              <a:rPr lang="lt-LT" dirty="0"/>
              <a:t>.. (Mokinių pasiekimų ir pažangos rezultatų suvestinės).  Mokinių ir tėvų apklausos duomenimis tik 78% mokinių mano, kad gimnazijoje sudarytos geros galimybės išmokti tai, ko jiems reikia, 60% mokinių yra patenkinti savo mokymosi rezultatais bei mano, kad gimnazija tinkamai parengia tolesniam mokymuisi. Po pokalbio su klasių auklėtojais galima teigti, kad 60% tėvų nuolat prisijungia prie el. dienyno. Galima daryti išvadą, kad informacija apie mokinių pasiekimus ne visada laiku pasiekia tėvus (El. dienyno tėvų prisijungimo ataskaitos). Gimnazija viešina savo mokinių pasiekimus ir laimėjimus interneto svetainėje, FB paskyroje, kai kurių mokinių darbai puošia gimnazijos erdves. 60% mokinių nelaiko savo gimnazijos išskirtine, nors pripažįsta, kad gimnazija turi savitų ugdymo(</a:t>
            </a:r>
            <a:r>
              <a:rPr lang="lt-LT" dirty="0" err="1"/>
              <a:t>si</a:t>
            </a:r>
            <a:r>
              <a:rPr lang="lt-LT" dirty="0"/>
              <a:t>) pasiekimų: berniukų ir mergaičių tinklinio komandos yra žinomos rajone ir už jo ribu. 2020-2021 m. m. dėl pandemijos varžybos nebuvo rengtos – prizinių vietų nėra. 2020-2021 m. m. laimėta trečia vieta rajoninėje matematikos olimpiadoje.</a:t>
            </a:r>
            <a:endParaRPr lang="en-US" dirty="0"/>
          </a:p>
          <a:p>
            <a:pPr marL="0" indent="0">
              <a:buNone/>
            </a:pPr>
            <a:endParaRPr lang="en-US" dirty="0"/>
          </a:p>
        </p:txBody>
      </p:sp>
    </p:spTree>
    <p:extLst>
      <p:ext uri="{BB962C8B-B14F-4D97-AF65-F5344CB8AC3E}">
        <p14:creationId xmlns:p14="http://schemas.microsoft.com/office/powerpoint/2010/main" val="5713434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2041</TotalTime>
  <Words>1408</Words>
  <Application>Microsoft Office PowerPoint</Application>
  <PresentationFormat>Widescreen</PresentationFormat>
  <Paragraphs>76</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Century Gothic</vt:lpstr>
      <vt:lpstr>Garamond</vt:lpstr>
      <vt:lpstr>Times New Roman</vt:lpstr>
      <vt:lpstr>Wingdings 2</vt:lpstr>
      <vt:lpstr>Wingdings 3</vt:lpstr>
      <vt:lpstr>Wisp</vt:lpstr>
      <vt:lpstr>2021 - 2022 m.m. </vt:lpstr>
      <vt:lpstr>PowerPoint Presentation</vt:lpstr>
      <vt:lpstr>PowerPoint Presentation</vt:lpstr>
      <vt:lpstr>PowerPoint Presentation</vt:lpstr>
      <vt:lpstr>PowerPoint Presentation</vt:lpstr>
      <vt:lpstr>AUKŠČIAUSIOS VERTĖS</vt:lpstr>
      <vt:lpstr>ŽEMIAUSIOS VERTĖS</vt:lpstr>
      <vt:lpstr>PowerPoint Presentation</vt:lpstr>
      <vt:lpstr>PowerPoint Presentation</vt:lpstr>
      <vt:lpstr>PowerPoint Presentation</vt:lpstr>
      <vt:lpstr>PowerPoint Presentation</vt:lpstr>
      <vt:lpstr>PowerPoint Presentation</vt:lpstr>
      <vt:lpstr>Praleistų pamokų skaičius nuolat mažėja.  </vt:lpstr>
      <vt:lpstr>Praleistų pamokų skaičius vienam mokiniui sumažėjo dvigubai: </vt:lpstr>
      <vt:lpstr>Pagrindinio ugdymo pasiekimų patikrinimą išlaiko visi mokiniai, bet pasiekimai negerėja. </vt:lpstr>
      <vt:lpstr>PowerPoint Presentation</vt:lpstr>
      <vt:lpstr>PowerPoint Presentation</vt:lpstr>
      <vt:lpstr>IVG klasės mokiniai tradiciškai renkasi lietuvių k. ir lenkų k. mokyklinius bei rusų valstybinį egzaminus, pavieniai mokiniai renkasi matematiką bei istoriją. Mokyklinių egzaminų rezultatai auga. Ženkliai padidėjo matematikos bei istorijos VBE rezultatai, rusų kalbos rezultatai 2021 m. buvo nežymiai prastesni negu 2020 m. </vt:lpstr>
      <vt:lpstr>PowerPoint Presentation</vt:lpstr>
      <vt:lpstr>PowerPoint Presentation</vt:lpstr>
      <vt:lpstr>PowerPoint Presentation</vt:lpstr>
      <vt:lpstr>Rekomendacijos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2022-01-04T07:04:33Z</dcterms:created>
  <dcterms:modified xsi:type="dcterms:W3CDTF">2022-09-08T19:26:43Z</dcterms:modified>
</cp:coreProperties>
</file>