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sldIdLst>
    <p:sldId id="260" r:id="rId2"/>
    <p:sldId id="262" r:id="rId3"/>
    <p:sldId id="263" r:id="rId4"/>
    <p:sldId id="264" r:id="rId5"/>
    <p:sldId id="261" r:id="rId6"/>
    <p:sldId id="258" r:id="rId7"/>
    <p:sldId id="259" r:id="rId8"/>
    <p:sldId id="265" r:id="rId9"/>
    <p:sldId id="266" r:id="rId10"/>
    <p:sldId id="267" r:id="rId11"/>
    <p:sldId id="268" r:id="rId12"/>
    <p:sldId id="269" r:id="rId13"/>
    <p:sldId id="27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197" b="0" i="0" u="none" strike="noStrike" kern="1200" spc="0" baseline="0">
                <a:solidFill>
                  <a:schemeClr val="tx1">
                    <a:lumMod val="65000"/>
                    <a:lumOff val="35000"/>
                  </a:schemeClr>
                </a:solidFill>
                <a:latin typeface="+mn-lt"/>
                <a:ea typeface="+mn-ea"/>
                <a:cs typeface="+mn-cs"/>
              </a:defRPr>
            </a:pPr>
            <a:r>
              <a:rPr lang="lt-LT" sz="3197" b="1" dirty="0">
                <a:latin typeface="Times New Roman" panose="02020603050405020304" pitchFamily="18" charset="0"/>
                <a:cs typeface="Times New Roman" panose="02020603050405020304" pitchFamily="18" charset="0"/>
              </a:rPr>
              <a:t>LYGIS</a:t>
            </a:r>
            <a:endParaRPr lang="en-US" sz="3200" b="1" dirty="0">
              <a:latin typeface="Times New Roman" panose="02020603050405020304" pitchFamily="18" charset="0"/>
              <a:cs typeface="Times New Roman" panose="02020603050405020304" pitchFamily="18" charset="0"/>
            </a:endParaRPr>
          </a:p>
        </c:rich>
      </c:tx>
      <c:overlay val="0"/>
      <c:spPr>
        <a:noFill/>
        <a:ln>
          <a:noFill/>
        </a:ln>
        <a:effectLst/>
      </c:spPr>
    </c:title>
    <c:autoTitleDeleted val="0"/>
    <c:plotArea>
      <c:layout/>
      <c:barChart>
        <c:barDir val="col"/>
        <c:grouping val="clustered"/>
        <c:varyColors val="0"/>
        <c:ser>
          <c:idx val="0"/>
          <c:order val="0"/>
          <c:tx>
            <c:strRef>
              <c:f>Sheet1!$B$1</c:f>
              <c:strCache>
                <c:ptCount val="1"/>
                <c:pt idx="0">
                  <c:v>Lygis</c:v>
                </c:pt>
              </c:strCache>
            </c:strRef>
          </c:tx>
          <c:spPr>
            <a:solidFill>
              <a:schemeClr val="accent1"/>
            </a:solidFill>
            <a:ln>
              <a:noFill/>
            </a:ln>
            <a:effectLst/>
          </c:spPr>
          <c:invertIfNegative val="0"/>
          <c:cat>
            <c:strRef>
              <c:f>Sheet1!$A$2:$A$26</c:f>
              <c:strCache>
                <c:ptCount val="25"/>
                <c:pt idx="0">
                  <c:v>1.1.1.</c:v>
                </c:pt>
                <c:pt idx="1">
                  <c:v>1.2.1.</c:v>
                </c:pt>
                <c:pt idx="2">
                  <c:v>1.2.2.</c:v>
                </c:pt>
                <c:pt idx="3">
                  <c:v>2.1.1.</c:v>
                </c:pt>
                <c:pt idx="4">
                  <c:v>2.1.2.</c:v>
                </c:pt>
                <c:pt idx="5">
                  <c:v>2.1.3.</c:v>
                </c:pt>
                <c:pt idx="6">
                  <c:v>2.2.1.</c:v>
                </c:pt>
                <c:pt idx="7">
                  <c:v>2.2.2.</c:v>
                </c:pt>
                <c:pt idx="8">
                  <c:v>2.3.1.</c:v>
                </c:pt>
                <c:pt idx="9">
                  <c:v>2.3.2.</c:v>
                </c:pt>
                <c:pt idx="10">
                  <c:v>2.4.1.</c:v>
                </c:pt>
                <c:pt idx="11">
                  <c:v>2.4.2.</c:v>
                </c:pt>
                <c:pt idx="12">
                  <c:v>3.1.1.</c:v>
                </c:pt>
                <c:pt idx="13">
                  <c:v>3.1.2.</c:v>
                </c:pt>
                <c:pt idx="14">
                  <c:v>3.1.3.</c:v>
                </c:pt>
                <c:pt idx="15">
                  <c:v>3.2.1.</c:v>
                </c:pt>
                <c:pt idx="16">
                  <c:v>3.2.2.</c:v>
                </c:pt>
                <c:pt idx="17">
                  <c:v>4.1.1.</c:v>
                </c:pt>
                <c:pt idx="18">
                  <c:v>4.1.2.</c:v>
                </c:pt>
                <c:pt idx="19">
                  <c:v>4.1.3.</c:v>
                </c:pt>
                <c:pt idx="20">
                  <c:v>4.2.1.</c:v>
                </c:pt>
                <c:pt idx="21">
                  <c:v>4.2.2.</c:v>
                </c:pt>
                <c:pt idx="22">
                  <c:v>4.2.3.</c:v>
                </c:pt>
                <c:pt idx="23">
                  <c:v>4.3.1.</c:v>
                </c:pt>
                <c:pt idx="24">
                  <c:v>4.3.2.</c:v>
                </c:pt>
              </c:strCache>
            </c:strRef>
          </c:cat>
          <c:val>
            <c:numRef>
              <c:f>Sheet1!$B$2:$B$26</c:f>
              <c:numCache>
                <c:formatCode>General</c:formatCode>
                <c:ptCount val="25"/>
                <c:pt idx="0">
                  <c:v>2.63</c:v>
                </c:pt>
                <c:pt idx="1">
                  <c:v>2.66</c:v>
                </c:pt>
                <c:pt idx="2">
                  <c:v>2.63</c:v>
                </c:pt>
                <c:pt idx="3">
                  <c:v>2.89</c:v>
                </c:pt>
                <c:pt idx="4">
                  <c:v>2.84</c:v>
                </c:pt>
                <c:pt idx="5">
                  <c:v>2.5</c:v>
                </c:pt>
                <c:pt idx="6">
                  <c:v>2.79</c:v>
                </c:pt>
                <c:pt idx="7">
                  <c:v>2.73</c:v>
                </c:pt>
                <c:pt idx="8">
                  <c:v>2.66</c:v>
                </c:pt>
                <c:pt idx="9">
                  <c:v>2.82</c:v>
                </c:pt>
                <c:pt idx="10">
                  <c:v>2.66</c:v>
                </c:pt>
                <c:pt idx="11">
                  <c:v>2.66</c:v>
                </c:pt>
                <c:pt idx="12">
                  <c:v>3.32</c:v>
                </c:pt>
                <c:pt idx="13">
                  <c:v>2.92</c:v>
                </c:pt>
                <c:pt idx="14">
                  <c:v>2.97</c:v>
                </c:pt>
                <c:pt idx="15">
                  <c:v>2.5</c:v>
                </c:pt>
                <c:pt idx="16">
                  <c:v>2.58</c:v>
                </c:pt>
                <c:pt idx="17">
                  <c:v>2.79</c:v>
                </c:pt>
                <c:pt idx="18">
                  <c:v>2.58</c:v>
                </c:pt>
                <c:pt idx="19">
                  <c:v>2.79</c:v>
                </c:pt>
                <c:pt idx="20">
                  <c:v>2.58</c:v>
                </c:pt>
                <c:pt idx="21">
                  <c:v>2.95</c:v>
                </c:pt>
                <c:pt idx="22">
                  <c:v>3.03</c:v>
                </c:pt>
                <c:pt idx="23">
                  <c:v>3.05</c:v>
                </c:pt>
                <c:pt idx="24">
                  <c:v>3</c:v>
                </c:pt>
              </c:numCache>
            </c:numRef>
          </c:val>
          <c:extLst>
            <c:ext xmlns:c16="http://schemas.microsoft.com/office/drawing/2014/chart" uri="{C3380CC4-5D6E-409C-BE32-E72D297353CC}">
              <c16:uniqueId val="{00000000-9620-4D64-BE89-50101F3F10F9}"/>
            </c:ext>
          </c:extLst>
        </c:ser>
        <c:ser>
          <c:idx val="1"/>
          <c:order val="1"/>
          <c:tx>
            <c:strRef>
              <c:f>Sheet1!$C$1</c:f>
              <c:strCache>
                <c:ptCount val="1"/>
                <c:pt idx="0">
                  <c:v>Column2</c:v>
                </c:pt>
              </c:strCache>
            </c:strRef>
          </c:tx>
          <c:spPr>
            <a:solidFill>
              <a:schemeClr val="accent2"/>
            </a:solidFill>
            <a:ln>
              <a:noFill/>
            </a:ln>
            <a:effectLst/>
          </c:spPr>
          <c:invertIfNegative val="0"/>
          <c:cat>
            <c:strRef>
              <c:f>Sheet1!$A$2:$A$26</c:f>
              <c:strCache>
                <c:ptCount val="25"/>
                <c:pt idx="0">
                  <c:v>1.1.1.</c:v>
                </c:pt>
                <c:pt idx="1">
                  <c:v>1.2.1.</c:v>
                </c:pt>
                <c:pt idx="2">
                  <c:v>1.2.2.</c:v>
                </c:pt>
                <c:pt idx="3">
                  <c:v>2.1.1.</c:v>
                </c:pt>
                <c:pt idx="4">
                  <c:v>2.1.2.</c:v>
                </c:pt>
                <c:pt idx="5">
                  <c:v>2.1.3.</c:v>
                </c:pt>
                <c:pt idx="6">
                  <c:v>2.2.1.</c:v>
                </c:pt>
                <c:pt idx="7">
                  <c:v>2.2.2.</c:v>
                </c:pt>
                <c:pt idx="8">
                  <c:v>2.3.1.</c:v>
                </c:pt>
                <c:pt idx="9">
                  <c:v>2.3.2.</c:v>
                </c:pt>
                <c:pt idx="10">
                  <c:v>2.4.1.</c:v>
                </c:pt>
                <c:pt idx="11">
                  <c:v>2.4.2.</c:v>
                </c:pt>
                <c:pt idx="12">
                  <c:v>3.1.1.</c:v>
                </c:pt>
                <c:pt idx="13">
                  <c:v>3.1.2.</c:v>
                </c:pt>
                <c:pt idx="14">
                  <c:v>3.1.3.</c:v>
                </c:pt>
                <c:pt idx="15">
                  <c:v>3.2.1.</c:v>
                </c:pt>
                <c:pt idx="16">
                  <c:v>3.2.2.</c:v>
                </c:pt>
                <c:pt idx="17">
                  <c:v>4.1.1.</c:v>
                </c:pt>
                <c:pt idx="18">
                  <c:v>4.1.2.</c:v>
                </c:pt>
                <c:pt idx="19">
                  <c:v>4.1.3.</c:v>
                </c:pt>
                <c:pt idx="20">
                  <c:v>4.2.1.</c:v>
                </c:pt>
                <c:pt idx="21">
                  <c:v>4.2.2.</c:v>
                </c:pt>
                <c:pt idx="22">
                  <c:v>4.2.3.</c:v>
                </c:pt>
                <c:pt idx="23">
                  <c:v>4.3.1.</c:v>
                </c:pt>
                <c:pt idx="24">
                  <c:v>4.3.2.</c:v>
                </c:pt>
              </c:strCache>
            </c:strRef>
          </c:cat>
          <c:val>
            <c:numRef>
              <c:f>Sheet1!$C$2:$C$26</c:f>
              <c:numCache>
                <c:formatCode>General</c:formatCode>
                <c:ptCount val="25"/>
              </c:numCache>
            </c:numRef>
          </c:val>
          <c:extLst>
            <c:ext xmlns:c16="http://schemas.microsoft.com/office/drawing/2014/chart" uri="{C3380CC4-5D6E-409C-BE32-E72D297353CC}">
              <c16:uniqueId val="{00000001-9620-4D64-BE89-50101F3F10F9}"/>
            </c:ext>
          </c:extLst>
        </c:ser>
        <c:ser>
          <c:idx val="2"/>
          <c:order val="2"/>
          <c:tx>
            <c:strRef>
              <c:f>Sheet1!$D$1</c:f>
              <c:strCache>
                <c:ptCount val="1"/>
                <c:pt idx="0">
                  <c:v>Column1</c:v>
                </c:pt>
              </c:strCache>
            </c:strRef>
          </c:tx>
          <c:spPr>
            <a:solidFill>
              <a:schemeClr val="accent3"/>
            </a:solidFill>
            <a:ln>
              <a:noFill/>
            </a:ln>
            <a:effectLst/>
          </c:spPr>
          <c:invertIfNegative val="0"/>
          <c:cat>
            <c:strRef>
              <c:f>Sheet1!$A$2:$A$26</c:f>
              <c:strCache>
                <c:ptCount val="25"/>
                <c:pt idx="0">
                  <c:v>1.1.1.</c:v>
                </c:pt>
                <c:pt idx="1">
                  <c:v>1.2.1.</c:v>
                </c:pt>
                <c:pt idx="2">
                  <c:v>1.2.2.</c:v>
                </c:pt>
                <c:pt idx="3">
                  <c:v>2.1.1.</c:v>
                </c:pt>
                <c:pt idx="4">
                  <c:v>2.1.2.</c:v>
                </c:pt>
                <c:pt idx="5">
                  <c:v>2.1.3.</c:v>
                </c:pt>
                <c:pt idx="6">
                  <c:v>2.2.1.</c:v>
                </c:pt>
                <c:pt idx="7">
                  <c:v>2.2.2.</c:v>
                </c:pt>
                <c:pt idx="8">
                  <c:v>2.3.1.</c:v>
                </c:pt>
                <c:pt idx="9">
                  <c:v>2.3.2.</c:v>
                </c:pt>
                <c:pt idx="10">
                  <c:v>2.4.1.</c:v>
                </c:pt>
                <c:pt idx="11">
                  <c:v>2.4.2.</c:v>
                </c:pt>
                <c:pt idx="12">
                  <c:v>3.1.1.</c:v>
                </c:pt>
                <c:pt idx="13">
                  <c:v>3.1.2.</c:v>
                </c:pt>
                <c:pt idx="14">
                  <c:v>3.1.3.</c:v>
                </c:pt>
                <c:pt idx="15">
                  <c:v>3.2.1.</c:v>
                </c:pt>
                <c:pt idx="16">
                  <c:v>3.2.2.</c:v>
                </c:pt>
                <c:pt idx="17">
                  <c:v>4.1.1.</c:v>
                </c:pt>
                <c:pt idx="18">
                  <c:v>4.1.2.</c:v>
                </c:pt>
                <c:pt idx="19">
                  <c:v>4.1.3.</c:v>
                </c:pt>
                <c:pt idx="20">
                  <c:v>4.2.1.</c:v>
                </c:pt>
                <c:pt idx="21">
                  <c:v>4.2.2.</c:v>
                </c:pt>
                <c:pt idx="22">
                  <c:v>4.2.3.</c:v>
                </c:pt>
                <c:pt idx="23">
                  <c:v>4.3.1.</c:v>
                </c:pt>
                <c:pt idx="24">
                  <c:v>4.3.2.</c:v>
                </c:pt>
              </c:strCache>
            </c:strRef>
          </c:cat>
          <c:val>
            <c:numRef>
              <c:f>Sheet1!$D$2:$D$26</c:f>
              <c:numCache>
                <c:formatCode>General</c:formatCode>
                <c:ptCount val="25"/>
              </c:numCache>
            </c:numRef>
          </c:val>
          <c:extLst>
            <c:ext xmlns:c16="http://schemas.microsoft.com/office/drawing/2014/chart" uri="{C3380CC4-5D6E-409C-BE32-E72D297353CC}">
              <c16:uniqueId val="{00000002-9620-4D64-BE89-50101F3F10F9}"/>
            </c:ext>
          </c:extLst>
        </c:ser>
        <c:dLbls>
          <c:showLegendKey val="0"/>
          <c:showVal val="0"/>
          <c:showCatName val="0"/>
          <c:showSerName val="0"/>
          <c:showPercent val="0"/>
          <c:showBubbleSize val="0"/>
        </c:dLbls>
        <c:gapWidth val="221"/>
        <c:overlap val="-27"/>
        <c:axId val="1439309136"/>
        <c:axId val="1"/>
      </c:barChart>
      <c:catAx>
        <c:axId val="1439309136"/>
        <c:scaling>
          <c:orientation val="minMax"/>
        </c:scaling>
        <c:delete val="0"/>
        <c:axPos val="b"/>
        <c:numFmt formatCode="General" sourceLinked="1"/>
        <c:majorTickMark val="none"/>
        <c:minorTickMark val="none"/>
        <c:tickLblPos val="nextTo"/>
        <c:spPr>
          <a:noFill/>
          <a:ln w="9517" cap="flat" cmpd="sng" algn="ctr">
            <a:solidFill>
              <a:schemeClr val="tx1">
                <a:lumMod val="15000"/>
                <a:lumOff val="85000"/>
              </a:schemeClr>
            </a:solidFill>
            <a:round/>
          </a:ln>
          <a:effectLst/>
        </c:spPr>
        <c:txPr>
          <a:bodyPr rot="-60000000" spcFirstLastPara="1" vertOverflow="ellipsis" vert="horz" wrap="square" anchor="ctr" anchorCtr="1"/>
          <a:lstStyle/>
          <a:p>
            <a:pPr>
              <a:defRPr sz="1998" b="1"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9517"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998" b="1" i="0" u="none" strike="noStrike" kern="1200" baseline="0">
                <a:solidFill>
                  <a:schemeClr val="tx1">
                    <a:lumMod val="65000"/>
                    <a:lumOff val="35000"/>
                  </a:schemeClr>
                </a:solidFill>
                <a:latin typeface="+mn-lt"/>
                <a:ea typeface="+mn-ea"/>
                <a:cs typeface="+mn-cs"/>
              </a:defRPr>
            </a:pPr>
            <a:endParaRPr lang="en-US"/>
          </a:p>
        </c:txPr>
        <c:crossAx val="1439309136"/>
        <c:crosses val="autoZero"/>
        <c:crossBetween val="between"/>
      </c:valAx>
      <c:spPr>
        <a:noFill/>
        <a:ln cmpd="sng">
          <a:solidFill>
            <a:schemeClr val="accent1"/>
          </a:solidFill>
        </a:ln>
        <a:effectLst>
          <a:glow rad="279400">
            <a:schemeClr val="accent1">
              <a:alpha val="40000"/>
            </a:schemeClr>
          </a:glow>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3C19752-E4C0-497C-A21E-2345AF86E108}" type="datetimeFigureOut">
              <a:rPr lang="en-US" smtClean="0"/>
              <a:t>9/29/2021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89BFAC54-1BD7-4306-9DCA-CD526E652B6E}"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2550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3C19752-E4C0-497C-A21E-2345AF86E108}"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BFAC54-1BD7-4306-9DCA-CD526E652B6E}" type="slidenum">
              <a:rPr lang="en-US" smtClean="0"/>
              <a:t>‹#›</a:t>
            </a:fld>
            <a:endParaRPr lang="en-US"/>
          </a:p>
        </p:txBody>
      </p:sp>
    </p:spTree>
    <p:extLst>
      <p:ext uri="{BB962C8B-B14F-4D97-AF65-F5344CB8AC3E}">
        <p14:creationId xmlns:p14="http://schemas.microsoft.com/office/powerpoint/2010/main" val="289547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3C19752-E4C0-497C-A21E-2345AF86E108}"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BFAC54-1BD7-4306-9DCA-CD526E652B6E}"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744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3C19752-E4C0-497C-A21E-2345AF86E108}"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BFAC54-1BD7-4306-9DCA-CD526E652B6E}"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6341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3C19752-E4C0-497C-A21E-2345AF86E108}"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BFAC54-1BD7-4306-9DCA-CD526E652B6E}" type="slidenum">
              <a:rPr lang="en-US" smtClean="0"/>
              <a:t>‹#›</a:t>
            </a:fld>
            <a:endParaRPr lang="en-US"/>
          </a:p>
        </p:txBody>
      </p:sp>
    </p:spTree>
    <p:extLst>
      <p:ext uri="{BB962C8B-B14F-4D97-AF65-F5344CB8AC3E}">
        <p14:creationId xmlns:p14="http://schemas.microsoft.com/office/powerpoint/2010/main" val="3368013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3C19752-E4C0-497C-A21E-2345AF86E108}"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BFAC54-1BD7-4306-9DCA-CD526E652B6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1396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3C19752-E4C0-497C-A21E-2345AF86E108}"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BFAC54-1BD7-4306-9DCA-CD526E652B6E}"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1684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C19752-E4C0-497C-A21E-2345AF86E108}"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BFAC54-1BD7-4306-9DCA-CD526E652B6E}"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1991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C19752-E4C0-497C-A21E-2345AF86E108}"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BFAC54-1BD7-4306-9DCA-CD526E652B6E}"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8977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C19752-E4C0-497C-A21E-2345AF86E108}"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BFAC54-1BD7-4306-9DCA-CD526E652B6E}" type="slidenum">
              <a:rPr lang="en-US" smtClean="0"/>
              <a:t>‹#›</a:t>
            </a:fld>
            <a:endParaRPr lang="en-US"/>
          </a:p>
        </p:txBody>
      </p:sp>
    </p:spTree>
    <p:extLst>
      <p:ext uri="{BB962C8B-B14F-4D97-AF65-F5344CB8AC3E}">
        <p14:creationId xmlns:p14="http://schemas.microsoft.com/office/powerpoint/2010/main" val="1832715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3C19752-E4C0-497C-A21E-2345AF86E108}"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BFAC54-1BD7-4306-9DCA-CD526E652B6E}"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8054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C19752-E4C0-497C-A21E-2345AF86E108}"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BFAC54-1BD7-4306-9DCA-CD526E652B6E}" type="slidenum">
              <a:rPr lang="en-US" smtClean="0"/>
              <a:t>‹#›</a:t>
            </a:fld>
            <a:endParaRPr lang="en-US"/>
          </a:p>
        </p:txBody>
      </p:sp>
    </p:spTree>
    <p:extLst>
      <p:ext uri="{BB962C8B-B14F-4D97-AF65-F5344CB8AC3E}">
        <p14:creationId xmlns:p14="http://schemas.microsoft.com/office/powerpoint/2010/main" val="998080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C19752-E4C0-497C-A21E-2345AF86E108}" type="datetimeFigureOut">
              <a:rPr lang="en-US" smtClean="0"/>
              <a:t>9/29/2021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BFAC54-1BD7-4306-9DCA-CD526E652B6E}"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1940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C19752-E4C0-497C-A21E-2345AF86E108}" type="datetimeFigureOut">
              <a:rPr lang="en-US" smtClean="0"/>
              <a:t>9/29/2021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BFAC54-1BD7-4306-9DCA-CD526E652B6E}"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0232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C19752-E4C0-497C-A21E-2345AF86E108}" type="datetimeFigureOut">
              <a:rPr lang="en-US" smtClean="0"/>
              <a:t>9/29/2021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BFAC54-1BD7-4306-9DCA-CD526E652B6E}" type="slidenum">
              <a:rPr lang="en-US" smtClean="0"/>
              <a:t>‹#›</a:t>
            </a:fld>
            <a:endParaRPr lang="en-US"/>
          </a:p>
        </p:txBody>
      </p:sp>
    </p:spTree>
    <p:extLst>
      <p:ext uri="{BB962C8B-B14F-4D97-AF65-F5344CB8AC3E}">
        <p14:creationId xmlns:p14="http://schemas.microsoft.com/office/powerpoint/2010/main" val="2156837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3C19752-E4C0-497C-A21E-2345AF86E108}"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BFAC54-1BD7-4306-9DCA-CD526E652B6E}"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7054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3C19752-E4C0-497C-A21E-2345AF86E108}"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BFAC54-1BD7-4306-9DCA-CD526E652B6E}" type="slidenum">
              <a:rPr lang="en-US" smtClean="0"/>
              <a:t>‹#›</a:t>
            </a:fld>
            <a:endParaRPr lang="en-US"/>
          </a:p>
        </p:txBody>
      </p:sp>
    </p:spTree>
    <p:extLst>
      <p:ext uri="{BB962C8B-B14F-4D97-AF65-F5344CB8AC3E}">
        <p14:creationId xmlns:p14="http://schemas.microsoft.com/office/powerpoint/2010/main" val="3686386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3C19752-E4C0-497C-A21E-2345AF86E108}" type="datetimeFigureOut">
              <a:rPr lang="en-US" smtClean="0"/>
              <a:t>9/29/2021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9BFAC54-1BD7-4306-9DCA-CD526E652B6E}" type="slidenum">
              <a:rPr lang="en-US" smtClean="0"/>
              <a:t>‹#›</a:t>
            </a:fld>
            <a:endParaRPr lang="en-US"/>
          </a:p>
        </p:txBody>
      </p:sp>
    </p:spTree>
    <p:extLst>
      <p:ext uri="{BB962C8B-B14F-4D97-AF65-F5344CB8AC3E}">
        <p14:creationId xmlns:p14="http://schemas.microsoft.com/office/powerpoint/2010/main" val="2404374548"/>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E7673-23EF-4646-B616-853E65674B6C}"/>
              </a:ext>
            </a:extLst>
          </p:cNvPr>
          <p:cNvSpPr>
            <a:spLocks noGrp="1"/>
          </p:cNvSpPr>
          <p:nvPr>
            <p:ph type="title"/>
          </p:nvPr>
        </p:nvSpPr>
        <p:spPr>
          <a:xfrm>
            <a:off x="4953001" y="5564189"/>
            <a:ext cx="6799263" cy="1303337"/>
          </a:xfrm>
        </p:spPr>
        <p:txBody>
          <a:bodyPr rtlCol="0">
            <a:normAutofit fontScale="90000"/>
          </a:bodyPr>
          <a:lstStyle/>
          <a:p>
            <a:pPr>
              <a:defRPr/>
            </a:pPr>
            <a:r>
              <a:rPr lang="lt-LT" dirty="0">
                <a:solidFill>
                  <a:schemeClr val="tx1"/>
                </a:solidFill>
              </a:rPr>
              <a:t>2020 - 2021 m.m.</a:t>
            </a:r>
            <a:br>
              <a:rPr lang="en-US" dirty="0">
                <a:solidFill>
                  <a:schemeClr val="tx1"/>
                </a:solidFill>
              </a:rPr>
            </a:br>
            <a:endParaRPr lang="en-US" dirty="0">
              <a:solidFill>
                <a:schemeClr val="accent1">
                  <a:tint val="88000"/>
                  <a:satMod val="150000"/>
                </a:schemeClr>
              </a:solidFill>
            </a:endParaRPr>
          </a:p>
        </p:txBody>
      </p:sp>
      <p:sp>
        <p:nvSpPr>
          <p:cNvPr id="19459" name="Content Placeholder 2">
            <a:extLst>
              <a:ext uri="{FF2B5EF4-FFF2-40B4-BE49-F238E27FC236}">
                <a16:creationId xmlns:a16="http://schemas.microsoft.com/office/drawing/2014/main" id="{BEFCBD33-8B8D-43C3-A155-505920FCF9B1}"/>
              </a:ext>
            </a:extLst>
          </p:cNvPr>
          <p:cNvSpPr>
            <a:spLocks noGrp="1" noChangeArrowheads="1"/>
          </p:cNvSpPr>
          <p:nvPr>
            <p:ph idx="1"/>
          </p:nvPr>
        </p:nvSpPr>
        <p:spPr>
          <a:xfrm>
            <a:off x="2286000" y="609600"/>
            <a:ext cx="8077200" cy="5257800"/>
          </a:xfrm>
        </p:spPr>
        <p:txBody>
          <a:bodyPr/>
          <a:lstStyle/>
          <a:p>
            <a:pPr marL="0" indent="0" algn="ctr">
              <a:buNone/>
            </a:pPr>
            <a:endParaRPr lang="lt-LT" altLang="en-US" sz="5400" b="1">
              <a:latin typeface="Times New Roman" panose="02020603050405020304" pitchFamily="18" charset="0"/>
              <a:cs typeface="Times New Roman" panose="02020603050405020304" pitchFamily="18" charset="0"/>
            </a:endParaRPr>
          </a:p>
          <a:p>
            <a:pPr marL="0" indent="0" algn="ctr">
              <a:buNone/>
            </a:pPr>
            <a:r>
              <a:rPr lang="lt-LT" altLang="en-US" sz="5400" b="1">
                <a:latin typeface="Times New Roman" panose="02020603050405020304" pitchFamily="18" charset="0"/>
                <a:cs typeface="Times New Roman" panose="02020603050405020304" pitchFamily="18" charset="0"/>
              </a:rPr>
              <a:t>Šalčininkų r. Kalesninkų</a:t>
            </a:r>
            <a:br>
              <a:rPr lang="lt-LT" altLang="en-US" sz="5400" b="1">
                <a:latin typeface="Times New Roman" panose="02020603050405020304" pitchFamily="18" charset="0"/>
                <a:cs typeface="Times New Roman" panose="02020603050405020304" pitchFamily="18" charset="0"/>
              </a:rPr>
            </a:br>
            <a:r>
              <a:rPr lang="lt-LT" altLang="en-US" sz="5400" b="1">
                <a:latin typeface="Times New Roman" panose="02020603050405020304" pitchFamily="18" charset="0"/>
                <a:cs typeface="Times New Roman" panose="02020603050405020304" pitchFamily="18" charset="0"/>
              </a:rPr>
              <a:t> L. Narbuto gimnazijos </a:t>
            </a:r>
          </a:p>
          <a:p>
            <a:pPr marL="0" indent="0" algn="ctr">
              <a:buNone/>
            </a:pPr>
            <a:r>
              <a:rPr lang="lt-LT" altLang="en-US" sz="5400" b="1" i="1">
                <a:latin typeface="Times New Roman" panose="02020603050405020304" pitchFamily="18" charset="0"/>
                <a:cs typeface="Times New Roman" panose="02020603050405020304" pitchFamily="18" charset="0"/>
              </a:rPr>
              <a:t>įsivertinimo rezultatai</a:t>
            </a:r>
            <a:endParaRPr lang="en-US" altLang="en-US" sz="5400" b="1" i="1">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29A74-F880-47A2-B1E3-7F0A3EE59D86}"/>
              </a:ext>
            </a:extLst>
          </p:cNvPr>
          <p:cNvSpPr>
            <a:spLocks noGrp="1"/>
          </p:cNvSpPr>
          <p:nvPr>
            <p:ph type="title"/>
          </p:nvPr>
        </p:nvSpPr>
        <p:spPr>
          <a:xfrm>
            <a:off x="1295402" y="982132"/>
            <a:ext cx="9019672" cy="670205"/>
          </a:xfrm>
        </p:spPr>
        <p:txBody>
          <a:bodyPr>
            <a:normAutofit fontScale="90000"/>
          </a:bodyPr>
          <a:lstStyle/>
          <a:p>
            <a:r>
              <a:rPr lang="lt-LT" dirty="0"/>
              <a:t>Anketos atsakymų analizė:</a:t>
            </a:r>
            <a:endParaRPr lang="en-US" dirty="0"/>
          </a:p>
        </p:txBody>
      </p:sp>
      <p:sp>
        <p:nvSpPr>
          <p:cNvPr id="3" name="Content Placeholder 2">
            <a:extLst>
              <a:ext uri="{FF2B5EF4-FFF2-40B4-BE49-F238E27FC236}">
                <a16:creationId xmlns:a16="http://schemas.microsoft.com/office/drawing/2014/main" id="{DE65F133-E5AB-49FE-B697-5EFB4B8CCF7F}"/>
              </a:ext>
            </a:extLst>
          </p:cNvPr>
          <p:cNvSpPr>
            <a:spLocks noGrp="1"/>
          </p:cNvSpPr>
          <p:nvPr>
            <p:ph idx="1"/>
          </p:nvPr>
        </p:nvSpPr>
        <p:spPr>
          <a:xfrm>
            <a:off x="1295401" y="1652337"/>
            <a:ext cx="9725525" cy="4223531"/>
          </a:xfrm>
        </p:spPr>
        <p:txBody>
          <a:bodyPr>
            <a:normAutofit fontScale="85000" lnSpcReduction="20000"/>
          </a:bodyPr>
          <a:lstStyle/>
          <a:p>
            <a:pPr algn="just"/>
            <a:r>
              <a:rPr lang="lt-LT" i="1" dirty="0">
                <a:latin typeface="Times New Roman" panose="02020603050405020304" pitchFamily="18" charset="0"/>
                <a:cs typeface="Times New Roman" panose="02020603050405020304" pitchFamily="18" charset="0"/>
              </a:rPr>
              <a:t>Poreikių pažinimas</a:t>
            </a:r>
            <a:endParaRPr lang="en-US" dirty="0">
              <a:latin typeface="Times New Roman" panose="02020603050405020304" pitchFamily="18" charset="0"/>
              <a:cs typeface="Times New Roman" panose="02020603050405020304" pitchFamily="18" charset="0"/>
            </a:endParaRPr>
          </a:p>
          <a:p>
            <a:pPr algn="just"/>
            <a:r>
              <a:rPr lang="lt-LT" dirty="0">
                <a:latin typeface="Times New Roman" panose="02020603050405020304" pitchFamily="18" charset="0"/>
                <a:cs typeface="Times New Roman" panose="02020603050405020304" pitchFamily="18" charset="0"/>
              </a:rPr>
              <a:t>Gimnazijoje sistemingai atliekami nacionalinio mokinių pasiekimų patikrinimo testai, PUPP. Bendra informacija pristatoma klasių tėvų susirinkimuose, asmeninė - pateikiama individualiai. Nuotolinio ugdymo metu – per el. dienyną. Rezultatai analizuojami metodinėse grupėse, mokytojų tarybos posėdžiuose. </a:t>
            </a:r>
            <a:endParaRPr lang="en-US" dirty="0">
              <a:latin typeface="Times New Roman" panose="02020603050405020304" pitchFamily="18" charset="0"/>
              <a:cs typeface="Times New Roman" panose="02020603050405020304" pitchFamily="18" charset="0"/>
            </a:endParaRPr>
          </a:p>
          <a:p>
            <a:pPr algn="just"/>
            <a:r>
              <a:rPr lang="lt-LT" dirty="0">
                <a:latin typeface="Times New Roman" panose="02020603050405020304" pitchFamily="18" charset="0"/>
                <a:cs typeface="Times New Roman" panose="02020603050405020304" pitchFamily="18" charset="0"/>
              </a:rPr>
              <a:t>90 proc. mokytojų, 87 proc. tėvų bei 90 apklaustų mokinių teigia, kad mokytojai žino (ar žino iš dalies)  individualius savo mokinių poreikius ir galimybes. 75 proc. tėvų, 90 proc. mokytojų ir 86 proc. mokinių tvirtina, kad mokytojai padeda pažinti jų gabumus. 72 proc. mokytojų informaciją apie mokinių polinkius mokytojai sužino iš pačių mokinių, tą patvirtina 60 proc. mokinių. 50 proc. mokytojų (44 proc. iš dalies) atsižvelgia į mokinių pasiūlymus, prašymus, pageidavimus sudarydami neformaliojo švietimo programas. </a:t>
            </a:r>
            <a:endParaRPr lang="en-US" dirty="0">
              <a:latin typeface="Times New Roman" panose="02020603050405020304" pitchFamily="18" charset="0"/>
              <a:cs typeface="Times New Roman" panose="02020603050405020304" pitchFamily="18" charset="0"/>
            </a:endParaRPr>
          </a:p>
          <a:p>
            <a:pPr algn="just"/>
            <a:r>
              <a:rPr lang="lt-LT" dirty="0">
                <a:latin typeface="Times New Roman" panose="02020603050405020304" pitchFamily="18" charset="0"/>
                <a:cs typeface="Times New Roman" panose="02020603050405020304" pitchFamily="18" charset="0"/>
              </a:rPr>
              <a:t>Gimnazijoje kasmet atliekami tyrimai mokymosi stiliui nustatyti. Tyrimų rezultatai pristatomi mokiniams, mokytojams, tėvams. Vyraujančio stiliaus klasėje žinojimas, padeda geriau pritaikyti ugdymo metodus ir priemones.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6578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091FC2-5834-4D3F-BB6A-E73CD57D53F4}"/>
              </a:ext>
            </a:extLst>
          </p:cNvPr>
          <p:cNvSpPr>
            <a:spLocks noGrp="1"/>
          </p:cNvSpPr>
          <p:nvPr>
            <p:ph idx="1"/>
          </p:nvPr>
        </p:nvSpPr>
        <p:spPr>
          <a:xfrm>
            <a:off x="1295401" y="850232"/>
            <a:ext cx="9601196" cy="5025636"/>
          </a:xfrm>
        </p:spPr>
        <p:txBody>
          <a:bodyPr>
            <a:normAutofit fontScale="92500" lnSpcReduction="10000"/>
          </a:bodyPr>
          <a:lstStyle/>
          <a:p>
            <a:pPr algn="just"/>
            <a:r>
              <a:rPr lang="lt-LT" sz="1600" i="1" dirty="0">
                <a:latin typeface="Times New Roman" panose="02020603050405020304" pitchFamily="18" charset="0"/>
                <a:cs typeface="Times New Roman" panose="02020603050405020304" pitchFamily="18" charset="0"/>
              </a:rPr>
              <a:t>Pagalba mokiniui</a:t>
            </a:r>
            <a:endParaRPr lang="en-US" sz="1600" dirty="0">
              <a:latin typeface="Times New Roman" panose="02020603050405020304" pitchFamily="18" charset="0"/>
              <a:cs typeface="Times New Roman" panose="02020603050405020304" pitchFamily="18" charset="0"/>
            </a:endParaRPr>
          </a:p>
          <a:p>
            <a:pPr algn="just"/>
            <a:r>
              <a:rPr lang="lt-LT" sz="1600" dirty="0">
                <a:latin typeface="Times New Roman" panose="02020603050405020304" pitchFamily="18" charset="0"/>
                <a:cs typeface="Times New Roman" panose="02020603050405020304" pitchFamily="18" charset="0"/>
              </a:rPr>
              <a:t>Mokytojai dalykininkai kiekvieną mėnesį stebi savo mokinių asmeninę pažangą. Individualios pažangos stebėjimas leidžia laiku pastebėti spragas ir jas mažinti. Realizuojant KK projektą, vieną kartą per savaitę vyksta matematikos, lenkų kalbos, lietuvių kalbos konsultacijos. Konsultacijų tikslas – pagerinti pažangą. </a:t>
            </a:r>
            <a:endParaRPr lang="en-US" sz="1600" dirty="0">
              <a:latin typeface="Times New Roman" panose="02020603050405020304" pitchFamily="18" charset="0"/>
              <a:cs typeface="Times New Roman" panose="02020603050405020304" pitchFamily="18" charset="0"/>
            </a:endParaRPr>
          </a:p>
          <a:p>
            <a:pPr algn="just"/>
            <a:r>
              <a:rPr lang="lt-LT" sz="1600" dirty="0">
                <a:latin typeface="Times New Roman" panose="02020603050405020304" pitchFamily="18" charset="0"/>
                <a:cs typeface="Times New Roman" panose="02020603050405020304" pitchFamily="18" charset="0"/>
              </a:rPr>
              <a:t>89 proc. mokytojų teigia, kad  visada (arba dažnai) drauge su mokiniais aptaria jų pasiekimus, pažangą, rezultatus, spragas, priemones, kaip pagerinti padėtį. Su to sutinka 73 proc. tėvų bei 48 proc. mokinių. 43 proc. tėvų teigia, kad mokytojai visuomet (43 dažnai) padeda, papildomai paaiškina, jei vaikui sunkiai sekasi mokytis. </a:t>
            </a:r>
            <a:endParaRPr lang="en-US" sz="1600" dirty="0">
              <a:latin typeface="Times New Roman" panose="02020603050405020304" pitchFamily="18" charset="0"/>
              <a:cs typeface="Times New Roman" panose="02020603050405020304" pitchFamily="18" charset="0"/>
            </a:endParaRPr>
          </a:p>
          <a:p>
            <a:pPr algn="just"/>
            <a:r>
              <a:rPr lang="lt-LT" sz="1600" dirty="0">
                <a:latin typeface="Times New Roman" panose="02020603050405020304" pitchFamily="18" charset="0"/>
                <a:cs typeface="Times New Roman" panose="02020603050405020304" pitchFamily="18" charset="0"/>
              </a:rPr>
              <a:t>Iš pokalbio su </a:t>
            </a:r>
            <a:r>
              <a:rPr lang="lt-LT" sz="1600" dirty="0" err="1">
                <a:latin typeface="Times New Roman" panose="02020603050405020304" pitchFamily="18" charset="0"/>
                <a:cs typeface="Times New Roman" panose="02020603050405020304" pitchFamily="18" charset="0"/>
              </a:rPr>
              <a:t>soc</a:t>
            </a:r>
            <a:r>
              <a:rPr lang="lt-LT" sz="1600" dirty="0">
                <a:latin typeface="Times New Roman" panose="02020603050405020304" pitchFamily="18" charset="0"/>
                <a:cs typeface="Times New Roman" panose="02020603050405020304" pitchFamily="18" charset="0"/>
              </a:rPr>
              <a:t>. pedagoge galima padaryti išvadą, kad gimnazijoje yra aiškiai susitarta dėl pagalbos mokiniams teikimo tvarkos. Šiais mokslo metais pagalbos kreipėsi 35 proc. mokinių. Visiems buvo suteikta pagalba. Dažniausiai mokiniai kreipiasi pagalbos dėl konfliktinių situacijų su bendraamžiais, mokymosi problemų, lankomumo problemų, nesutarimų su mokytojais. </a:t>
            </a:r>
            <a:endParaRPr lang="en-US" sz="1600" dirty="0">
              <a:latin typeface="Times New Roman" panose="02020603050405020304" pitchFamily="18" charset="0"/>
              <a:cs typeface="Times New Roman" panose="02020603050405020304" pitchFamily="18" charset="0"/>
            </a:endParaRPr>
          </a:p>
          <a:p>
            <a:pPr algn="just"/>
            <a:r>
              <a:rPr lang="lt-LT" sz="1600" dirty="0" err="1">
                <a:latin typeface="Times New Roman" panose="02020603050405020304" pitchFamily="18" charset="0"/>
                <a:cs typeface="Times New Roman" panose="02020603050405020304" pitchFamily="18" charset="0"/>
              </a:rPr>
              <a:t>Soc</a:t>
            </a:r>
            <a:r>
              <a:rPr lang="lt-LT" sz="1600" dirty="0">
                <a:latin typeface="Times New Roman" panose="02020603050405020304" pitchFamily="18" charset="0"/>
                <a:cs typeface="Times New Roman" panose="02020603050405020304" pitchFamily="18" charset="0"/>
              </a:rPr>
              <a:t>. pedagogės teigimu, gimnazijoje trūksta prevencinių ir socialinių įgūdžių ugdymo programų (dalyvauja tik 39 proc. mokinių).</a:t>
            </a:r>
            <a:endParaRPr lang="en-US" sz="1600" dirty="0">
              <a:latin typeface="Times New Roman" panose="02020603050405020304" pitchFamily="18" charset="0"/>
              <a:cs typeface="Times New Roman" panose="02020603050405020304" pitchFamily="18" charset="0"/>
            </a:endParaRPr>
          </a:p>
          <a:p>
            <a:pPr algn="just"/>
            <a:r>
              <a:rPr lang="lt-LT" sz="1600" dirty="0">
                <a:latin typeface="Times New Roman" panose="02020603050405020304" pitchFamily="18" charset="0"/>
                <a:cs typeface="Times New Roman" panose="02020603050405020304" pitchFamily="18" charset="0"/>
              </a:rPr>
              <a:t>Į </a:t>
            </a:r>
            <a:r>
              <a:rPr lang="lt-LT" sz="1600" dirty="0" err="1">
                <a:latin typeface="Times New Roman" panose="02020603050405020304" pitchFamily="18" charset="0"/>
                <a:cs typeface="Times New Roman" panose="02020603050405020304" pitchFamily="18" charset="0"/>
              </a:rPr>
              <a:t>soc</a:t>
            </a:r>
            <a:r>
              <a:rPr lang="lt-LT" sz="1600" dirty="0">
                <a:latin typeface="Times New Roman" panose="02020603050405020304" pitchFamily="18" charset="0"/>
                <a:cs typeface="Times New Roman" panose="02020603050405020304" pitchFamily="18" charset="0"/>
              </a:rPr>
              <a:t>. pedagogę pagalbos kreipėsi 46 proc. mokytojų. Mokytojai dažniausiai kreipiasi dėl mokinių lankomumo, konfliktinių situacijų, drausmės pamokose problemų. 95 proc. mokytojų, 100 proc. tėvų, 70 proc. mokinių teigia, kad kilus ugdymo(</a:t>
            </a:r>
            <a:r>
              <a:rPr lang="lt-LT" sz="1600" dirty="0" err="1">
                <a:latin typeface="Times New Roman" panose="02020603050405020304" pitchFamily="18" charset="0"/>
                <a:cs typeface="Times New Roman" panose="02020603050405020304" pitchFamily="18" charset="0"/>
              </a:rPr>
              <a:t>si</a:t>
            </a:r>
            <a:r>
              <a:rPr lang="lt-LT" sz="1600" dirty="0">
                <a:latin typeface="Times New Roman" panose="02020603050405020304" pitchFamily="18" charset="0"/>
                <a:cs typeface="Times New Roman" panose="02020603050405020304" pitchFamily="18" charset="0"/>
              </a:rPr>
              <a:t>), socialinėms grėsmėms ar sunkumas, mokiniai laiku sulaukia tinkamos pagalbos. </a:t>
            </a:r>
            <a:endParaRPr lang="en-US" sz="1600" dirty="0">
              <a:latin typeface="Times New Roman" panose="02020603050405020304" pitchFamily="18" charset="0"/>
              <a:cs typeface="Times New Roman" panose="02020603050405020304" pitchFamily="18" charset="0"/>
            </a:endParaRPr>
          </a:p>
          <a:p>
            <a:pPr algn="just"/>
            <a:r>
              <a:rPr lang="lt-LT" sz="1600" dirty="0">
                <a:latin typeface="Times New Roman" panose="02020603050405020304" pitchFamily="18" charset="0"/>
                <a:cs typeface="Times New Roman" panose="02020603050405020304" pitchFamily="18" charset="0"/>
              </a:rPr>
              <a:t>83 proc. mokinių teigia, kad jiems sekasi mokytis nuotoliniu būdu.  Tai patvirtina 62 proc. tėvų ir 50 proc. mokytojų. Tačiau 55 proc. mokinių pripažįsta, kad jiems reikia pagalbos, tą patvirtina 60 proc. tėvų bei 80 proc. mokytojų. 100 proc. tėvų, mokinių bei mokytojų tvirtina, kad teikiant pagalbą, bendraujant su klasių auklėtojais yra užtikrinamas konfidencialumas ir abipusis pasitikėjimas.</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2453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1BA5C3-96A9-4BEB-8E4B-8FC9E2DC8520}"/>
              </a:ext>
            </a:extLst>
          </p:cNvPr>
          <p:cNvSpPr>
            <a:spLocks noGrp="1"/>
          </p:cNvSpPr>
          <p:nvPr>
            <p:ph idx="1"/>
          </p:nvPr>
        </p:nvSpPr>
        <p:spPr>
          <a:xfrm>
            <a:off x="1295401" y="770021"/>
            <a:ext cx="9601196" cy="5105847"/>
          </a:xfrm>
        </p:spPr>
        <p:txBody>
          <a:bodyPr/>
          <a:lstStyle/>
          <a:p>
            <a:r>
              <a:rPr lang="lt-LT" i="1" dirty="0">
                <a:latin typeface="Times New Roman" panose="02020603050405020304" pitchFamily="18" charset="0"/>
                <a:cs typeface="Times New Roman" panose="02020603050405020304" pitchFamily="18" charset="0"/>
              </a:rPr>
              <a:t>Gabumų ir talentų ugdymas</a:t>
            </a:r>
            <a:endParaRPr lang="en-US" i="1" dirty="0">
              <a:latin typeface="Times New Roman" panose="02020603050405020304" pitchFamily="18" charset="0"/>
              <a:cs typeface="Times New Roman" panose="02020603050405020304" pitchFamily="18" charset="0"/>
            </a:endParaRPr>
          </a:p>
          <a:p>
            <a:pPr algn="just"/>
            <a:r>
              <a:rPr lang="lt-LT" dirty="0">
                <a:latin typeface="Times New Roman" panose="02020603050405020304" pitchFamily="18" charset="0"/>
                <a:cs typeface="Times New Roman" panose="02020603050405020304" pitchFamily="18" charset="0"/>
              </a:rPr>
              <a:t>Gimnazijoje stengiamasi, kad IIG klasės mokiniai rinktųsi mokymosi dalykus, atsižvelgdami į savo karjeros planus. Tai patvirtina 68 proc. mokytojų, 57 proc. tėvų bei 100 proc. IIG – IVG klasės mokinių. </a:t>
            </a:r>
            <a:endParaRPr lang="en-US" dirty="0">
              <a:latin typeface="Times New Roman" panose="02020603050405020304" pitchFamily="18" charset="0"/>
              <a:cs typeface="Times New Roman" panose="02020603050405020304" pitchFamily="18" charset="0"/>
            </a:endParaRPr>
          </a:p>
          <a:p>
            <a:pPr algn="just"/>
            <a:r>
              <a:rPr lang="lt-LT" dirty="0">
                <a:latin typeface="Times New Roman" panose="02020603050405020304" pitchFamily="18" charset="0"/>
                <a:cs typeface="Times New Roman" panose="02020603050405020304" pitchFamily="18" charset="0"/>
              </a:rPr>
              <a:t>Gavus apklausos rezultatus, kai tik 7 procentai tėvų nurodė, kad yra atsižvelgiama į tėvų nuomonę ir pageidavimus sudarant neformaliojo švietimo programų pasiūlą, buvo nedelsiant reaguota ir atlikta apklausa. Tėvai bei mokiniai rinkosi ir siūlė savo norimų būrelių kryptį. </a:t>
            </a:r>
            <a:endParaRPr lang="en-US" dirty="0">
              <a:latin typeface="Times New Roman" panose="02020603050405020304" pitchFamily="18" charset="0"/>
              <a:cs typeface="Times New Roman" panose="02020603050405020304" pitchFamily="18" charset="0"/>
            </a:endParaRPr>
          </a:p>
          <a:p>
            <a:pPr algn="just"/>
            <a:r>
              <a:rPr lang="lt-LT" dirty="0">
                <a:latin typeface="Times New Roman" panose="02020603050405020304" pitchFamily="18" charset="0"/>
                <a:cs typeface="Times New Roman" panose="02020603050405020304" pitchFamily="18" charset="0"/>
              </a:rPr>
              <a:t>Šiais mokslo metais neformaliojo švietimo užsiėmimuose dalyvauja 80 proc. mokinių. 67 proc. tėvų patvirtina, kad vaikai noriai dalyvauja užsiėmimuose.</a:t>
            </a: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9741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12B5C-3451-431D-A535-9586014935DE}"/>
              </a:ext>
            </a:extLst>
          </p:cNvPr>
          <p:cNvSpPr>
            <a:spLocks noGrp="1"/>
          </p:cNvSpPr>
          <p:nvPr>
            <p:ph type="title"/>
          </p:nvPr>
        </p:nvSpPr>
        <p:spPr>
          <a:xfrm>
            <a:off x="1295403" y="982132"/>
            <a:ext cx="9388640" cy="461657"/>
          </a:xfrm>
        </p:spPr>
        <p:txBody>
          <a:bodyPr>
            <a:noAutofit/>
          </a:bodyPr>
          <a:lstStyle/>
          <a:p>
            <a:r>
              <a:rPr lang="lt-LT" sz="3200" b="1" dirty="0"/>
              <a:t>Rekomendacijos:</a:t>
            </a:r>
            <a:endParaRPr lang="en-US" sz="3200" dirty="0"/>
          </a:p>
        </p:txBody>
      </p:sp>
      <p:sp>
        <p:nvSpPr>
          <p:cNvPr id="3" name="Content Placeholder 2">
            <a:extLst>
              <a:ext uri="{FF2B5EF4-FFF2-40B4-BE49-F238E27FC236}">
                <a16:creationId xmlns:a16="http://schemas.microsoft.com/office/drawing/2014/main" id="{12E23282-28B9-421D-BF06-50DE39567FA9}"/>
              </a:ext>
            </a:extLst>
          </p:cNvPr>
          <p:cNvSpPr>
            <a:spLocks noGrp="1"/>
          </p:cNvSpPr>
          <p:nvPr>
            <p:ph idx="1"/>
          </p:nvPr>
        </p:nvSpPr>
        <p:spPr>
          <a:xfrm>
            <a:off x="1295401" y="1652337"/>
            <a:ext cx="9601196" cy="4223531"/>
          </a:xfrm>
        </p:spPr>
        <p:txBody>
          <a:bodyPr>
            <a:normAutofit fontScale="77500" lnSpcReduction="20000"/>
          </a:bodyPr>
          <a:lstStyle/>
          <a:p>
            <a:pPr lvl="0"/>
            <a:r>
              <a:rPr lang="lt-LT" dirty="0">
                <a:latin typeface="Times New Roman" panose="02020603050405020304" pitchFamily="18" charset="0"/>
                <a:cs typeface="Times New Roman" panose="02020603050405020304" pitchFamily="18" charset="0"/>
              </a:rPr>
              <a:t>Didesnį dėmesį skirti mokinių individualiai pažangai, diferencijuojant namų darbus bei užduotys pamokoje.</a:t>
            </a:r>
            <a:endParaRPr lang="en-US" dirty="0">
              <a:latin typeface="Times New Roman" panose="02020603050405020304" pitchFamily="18" charset="0"/>
              <a:cs typeface="Times New Roman" panose="02020603050405020304" pitchFamily="18" charset="0"/>
            </a:endParaRPr>
          </a:p>
          <a:p>
            <a:pPr lvl="0"/>
            <a:r>
              <a:rPr lang="lt-LT" dirty="0">
                <a:latin typeface="Times New Roman" panose="02020603050405020304" pitchFamily="18" charset="0"/>
                <a:cs typeface="Times New Roman" panose="02020603050405020304" pitchFamily="18" charset="0"/>
              </a:rPr>
              <a:t>Iškilus mokymosi sunkumams, užtikrinti pagalbos teikimą.</a:t>
            </a:r>
            <a:endParaRPr lang="en-US" dirty="0">
              <a:latin typeface="Times New Roman" panose="02020603050405020304" pitchFamily="18" charset="0"/>
              <a:cs typeface="Times New Roman" panose="02020603050405020304" pitchFamily="18" charset="0"/>
            </a:endParaRPr>
          </a:p>
          <a:p>
            <a:pPr lvl="0"/>
            <a:r>
              <a:rPr lang="lt-LT" dirty="0">
                <a:latin typeface="Times New Roman" panose="02020603050405020304" pitchFamily="18" charset="0"/>
                <a:cs typeface="Times New Roman" panose="02020603050405020304" pitchFamily="18" charset="0"/>
              </a:rPr>
              <a:t>Atsižvelgti į mokinių (tėvų) pasiūlymus, prašymus, pageidavimus sudarant neformaliojo vaikų švietimo programas. Plėsti neformaliojo ugdymo programų pasirinkimą bei tobulinti turinį orientuojantis į mokinių poreikį.</a:t>
            </a:r>
            <a:endParaRPr lang="en-US" dirty="0">
              <a:latin typeface="Times New Roman" panose="02020603050405020304" pitchFamily="18" charset="0"/>
              <a:cs typeface="Times New Roman" panose="02020603050405020304" pitchFamily="18" charset="0"/>
            </a:endParaRPr>
          </a:p>
          <a:p>
            <a:pPr lvl="0"/>
            <a:r>
              <a:rPr lang="lt-LT" dirty="0">
                <a:latin typeface="Times New Roman" panose="02020603050405020304" pitchFamily="18" charset="0"/>
                <a:cs typeface="Times New Roman" panose="02020603050405020304" pitchFamily="18" charset="0"/>
              </a:rPr>
              <a:t>Kelti mokinių mokymosi džiaugsmą taikant inovatyvius mokymo(</a:t>
            </a:r>
            <a:r>
              <a:rPr lang="lt-LT" dirty="0" err="1">
                <a:latin typeface="Times New Roman" panose="02020603050405020304" pitchFamily="18" charset="0"/>
                <a:cs typeface="Times New Roman" panose="02020603050405020304" pitchFamily="18" charset="0"/>
              </a:rPr>
              <a:t>si</a:t>
            </a:r>
            <a:r>
              <a:rPr lang="lt-LT" dirty="0">
                <a:latin typeface="Times New Roman" panose="02020603050405020304" pitchFamily="18" charset="0"/>
                <a:cs typeface="Times New Roman" panose="02020603050405020304" pitchFamily="18" charset="0"/>
              </a:rPr>
              <a:t>) metodus, informacines technologijas, pritaikant aplinkas mokinių </a:t>
            </a:r>
            <a:r>
              <a:rPr lang="lt-LT" dirty="0" err="1">
                <a:latin typeface="Times New Roman" panose="02020603050405020304" pitchFamily="18" charset="0"/>
                <a:cs typeface="Times New Roman" panose="02020603050405020304" pitchFamily="18" charset="0"/>
              </a:rPr>
              <a:t>patyriminiui</a:t>
            </a:r>
            <a:r>
              <a:rPr lang="lt-LT" dirty="0">
                <a:latin typeface="Times New Roman" panose="02020603050405020304" pitchFamily="18" charset="0"/>
                <a:cs typeface="Times New Roman" panose="02020603050405020304" pitchFamily="18" charset="0"/>
              </a:rPr>
              <a:t> mokymui(</a:t>
            </a:r>
            <a:r>
              <a:rPr lang="lt-LT" dirty="0" err="1">
                <a:latin typeface="Times New Roman" panose="02020603050405020304" pitchFamily="18" charset="0"/>
                <a:cs typeface="Times New Roman" panose="02020603050405020304" pitchFamily="18" charset="0"/>
              </a:rPr>
              <a:t>si</a:t>
            </a:r>
            <a:r>
              <a:rPr lang="lt-LT"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0"/>
            <a:r>
              <a:rPr lang="lt-LT" dirty="0">
                <a:latin typeface="Times New Roman" panose="02020603050405020304" pitchFamily="18" charset="0"/>
                <a:cs typeface="Times New Roman" panose="02020603050405020304" pitchFamily="18" charset="0"/>
              </a:rPr>
              <a:t>Plėsti socialinių partnerių tinklą, siekiant kuo kokybiškiau ugdyti mokinių gabumus ir talentus.</a:t>
            </a:r>
            <a:endParaRPr lang="en-US" dirty="0">
              <a:latin typeface="Times New Roman" panose="02020603050405020304" pitchFamily="18" charset="0"/>
              <a:cs typeface="Times New Roman" panose="02020603050405020304" pitchFamily="18" charset="0"/>
            </a:endParaRPr>
          </a:p>
          <a:p>
            <a:pPr lvl="0"/>
            <a:r>
              <a:rPr lang="lt-LT" dirty="0">
                <a:latin typeface="Times New Roman" panose="02020603050405020304" pitchFamily="18" charset="0"/>
                <a:cs typeface="Times New Roman" panose="02020603050405020304" pitchFamily="18" charset="0"/>
              </a:rPr>
              <a:t>Atsižvelgiant į mokinių polinkius, tikslingai nukreipti gabius ir talentingus tam tikrai sričiai  mokinius, užtikrinti kokybišką rengimą olimpiadoms, konkursams. </a:t>
            </a:r>
            <a:endParaRPr lang="en-US" dirty="0">
              <a:latin typeface="Times New Roman" panose="02020603050405020304" pitchFamily="18" charset="0"/>
              <a:cs typeface="Times New Roman" panose="02020603050405020304" pitchFamily="18" charset="0"/>
            </a:endParaRPr>
          </a:p>
          <a:p>
            <a:pPr lvl="0"/>
            <a:r>
              <a:rPr lang="lt-LT" dirty="0">
                <a:latin typeface="Times New Roman" panose="02020603050405020304" pitchFamily="18" charset="0"/>
                <a:cs typeface="Times New Roman" panose="02020603050405020304" pitchFamily="18" charset="0"/>
              </a:rPr>
              <a:t>Siekti, kad 5-IVG klasių mokiniai dalyvautų bent vienoje prevencinėje ir/ar socialinių įgūdžių ugdymo programoje.</a:t>
            </a: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014307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a:extLst>
              <a:ext uri="{FF2B5EF4-FFF2-40B4-BE49-F238E27FC236}">
                <a16:creationId xmlns:a16="http://schemas.microsoft.com/office/drawing/2014/main" id="{8728441D-50F1-4196-B735-21D5FB8A9EB3}"/>
              </a:ext>
            </a:extLst>
          </p:cNvPr>
          <p:cNvSpPr>
            <a:spLocks noGrp="1" noChangeArrowheads="1"/>
          </p:cNvSpPr>
          <p:nvPr>
            <p:ph idx="1"/>
          </p:nvPr>
        </p:nvSpPr>
        <p:spPr>
          <a:xfrm>
            <a:off x="2027238" y="530226"/>
            <a:ext cx="8183562" cy="4187825"/>
          </a:xfrm>
        </p:spPr>
        <p:txBody>
          <a:bodyPr>
            <a:normAutofit fontScale="70000" lnSpcReduction="20000"/>
          </a:bodyPr>
          <a:lstStyle/>
          <a:p>
            <a:pPr marL="0" indent="0">
              <a:buNone/>
            </a:pPr>
            <a:endParaRPr lang="lt-LT" altLang="en-US" b="1" i="1" dirty="0"/>
          </a:p>
          <a:p>
            <a:pPr marL="0" indent="0">
              <a:buNone/>
            </a:pPr>
            <a:endParaRPr lang="lt-LT" altLang="en-US" b="1" i="1" dirty="0"/>
          </a:p>
          <a:p>
            <a:pPr marL="0" indent="0">
              <a:buNone/>
            </a:pPr>
            <a:r>
              <a:rPr lang="lt-LT" altLang="en-US" b="1" i="1" dirty="0"/>
              <a:t>Tikslas</a:t>
            </a:r>
            <a:endParaRPr lang="en-US" altLang="en-US" i="1" dirty="0"/>
          </a:p>
          <a:p>
            <a:pPr marL="0" indent="0">
              <a:buNone/>
            </a:pPr>
            <a:r>
              <a:rPr lang="lt-LT" altLang="en-US" dirty="0"/>
              <a:t>1. Kurti gimnaziją, kaip besimokančią organizaciją, kuri nuolat aptaria savo veiklos kokybę ir susitaria dėl jos tobulinimo krypčių bei būdų.</a:t>
            </a:r>
            <a:endParaRPr lang="en-US" altLang="en-US" dirty="0"/>
          </a:p>
          <a:p>
            <a:pPr marL="0" indent="0">
              <a:buNone/>
            </a:pPr>
            <a:endParaRPr lang="lt-LT" altLang="en-US" b="1" i="1" dirty="0"/>
          </a:p>
          <a:p>
            <a:pPr marL="0" indent="0">
              <a:buNone/>
            </a:pPr>
            <a:r>
              <a:rPr lang="lt-LT" altLang="en-US" b="1" i="1" dirty="0"/>
              <a:t>Uždaviniai</a:t>
            </a:r>
            <a:endParaRPr lang="en-US" altLang="en-US" i="1" dirty="0"/>
          </a:p>
          <a:p>
            <a:pPr marL="0" indent="0">
              <a:buNone/>
            </a:pPr>
            <a:r>
              <a:rPr lang="lt-LT" altLang="en-US" dirty="0"/>
              <a:t>1. Atlikti gimnazijos veiklos kokybės įsivertinimą.</a:t>
            </a:r>
            <a:endParaRPr lang="en-US" altLang="en-US" dirty="0"/>
          </a:p>
          <a:p>
            <a:pPr marL="0" indent="0">
              <a:buNone/>
            </a:pPr>
            <a:r>
              <a:rPr lang="lt-LT" altLang="en-US" dirty="0"/>
              <a:t>2. Rinkti, apdoroti, analizuoti, įforminti gimnazijos veiklos kokybės įsivertinimo rezultatus.</a:t>
            </a:r>
            <a:endParaRPr lang="en-US" altLang="en-US" dirty="0"/>
          </a:p>
          <a:p>
            <a:pPr marL="0" indent="0">
              <a:buNone/>
            </a:pPr>
            <a:r>
              <a:rPr lang="lt-LT" altLang="en-US" dirty="0"/>
              <a:t>3. Numatyti gimnazijos veiklos tobulinimo perspektyvą.</a:t>
            </a:r>
            <a:endParaRPr lang="en-US" altLang="en-US" dirty="0"/>
          </a:p>
          <a:p>
            <a:pPr marL="0" indent="0">
              <a:buNone/>
            </a:pPr>
            <a:r>
              <a:rPr lang="lt-LT" altLang="en-US" dirty="0"/>
              <a:t>4. Teikti mokyklos bendruomenės nariams patikimą ir išsamią informaciją apie įsivertinimui pasirinkto veiklos rodiklio tobulinimo rezultatus.</a:t>
            </a:r>
            <a:endParaRPr lang="en-US" altLang="en-US" dirty="0"/>
          </a:p>
          <a:p>
            <a:pPr marL="0" indent="0">
              <a:buNone/>
            </a:pPr>
            <a:r>
              <a:rPr lang="lt-LT" altLang="en-US" dirty="0"/>
              <a:t> </a:t>
            </a:r>
            <a:endParaRPr lang="en-US" altLang="en-US" dirty="0"/>
          </a:p>
          <a:p>
            <a:pPr marL="0" indent="0">
              <a:buNone/>
            </a:pPr>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2936DEF-2B1F-4DCD-A0EE-BE703C387CEC}"/>
              </a:ext>
            </a:extLst>
          </p:cNvPr>
          <p:cNvSpPr>
            <a:spLocks noGrp="1"/>
          </p:cNvSpPr>
          <p:nvPr>
            <p:ph idx="1"/>
          </p:nvPr>
        </p:nvSpPr>
        <p:spPr/>
        <p:txBody>
          <a:bodyPr/>
          <a:lstStyle/>
          <a:p>
            <a:pPr marL="0" indent="0">
              <a:buNone/>
              <a:defRPr/>
            </a:pPr>
            <a:r>
              <a:rPr lang="lt-LT" dirty="0"/>
              <a:t>Julija </a:t>
            </a:r>
            <a:r>
              <a:rPr lang="lt-LT" dirty="0" err="1"/>
              <a:t>Aidukonienė</a:t>
            </a:r>
            <a:r>
              <a:rPr lang="lt-LT" dirty="0"/>
              <a:t> - klasių auklėtojų metodinės grupės atstovė;</a:t>
            </a:r>
            <a:endParaRPr lang="en-US" dirty="0"/>
          </a:p>
          <a:p>
            <a:pPr marL="0" indent="0">
              <a:buNone/>
              <a:defRPr/>
            </a:pPr>
            <a:r>
              <a:rPr lang="lt-LT" dirty="0"/>
              <a:t>Galina </a:t>
            </a:r>
            <a:r>
              <a:rPr lang="lt-LT" dirty="0" err="1"/>
              <a:t>Andrukonis</a:t>
            </a:r>
            <a:r>
              <a:rPr lang="lt-LT" dirty="0"/>
              <a:t> - gamtos ir tiksliųjų mokslų metodinė grupės atstovė;</a:t>
            </a:r>
            <a:endParaRPr lang="en-US" dirty="0"/>
          </a:p>
          <a:p>
            <a:pPr marL="0" indent="0">
              <a:buNone/>
              <a:defRPr/>
            </a:pPr>
            <a:r>
              <a:rPr lang="lt-LT" dirty="0"/>
              <a:t>Joana </a:t>
            </a:r>
            <a:r>
              <a:rPr lang="lt-LT" dirty="0" err="1"/>
              <a:t>Krasovskaja</a:t>
            </a:r>
            <a:r>
              <a:rPr lang="lt-LT" dirty="0"/>
              <a:t> – pradinių klasių metodinės grupės atstovė;</a:t>
            </a:r>
            <a:endParaRPr lang="en-US" dirty="0"/>
          </a:p>
          <a:p>
            <a:pPr marL="0" indent="0">
              <a:buNone/>
              <a:defRPr/>
            </a:pPr>
            <a:r>
              <a:rPr lang="lt-LT" dirty="0"/>
              <a:t>Irena Miliun – pradinių klasių metodinės grupės atstovė. 	</a:t>
            </a:r>
            <a:endParaRPr lang="en-US" dirty="0"/>
          </a:p>
          <a:p>
            <a:pPr>
              <a:defRPr/>
            </a:pPr>
            <a:endParaRPr lang="en-US" dirty="0"/>
          </a:p>
        </p:txBody>
      </p:sp>
      <p:sp>
        <p:nvSpPr>
          <p:cNvPr id="21507" name="Rectangle 5">
            <a:extLst>
              <a:ext uri="{FF2B5EF4-FFF2-40B4-BE49-F238E27FC236}">
                <a16:creationId xmlns:a16="http://schemas.microsoft.com/office/drawing/2014/main" id="{0975EC8C-2883-4F04-AE8E-8BDC60B21359}"/>
              </a:ext>
            </a:extLst>
          </p:cNvPr>
          <p:cNvSpPr>
            <a:spLocks noChangeArrowheads="1"/>
          </p:cNvSpPr>
          <p:nvPr/>
        </p:nvSpPr>
        <p:spPr bwMode="auto">
          <a:xfrm>
            <a:off x="2362201" y="1143001"/>
            <a:ext cx="4316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a:buFont typeface="Wingdings 2" panose="05020102010507070707" pitchFamily="18" charset="2"/>
              <a:buNone/>
            </a:pPr>
            <a:r>
              <a:rPr lang="lt-LT" altLang="en-US" sz="2800" b="1" i="1"/>
              <a:t>Įsivertinimo grupės nariai:</a:t>
            </a:r>
            <a:r>
              <a:rPr lang="lt-LT" altLang="en-US" sz="2800" i="1"/>
              <a:t> </a:t>
            </a:r>
            <a:endParaRPr lang="en-US" altLang="en-US" sz="2800" i="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a:extLst>
              <a:ext uri="{FF2B5EF4-FFF2-40B4-BE49-F238E27FC236}">
                <a16:creationId xmlns:a16="http://schemas.microsoft.com/office/drawing/2014/main" id="{9D4BDCC1-945D-4DCB-84A5-076EF4DCAF6D}"/>
              </a:ext>
            </a:extLst>
          </p:cNvPr>
          <p:cNvSpPr>
            <a:spLocks noGrp="1" noChangeArrowheads="1"/>
          </p:cNvSpPr>
          <p:nvPr>
            <p:ph idx="1"/>
          </p:nvPr>
        </p:nvSpPr>
        <p:spPr/>
        <p:txBody>
          <a:bodyPr/>
          <a:lstStyle/>
          <a:p>
            <a:pPr marL="0" indent="0" algn="just">
              <a:buNone/>
            </a:pPr>
            <a:r>
              <a:rPr lang="lt-LT" altLang="en-US" dirty="0"/>
              <a:t>Vadovaujantis „Mokyklos, įgyvendinančios bendrojo ugdymo programas, veiklos kokybės įsivertinimo metodika“ (2016), įsivertinimo grupė iniciavo platųjį įsivertinimą. Jo metu mokytojai,  mokiniai bei tėvai (viso 38 asmenų) vertino visas sritis, temas ir rodiklius remdamiesi detaliuosiuose rodiklių aprašymuose pateiktu aukščiausiu kokybės būviu. Atlikus apklausą, paaiškėjo:</a:t>
            </a:r>
            <a:endParaRPr lang="en-US" alt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5">
            <a:extLst>
              <a:ext uri="{FF2B5EF4-FFF2-40B4-BE49-F238E27FC236}">
                <a16:creationId xmlns:a16="http://schemas.microsoft.com/office/drawing/2014/main" id="{2554D9B3-768E-4152-A3A2-13D2585846C4}"/>
              </a:ext>
            </a:extLst>
          </p:cNvPr>
          <p:cNvGraphicFramePr>
            <a:graphicFrameLocks noGrp="1"/>
          </p:cNvGraphicFramePr>
          <p:nvPr>
            <p:ph idx="1"/>
            <p:extLst>
              <p:ext uri="{D42A27DB-BD31-4B8C-83A1-F6EECF244321}">
                <p14:modId xmlns:p14="http://schemas.microsoft.com/office/powerpoint/2010/main" val="2879019554"/>
              </p:ext>
            </p:extLst>
          </p:nvPr>
        </p:nvGraphicFramePr>
        <p:xfrm>
          <a:off x="1676400" y="76200"/>
          <a:ext cx="8763000" cy="6629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46F56-ED0B-4B41-8B98-5AB4E7A5E845}"/>
              </a:ext>
            </a:extLst>
          </p:cNvPr>
          <p:cNvSpPr>
            <a:spLocks noGrp="1"/>
          </p:cNvSpPr>
          <p:nvPr>
            <p:ph type="title"/>
          </p:nvPr>
        </p:nvSpPr>
        <p:spPr>
          <a:xfrm>
            <a:off x="1981201" y="533401"/>
            <a:ext cx="8183563" cy="1050925"/>
          </a:xfrm>
        </p:spPr>
        <p:txBody>
          <a:bodyPr rtlCol="0">
            <a:normAutofit/>
          </a:bodyPr>
          <a:lstStyle/>
          <a:p>
            <a:pPr>
              <a:defRPr/>
            </a:pPr>
            <a:r>
              <a:rPr lang="lt-LT" i="1" dirty="0">
                <a:solidFill>
                  <a:schemeClr val="accent1">
                    <a:tint val="88000"/>
                    <a:satMod val="150000"/>
                  </a:schemeClr>
                </a:solidFill>
              </a:rPr>
              <a:t>AUKŠČIAUSIOS VERTĖS</a:t>
            </a:r>
            <a:endParaRPr lang="en-US" dirty="0">
              <a:solidFill>
                <a:schemeClr val="accent1">
                  <a:tint val="88000"/>
                  <a:satMod val="150000"/>
                </a:schemeClr>
              </a:solidFill>
            </a:endParaRPr>
          </a:p>
        </p:txBody>
      </p:sp>
      <p:sp>
        <p:nvSpPr>
          <p:cNvPr id="24579" name="Content Placeholder 2">
            <a:extLst>
              <a:ext uri="{FF2B5EF4-FFF2-40B4-BE49-F238E27FC236}">
                <a16:creationId xmlns:a16="http://schemas.microsoft.com/office/drawing/2014/main" id="{F3485AB1-BC6E-4A45-90CE-9E18394B49DA}"/>
              </a:ext>
            </a:extLst>
          </p:cNvPr>
          <p:cNvSpPr>
            <a:spLocks noGrp="1" noChangeArrowheads="1"/>
          </p:cNvSpPr>
          <p:nvPr>
            <p:ph idx="1"/>
          </p:nvPr>
        </p:nvSpPr>
        <p:spPr>
          <a:xfrm>
            <a:off x="2057401" y="1905001"/>
            <a:ext cx="8183563" cy="4187825"/>
          </a:xfrm>
        </p:spPr>
        <p:txBody>
          <a:bodyPr>
            <a:normAutofit/>
          </a:bodyPr>
          <a:lstStyle/>
          <a:p>
            <a:pPr marL="0" indent="0">
              <a:buNone/>
            </a:pPr>
            <a:r>
              <a:rPr lang="lt-LT" altLang="en-US" sz="3200" dirty="0">
                <a:latin typeface="Times New Roman" panose="02020603050405020304" pitchFamily="18" charset="0"/>
                <a:cs typeface="Times New Roman" panose="02020603050405020304" pitchFamily="18" charset="0"/>
              </a:rPr>
              <a:t>3.1.1. Įranga ir priemonės – 3,32</a:t>
            </a:r>
          </a:p>
          <a:p>
            <a:pPr marL="0" indent="0">
              <a:buNone/>
            </a:pPr>
            <a:r>
              <a:rPr lang="lt-LT" altLang="en-US" sz="3200" dirty="0">
                <a:latin typeface="Times New Roman" panose="02020603050405020304" pitchFamily="18" charset="0"/>
                <a:cs typeface="Times New Roman" panose="02020603050405020304" pitchFamily="18" charset="0"/>
              </a:rPr>
              <a:t>4.3.1. </a:t>
            </a:r>
            <a:r>
              <a:rPr lang="lt-LT" sz="3200" dirty="0">
                <a:latin typeface="Times New Roman" panose="02020603050405020304" pitchFamily="18" charset="0"/>
                <a:cs typeface="Times New Roman" panose="02020603050405020304" pitchFamily="18" charset="0"/>
              </a:rPr>
              <a:t>Kompetencija</a:t>
            </a:r>
            <a:r>
              <a:rPr lang="lt-LT" altLang="en-US" sz="3200" dirty="0">
                <a:latin typeface="Times New Roman" panose="02020603050405020304" pitchFamily="18" charset="0"/>
                <a:cs typeface="Times New Roman" panose="02020603050405020304" pitchFamily="18" charset="0"/>
              </a:rPr>
              <a:t>– 3,05</a:t>
            </a:r>
          </a:p>
          <a:p>
            <a:pPr marL="0" indent="0">
              <a:buNone/>
            </a:pPr>
            <a:r>
              <a:rPr lang="lt-LT" altLang="en-US" sz="3200" dirty="0">
                <a:latin typeface="Times New Roman" panose="02020603050405020304" pitchFamily="18" charset="0"/>
                <a:cs typeface="Times New Roman" panose="02020603050405020304" pitchFamily="18" charset="0"/>
              </a:rPr>
              <a:t>4.2.3. </a:t>
            </a:r>
            <a:r>
              <a:rPr lang="en-US" altLang="en-US" sz="3200" dirty="0" err="1">
                <a:latin typeface="Times New Roman" panose="02020603050405020304" pitchFamily="18" charset="0"/>
                <a:cs typeface="Times New Roman" panose="02020603050405020304" pitchFamily="18" charset="0"/>
              </a:rPr>
              <a:t>Mokyklos</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tinklaveika</a:t>
            </a:r>
            <a:r>
              <a:rPr lang="lt-LT" altLang="en-US" sz="3200" dirty="0">
                <a:latin typeface="Times New Roman" panose="02020603050405020304" pitchFamily="18" charset="0"/>
                <a:cs typeface="Times New Roman" panose="02020603050405020304" pitchFamily="18" charset="0"/>
              </a:rPr>
              <a:t> – 3,03</a:t>
            </a:r>
          </a:p>
          <a:p>
            <a:pPr marL="0" indent="0">
              <a:buNone/>
            </a:pPr>
            <a:r>
              <a:rPr lang="lt-LT" altLang="en-US" sz="3200" dirty="0">
                <a:latin typeface="Times New Roman" panose="02020603050405020304" pitchFamily="18" charset="0"/>
                <a:cs typeface="Times New Roman" panose="02020603050405020304" pitchFamily="18" charset="0"/>
              </a:rPr>
              <a:t>4.3.2. </a:t>
            </a:r>
            <a:r>
              <a:rPr lang="lt-LT" sz="3200" dirty="0">
                <a:latin typeface="Times New Roman" panose="02020603050405020304" pitchFamily="18" charset="0"/>
                <a:cs typeface="Times New Roman" panose="02020603050405020304" pitchFamily="18" charset="0"/>
              </a:rPr>
              <a:t>Nuolatinis profesinis tobulėjimas </a:t>
            </a:r>
            <a:r>
              <a:rPr lang="lt-LT" altLang="en-US" sz="3200" dirty="0">
                <a:latin typeface="Times New Roman" panose="02020603050405020304" pitchFamily="18" charset="0"/>
                <a:cs typeface="Times New Roman" panose="02020603050405020304" pitchFamily="18" charset="0"/>
              </a:rPr>
              <a:t>– 3</a:t>
            </a:r>
          </a:p>
          <a:p>
            <a:pPr marL="0" indent="0">
              <a:buNone/>
            </a:pPr>
            <a:r>
              <a:rPr lang="lt-LT" altLang="en-US" sz="3200" dirty="0">
                <a:latin typeface="Times New Roman" panose="02020603050405020304" pitchFamily="18" charset="0"/>
                <a:cs typeface="Times New Roman" panose="02020603050405020304" pitchFamily="18" charset="0"/>
              </a:rPr>
              <a:t>3.1.3. </a:t>
            </a:r>
            <a:r>
              <a:rPr lang="lt-LT" sz="3200" dirty="0">
                <a:latin typeface="Times New Roman" panose="02020603050405020304" pitchFamily="18" charset="0"/>
                <a:cs typeface="Times New Roman" panose="02020603050405020304" pitchFamily="18" charset="0"/>
              </a:rPr>
              <a:t>Aplinkų </a:t>
            </a:r>
            <a:r>
              <a:rPr lang="lt-LT" sz="3200" dirty="0" err="1">
                <a:latin typeface="Times New Roman" panose="02020603050405020304" pitchFamily="18" charset="0"/>
                <a:cs typeface="Times New Roman" panose="02020603050405020304" pitchFamily="18" charset="0"/>
              </a:rPr>
              <a:t>bendrakūra</a:t>
            </a:r>
            <a:r>
              <a:rPr lang="lt-LT" sz="3200" dirty="0">
                <a:latin typeface="Times New Roman" panose="02020603050405020304" pitchFamily="18" charset="0"/>
                <a:cs typeface="Times New Roman" panose="02020603050405020304" pitchFamily="18" charset="0"/>
              </a:rPr>
              <a:t> </a:t>
            </a:r>
            <a:r>
              <a:rPr lang="lt-LT" altLang="en-US" sz="3200" dirty="0">
                <a:latin typeface="Times New Roman" panose="02020603050405020304" pitchFamily="18" charset="0"/>
                <a:cs typeface="Times New Roman" panose="02020603050405020304" pitchFamily="18" charset="0"/>
              </a:rPr>
              <a:t>– 2,97</a:t>
            </a:r>
            <a:endParaRPr lang="en-US" altLang="en-US"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64970-2679-4F39-B166-419529CAA49B}"/>
              </a:ext>
            </a:extLst>
          </p:cNvPr>
          <p:cNvSpPr>
            <a:spLocks noGrp="1"/>
          </p:cNvSpPr>
          <p:nvPr>
            <p:ph type="title"/>
          </p:nvPr>
        </p:nvSpPr>
        <p:spPr>
          <a:xfrm>
            <a:off x="1981201" y="533401"/>
            <a:ext cx="8183563" cy="1050925"/>
          </a:xfrm>
        </p:spPr>
        <p:txBody>
          <a:bodyPr rtlCol="0">
            <a:normAutofit/>
          </a:bodyPr>
          <a:lstStyle/>
          <a:p>
            <a:pPr>
              <a:defRPr/>
            </a:pPr>
            <a:r>
              <a:rPr lang="lt-LT" i="1" dirty="0">
                <a:solidFill>
                  <a:schemeClr val="accent1">
                    <a:tint val="88000"/>
                    <a:satMod val="150000"/>
                  </a:schemeClr>
                </a:solidFill>
              </a:rPr>
              <a:t>ŽEMIAUSIOS VERTĖS</a:t>
            </a:r>
            <a:endParaRPr lang="en-US" dirty="0">
              <a:solidFill>
                <a:schemeClr val="accent1">
                  <a:tint val="88000"/>
                  <a:satMod val="150000"/>
                </a:schemeClr>
              </a:solidFill>
            </a:endParaRPr>
          </a:p>
        </p:txBody>
      </p:sp>
      <p:sp>
        <p:nvSpPr>
          <p:cNvPr id="10243" name="Content Placeholder 2">
            <a:extLst>
              <a:ext uri="{FF2B5EF4-FFF2-40B4-BE49-F238E27FC236}">
                <a16:creationId xmlns:a16="http://schemas.microsoft.com/office/drawing/2014/main" id="{5BC15AFE-C448-4497-96FE-DFB0D69CCD1D}"/>
              </a:ext>
            </a:extLst>
          </p:cNvPr>
          <p:cNvSpPr>
            <a:spLocks noGrp="1"/>
          </p:cNvSpPr>
          <p:nvPr>
            <p:ph idx="1"/>
          </p:nvPr>
        </p:nvSpPr>
        <p:spPr>
          <a:xfrm>
            <a:off x="1981201" y="1828801"/>
            <a:ext cx="8183563" cy="4187825"/>
          </a:xfrm>
        </p:spPr>
        <p:txBody>
          <a:bodyPr rtlCol="0">
            <a:normAutofit/>
          </a:bodyPr>
          <a:lstStyle/>
          <a:p>
            <a:pPr marL="0" indent="0">
              <a:buNone/>
              <a:defRPr/>
            </a:pPr>
            <a:r>
              <a:rPr lang="lt-LT" altLang="en-US" sz="3200" dirty="0">
                <a:solidFill>
                  <a:schemeClr val="tx1">
                    <a:lumMod val="85000"/>
                    <a:lumOff val="15000"/>
                  </a:schemeClr>
                </a:solidFill>
                <a:latin typeface="Times New Roman" panose="02020603050405020304" pitchFamily="18" charset="0"/>
                <a:cs typeface="Times New Roman" panose="02020603050405020304" pitchFamily="18" charset="0"/>
              </a:rPr>
              <a:t>2.1.3.</a:t>
            </a:r>
            <a:r>
              <a:rPr lang="lt-LT" sz="32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lt-LT" sz="3200" dirty="0">
                <a:latin typeface="Times New Roman" panose="02020603050405020304" pitchFamily="18" charset="0"/>
                <a:cs typeface="Times New Roman" panose="02020603050405020304" pitchFamily="18" charset="0"/>
              </a:rPr>
              <a:t>Orientavimasis į mokinių poreikius </a:t>
            </a:r>
            <a:r>
              <a:rPr lang="lt-LT" altLang="en-US" sz="3200" dirty="0">
                <a:solidFill>
                  <a:schemeClr val="tx1">
                    <a:lumMod val="85000"/>
                    <a:lumOff val="15000"/>
                  </a:schemeClr>
                </a:solidFill>
                <a:latin typeface="Times New Roman" panose="02020603050405020304" pitchFamily="18" charset="0"/>
                <a:cs typeface="Times New Roman" panose="02020603050405020304" pitchFamily="18" charset="0"/>
              </a:rPr>
              <a:t>– 2,5</a:t>
            </a:r>
          </a:p>
          <a:p>
            <a:pPr marL="0" indent="0">
              <a:buNone/>
              <a:defRPr/>
            </a:pPr>
            <a:r>
              <a:rPr lang="lt-LT" altLang="en-US" sz="3200" dirty="0">
                <a:solidFill>
                  <a:schemeClr val="tx1">
                    <a:lumMod val="85000"/>
                    <a:lumOff val="15000"/>
                  </a:schemeClr>
                </a:solidFill>
                <a:latin typeface="Times New Roman" panose="02020603050405020304" pitchFamily="18" charset="0"/>
                <a:cs typeface="Times New Roman" panose="02020603050405020304" pitchFamily="18" charset="0"/>
              </a:rPr>
              <a:t>3.2.1. </a:t>
            </a:r>
            <a:r>
              <a:rPr lang="lt-LT" sz="3200" dirty="0">
                <a:latin typeface="Times New Roman" panose="02020603050405020304" pitchFamily="18" charset="0"/>
                <a:cs typeface="Times New Roman" panose="02020603050405020304" pitchFamily="18" charset="0"/>
              </a:rPr>
              <a:t>Mokymasis ne mokykloje</a:t>
            </a:r>
            <a:r>
              <a:rPr lang="lt-LT" altLang="en-US" sz="3200" dirty="0">
                <a:solidFill>
                  <a:schemeClr val="tx1">
                    <a:lumMod val="85000"/>
                    <a:lumOff val="15000"/>
                  </a:schemeClr>
                </a:solidFill>
                <a:latin typeface="Times New Roman" panose="02020603050405020304" pitchFamily="18" charset="0"/>
                <a:cs typeface="Times New Roman" panose="02020603050405020304" pitchFamily="18" charset="0"/>
              </a:rPr>
              <a:t>– 2,5</a:t>
            </a:r>
          </a:p>
          <a:p>
            <a:pPr marL="0" indent="0">
              <a:buNone/>
              <a:defRPr/>
            </a:pPr>
            <a:r>
              <a:rPr lang="lt-LT" altLang="en-US" sz="3200" dirty="0">
                <a:solidFill>
                  <a:schemeClr val="tx1">
                    <a:lumMod val="85000"/>
                    <a:lumOff val="15000"/>
                  </a:schemeClr>
                </a:solidFill>
                <a:latin typeface="Times New Roman" panose="02020603050405020304" pitchFamily="18" charset="0"/>
                <a:cs typeface="Times New Roman" panose="02020603050405020304" pitchFamily="18" charset="0"/>
              </a:rPr>
              <a:t>3.2.2. </a:t>
            </a:r>
            <a:r>
              <a:rPr lang="lt-LT" sz="3200" dirty="0">
                <a:latin typeface="Times New Roman" panose="02020603050405020304" pitchFamily="18" charset="0"/>
                <a:cs typeface="Times New Roman" panose="02020603050405020304" pitchFamily="18" charset="0"/>
              </a:rPr>
              <a:t>Mokymasis virtualioje aplinkoje </a:t>
            </a:r>
            <a:r>
              <a:rPr lang="lt-LT" altLang="en-US" sz="3200" dirty="0">
                <a:solidFill>
                  <a:schemeClr val="tx1">
                    <a:lumMod val="85000"/>
                    <a:lumOff val="15000"/>
                  </a:schemeClr>
                </a:solidFill>
                <a:latin typeface="Times New Roman" panose="02020603050405020304" pitchFamily="18" charset="0"/>
                <a:cs typeface="Times New Roman" panose="02020603050405020304" pitchFamily="18" charset="0"/>
              </a:rPr>
              <a:t>– 2,58</a:t>
            </a:r>
          </a:p>
          <a:p>
            <a:pPr marL="0" indent="0">
              <a:buNone/>
              <a:defRPr/>
            </a:pPr>
            <a:r>
              <a:rPr lang="lt-LT" altLang="en-US" sz="3200" dirty="0">
                <a:solidFill>
                  <a:schemeClr val="tx1">
                    <a:lumMod val="85000"/>
                    <a:lumOff val="15000"/>
                  </a:schemeClr>
                </a:solidFill>
                <a:latin typeface="Times New Roman" panose="02020603050405020304" pitchFamily="18" charset="0"/>
                <a:cs typeface="Times New Roman" panose="02020603050405020304" pitchFamily="18" charset="0"/>
              </a:rPr>
              <a:t>4.2.1. </a:t>
            </a:r>
            <a:r>
              <a:rPr lang="lt-LT" sz="3200" dirty="0">
                <a:latin typeface="Times New Roman" panose="02020603050405020304" pitchFamily="18" charset="0"/>
                <a:cs typeface="Times New Roman" panose="02020603050405020304" pitchFamily="18" charset="0"/>
              </a:rPr>
              <a:t>Veikimas kartu </a:t>
            </a:r>
            <a:r>
              <a:rPr lang="lt-LT" altLang="en-US" sz="3200" dirty="0">
                <a:solidFill>
                  <a:schemeClr val="tx1">
                    <a:lumMod val="85000"/>
                    <a:lumOff val="15000"/>
                  </a:schemeClr>
                </a:solidFill>
                <a:latin typeface="Times New Roman" panose="02020603050405020304" pitchFamily="18" charset="0"/>
                <a:cs typeface="Times New Roman" panose="02020603050405020304" pitchFamily="18" charset="0"/>
              </a:rPr>
              <a:t>– 2,58</a:t>
            </a:r>
          </a:p>
          <a:p>
            <a:pPr marL="0" indent="0">
              <a:buNone/>
              <a:defRPr/>
            </a:pPr>
            <a:r>
              <a:rPr lang="lt-LT" altLang="en-US" sz="3200" dirty="0">
                <a:solidFill>
                  <a:schemeClr val="tx1">
                    <a:lumMod val="85000"/>
                    <a:lumOff val="15000"/>
                  </a:schemeClr>
                </a:solidFill>
                <a:latin typeface="Times New Roman" panose="02020603050405020304" pitchFamily="18" charset="0"/>
                <a:cs typeface="Times New Roman" panose="02020603050405020304" pitchFamily="18" charset="0"/>
              </a:rPr>
              <a:t>4.1.2. </a:t>
            </a:r>
            <a:r>
              <a:rPr lang="lt-LT" sz="3200" dirty="0">
                <a:latin typeface="Times New Roman" panose="02020603050405020304" pitchFamily="18" charset="0"/>
                <a:cs typeface="Times New Roman" panose="02020603050405020304" pitchFamily="18" charset="0"/>
              </a:rPr>
              <a:t>Lyderystė </a:t>
            </a:r>
            <a:r>
              <a:rPr lang="lt-LT" altLang="en-US" sz="3200" dirty="0">
                <a:solidFill>
                  <a:schemeClr val="tx1">
                    <a:lumMod val="85000"/>
                    <a:lumOff val="15000"/>
                  </a:schemeClr>
                </a:solidFill>
                <a:latin typeface="Times New Roman" panose="02020603050405020304" pitchFamily="18" charset="0"/>
                <a:cs typeface="Times New Roman" panose="02020603050405020304" pitchFamily="18" charset="0"/>
              </a:rPr>
              <a:t>– 2,58</a:t>
            </a:r>
          </a:p>
          <a:p>
            <a:pPr marL="0" indent="0">
              <a:buNone/>
              <a:defRPr/>
            </a:pPr>
            <a:endParaRPr lang="lt-LT" altLang="en-US" dirty="0">
              <a:solidFill>
                <a:schemeClr val="tx1">
                  <a:lumMod val="85000"/>
                  <a:lumOff val="15000"/>
                </a:schemeClr>
              </a:solidFill>
            </a:endParaRPr>
          </a:p>
          <a:p>
            <a:pPr marL="0" indent="0">
              <a:buNone/>
              <a:defRPr/>
            </a:pPr>
            <a:endParaRPr lang="en-US" altLang="en-US" dirty="0">
              <a:solidFill>
                <a:schemeClr val="tx1">
                  <a:lumMod val="85000"/>
                  <a:lumOff val="1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2F8710-984D-426E-BC2A-5B3E5080C724}"/>
              </a:ext>
            </a:extLst>
          </p:cNvPr>
          <p:cNvSpPr>
            <a:spLocks noGrp="1"/>
          </p:cNvSpPr>
          <p:nvPr>
            <p:ph idx="1"/>
          </p:nvPr>
        </p:nvSpPr>
        <p:spPr>
          <a:xfrm>
            <a:off x="1296139" y="2432482"/>
            <a:ext cx="9600457" cy="3443386"/>
          </a:xfrm>
        </p:spPr>
        <p:txBody>
          <a:bodyPr>
            <a:normAutofit/>
          </a:bodyPr>
          <a:lstStyle/>
          <a:p>
            <a:pPr marL="0" indent="0" algn="just">
              <a:buNone/>
            </a:pPr>
            <a:r>
              <a:rPr lang="lt-LT" sz="2800" dirty="0">
                <a:latin typeface="Times New Roman" panose="02020603050405020304" pitchFamily="18" charset="0"/>
                <a:cs typeface="Times New Roman" panose="02020603050405020304" pitchFamily="18" charset="0"/>
              </a:rPr>
              <a:t>	Vertinimo rezultatai tapo atspirties tašku gilesniam temos    1.2. Pasiekimai ir pažanga </a:t>
            </a:r>
            <a:r>
              <a:rPr lang="lt-LT" altLang="en-US" sz="2800" dirty="0">
                <a:latin typeface="Times New Roman" panose="02020603050405020304" pitchFamily="18" charset="0"/>
                <a:cs typeface="Times New Roman" panose="02020603050405020304" pitchFamily="18" charset="0"/>
              </a:rPr>
              <a:t>2.1.3.</a:t>
            </a:r>
            <a:r>
              <a:rPr lang="lt-LT" sz="2800" dirty="0">
                <a:latin typeface="Times New Roman" panose="02020603050405020304" pitchFamily="18" charset="0"/>
                <a:cs typeface="Times New Roman" panose="02020603050405020304" pitchFamily="18" charset="0"/>
              </a:rPr>
              <a:t> rodiklio – Orientavimasis į mokinių poreikius tyrimui (raktiniai žodžiai </a:t>
            </a:r>
            <a:r>
              <a:rPr lang="lt-LT" sz="2800" i="1" dirty="0">
                <a:latin typeface="Times New Roman" panose="02020603050405020304" pitchFamily="18" charset="0"/>
                <a:cs typeface="Times New Roman" panose="02020603050405020304" pitchFamily="18" charset="0"/>
              </a:rPr>
              <a:t>Poreikių pažinimas Pagalba mokiniui Gabumų ir talentų ugdymas</a:t>
            </a:r>
            <a:r>
              <a:rPr lang="lt-LT"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5832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451E5D-D68C-431D-B054-D9F6A1D5ABDE}"/>
              </a:ext>
            </a:extLst>
          </p:cNvPr>
          <p:cNvSpPr>
            <a:spLocks noGrp="1"/>
          </p:cNvSpPr>
          <p:nvPr>
            <p:ph idx="1"/>
          </p:nvPr>
        </p:nvSpPr>
        <p:spPr>
          <a:xfrm>
            <a:off x="1295401" y="1287262"/>
            <a:ext cx="9601196" cy="4588606"/>
          </a:xfrm>
        </p:spPr>
        <p:txBody>
          <a:bodyPr>
            <a:normAutofit fontScale="92500"/>
          </a:bodyPr>
          <a:lstStyle/>
          <a:p>
            <a:pPr algn="just"/>
            <a:r>
              <a:rPr lang="lt-LT" dirty="0">
                <a:latin typeface="Times New Roman" panose="02020603050405020304" pitchFamily="18" charset="0"/>
                <a:cs typeface="Times New Roman" panose="02020603050405020304" pitchFamily="18" charset="0"/>
              </a:rPr>
              <a:t>Mokyklos veiklos kokybei įsivertinti buvo pasinaudota Nacionalinės mokyklų vertinimo agentūros teikiama paslauga - įsivertinimo instrumentais, esančiais platformoje „IQES </a:t>
            </a:r>
            <a:r>
              <a:rPr lang="lt-LT" dirty="0" err="1">
                <a:latin typeface="Times New Roman" panose="02020603050405020304" pitchFamily="18" charset="0"/>
                <a:cs typeface="Times New Roman" panose="02020603050405020304" pitchFamily="18" charset="0"/>
              </a:rPr>
              <a:t>online</a:t>
            </a:r>
            <a:r>
              <a:rPr lang="lt-LT" dirty="0">
                <a:latin typeface="Times New Roman" panose="02020603050405020304" pitchFamily="18" charset="0"/>
                <a:cs typeface="Times New Roman" panose="02020603050405020304" pitchFamily="18" charset="0"/>
              </a:rPr>
              <a:t> Lietuva“. Atskleisti mūsų pasirinkto rodiklio turiniui tiko tik kai kurios IQES </a:t>
            </a:r>
            <a:r>
              <a:rPr lang="lt-LT" dirty="0" err="1">
                <a:latin typeface="Times New Roman" panose="02020603050405020304" pitchFamily="18" charset="0"/>
                <a:cs typeface="Times New Roman" panose="02020603050405020304" pitchFamily="18" charset="0"/>
              </a:rPr>
              <a:t>online</a:t>
            </a:r>
            <a:r>
              <a:rPr lang="lt-LT" dirty="0">
                <a:latin typeface="Times New Roman" panose="02020603050405020304" pitchFamily="18" charset="0"/>
                <a:cs typeface="Times New Roman" panose="02020603050405020304" pitchFamily="18" charset="0"/>
              </a:rPr>
              <a:t> klausimynų Mk12, M11 ir T05 klausimų grupės, todėl mokytojoms teko atrinkti klausimus ir sukurti savo klausimynus, geriausiai atitinkančius ir atskleidžiančius mūsų nagrinėjamą rodiklį. Visos apklausos šiemet vyko elektroniniu būdu. Apklausose dalyvavo 49% 5 – IVG klasių mokinių, 86% mokytojų ir 46% 1 – IVG mokinių tėvų. Buvo analizuojami VGK protokolai, individualios pažangos aplankalai, Bendrojo ugdymo mokyklų įsivertinimo ir pažangos anketa, Švietimo pagalbos mokiniui teikimo tvarkos aprašas, Ugdymo planas, Neformaliojo ugdymo programos, Vidaus darbo tvarka mokiniams, vyko pokalbis su pagalbos mokiniui specialiste.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162558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10671</TotalTime>
  <Words>1171</Words>
  <Application>Microsoft Office PowerPoint</Application>
  <PresentationFormat>Widescreen</PresentationFormat>
  <Paragraphs>60</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Garamond</vt:lpstr>
      <vt:lpstr>Times New Roman</vt:lpstr>
      <vt:lpstr>Wingdings 2</vt:lpstr>
      <vt:lpstr>Organic</vt:lpstr>
      <vt:lpstr>2020 - 2021 m.m. </vt:lpstr>
      <vt:lpstr>PowerPoint Presentation</vt:lpstr>
      <vt:lpstr>PowerPoint Presentation</vt:lpstr>
      <vt:lpstr>PowerPoint Presentation</vt:lpstr>
      <vt:lpstr>PowerPoint Presentation</vt:lpstr>
      <vt:lpstr>AUKŠČIAUSIOS VERTĖS</vt:lpstr>
      <vt:lpstr>ŽEMIAUSIOS VERTĖS</vt:lpstr>
      <vt:lpstr>PowerPoint Presentation</vt:lpstr>
      <vt:lpstr>PowerPoint Presentation</vt:lpstr>
      <vt:lpstr>Anketos atsakymų analizė:</vt:lpstr>
      <vt:lpstr>PowerPoint Presentation</vt:lpstr>
      <vt:lpstr>PowerPoint Presentation</vt:lpstr>
      <vt:lpstr>Rekomendacijos: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9</cp:revision>
  <dcterms:created xsi:type="dcterms:W3CDTF">2020-12-13T17:51:30Z</dcterms:created>
  <dcterms:modified xsi:type="dcterms:W3CDTF">2021-09-29T18:48:34Z</dcterms:modified>
</cp:coreProperties>
</file>