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D840D-0BA0-486E-93B9-F08B96267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20FF7-CEC8-4553-BD7B-6294F13F3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54835-C1C0-4CF8-BE96-3A53231A0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A320-3F67-4D77-B03B-FF2473A5AF6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5FC19-FD8B-4F4D-BAA8-BA0CD468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77B65-9DA4-4B8F-A271-829267AF1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FB52-27D0-4867-83DD-1D7380DBF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6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8DF52-F192-48E2-B202-FAF894576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2D72A0-797E-4180-8C0E-6627A2D35B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72E99-1109-43B0-AE9C-F3FABFD7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A320-3F67-4D77-B03B-FF2473A5AF6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05D61-4080-49EA-81A6-1FCCB2C5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55C39-2C97-40CB-B865-22A807139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FB52-27D0-4867-83DD-1D7380DBF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9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29AED-7C4D-42E9-8B7E-8A62419AFC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E5BDC7-DB43-4BF6-8648-AC61ABA2B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C13F7-0FFA-4ECA-AFE2-93FCA38EB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A320-3F67-4D77-B03B-FF2473A5AF6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F73D9-FD5F-48CD-ADA6-67764A859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2009-9E8E-498C-AEF1-F075444F4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FB52-27D0-4867-83DD-1D7380DBF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7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5BDF2-6F4B-4D3F-AD23-DE5671AC2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FA987-BD69-4E1C-8AD9-6CC7FE075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33BB0-BEF0-4941-B1A6-5FB486205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A320-3F67-4D77-B03B-FF2473A5AF6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A6148-7ADF-4E70-B7B3-0D0DEABDF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4739F-FFC2-4140-BB92-AF05EBD6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FB52-27D0-4867-83DD-1D7380DBF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8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B71CB-0053-4827-B51A-C9B8061D3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6C117-9710-403B-905D-5EED611F2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9353E-ED8C-4EDE-8CEB-743E6F841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A320-3F67-4D77-B03B-FF2473A5AF6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C750C-FE93-484A-99DC-2BD1EAA78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2A060-58FE-488F-8D27-2F24C636D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FB52-27D0-4867-83DD-1D7380DBF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4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39130-14DC-4BEB-BDFD-A1B273EF4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CC98A-27F6-4DCD-ADE6-19A1788E36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F074B-B62A-43A3-8CB8-50A23F208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56969-3ED8-4A80-921A-BAC4AA289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A320-3F67-4D77-B03B-FF2473A5AF6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459908-9571-42AF-B227-118170EC6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4EC78-4DC5-48A9-A405-EB63BDE11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FB52-27D0-4867-83DD-1D7380DBF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9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082F-B908-4AED-BAA5-9375C0E73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CC5E9-8FE2-4BF5-8FE6-B61FB60E3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30A8A-98AD-413C-A8CE-4613B1630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22599D-E4B9-466C-AE03-3DBAD56B1A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926C36-758A-4EA5-8E2A-A3DAD3BE48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37E8F8-FDD9-41F3-8DBF-92C4B0381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A320-3F67-4D77-B03B-FF2473A5AF6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293641-8500-4695-AA7B-94794C2E5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E4C504-4BDE-4F99-9B5C-9A706EAAB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FB52-27D0-4867-83DD-1D7380DBF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3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01F88-2C98-4FAB-B44A-DCE372576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440051-723D-4B52-95D0-FB4BFBFD8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A320-3F67-4D77-B03B-FF2473A5AF6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EAB14B-C055-4C79-BA7A-5F05E702E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BA1078-88AF-4D0B-8255-9EAEF76E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FB52-27D0-4867-83DD-1D7380DBF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8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89304B-D6DF-49AA-8B93-B3E554276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A320-3F67-4D77-B03B-FF2473A5AF6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01FF88-6D1B-46AD-84B5-6F27B8CD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7DC4D-6908-49EC-81F9-299ED1211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FB52-27D0-4867-83DD-1D7380DBF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8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937AB-D454-4691-8A4E-DE21C6332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B1667-F300-4411-9D88-20230EC24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1E914-4044-4933-91FB-2AFFAF6FF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54405F-2F0F-480A-925E-85DA77C9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A320-3F67-4D77-B03B-FF2473A5AF6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2649B-D2CF-40E4-879A-0336841CF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2C4824-1D90-4924-AA71-5B222BF9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FB52-27D0-4867-83DD-1D7380DBF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C4BBD-C30E-4508-8FF1-D76FB36BC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75E7BD-7BC4-43A0-864E-68E2D668D6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DC30A0-1532-4696-ADF2-664BEFB6C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7475F1-98D1-4999-876D-414CFDEBF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A320-3F67-4D77-B03B-FF2473A5AF6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E8FE3-7BAC-44CD-89B1-9B8377DFE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CCDFC-1F2E-4BAB-A647-5D7B397B2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FB52-27D0-4867-83DD-1D7380DBF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3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ED6F9-F752-418A-8FCC-0B6D959E9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25212-A2B6-4B5F-A17A-763014224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C3510-9D3E-489C-A171-EC5DDE477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7A320-3F67-4D77-B03B-FF2473A5AF6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D2490-5B87-4CD0-8C3A-3956ABB26F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DEB61-FB0C-459E-9237-C41DC2D9F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4FB52-27D0-4867-83DD-1D7380DBF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34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F96A1-CF57-4FC6-8002-7B1086D81D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370B1-AEFF-4BFD-A7FB-FC3CB848CC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28F979-CD13-4F1F-B993-8E4F7C55E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44855"/>
            <a:ext cx="12254753" cy="69123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0361D5-55CC-43D0-9E13-CFE5024D8879}"/>
              </a:ext>
            </a:extLst>
          </p:cNvPr>
          <p:cNvSpPr txBox="1"/>
          <p:nvPr/>
        </p:nvSpPr>
        <p:spPr>
          <a:xfrm>
            <a:off x="1452283" y="1376277"/>
            <a:ext cx="82385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altLang="en-US" sz="4800" b="1" dirty="0">
                <a:cs typeface="Times New Roman" panose="02020603050405020304" pitchFamily="18" charset="0"/>
              </a:rPr>
              <a:t>Šalčininkų r. Kalesninkų</a:t>
            </a:r>
            <a:br>
              <a:rPr lang="lt-LT" altLang="en-US" sz="4800" b="1" dirty="0">
                <a:cs typeface="Times New Roman" panose="02020603050405020304" pitchFamily="18" charset="0"/>
              </a:rPr>
            </a:br>
            <a:r>
              <a:rPr lang="lt-LT" altLang="en-US" sz="4800" b="1" dirty="0">
                <a:cs typeface="Times New Roman" panose="02020603050405020304" pitchFamily="18" charset="0"/>
              </a:rPr>
              <a:t> Liudviko Narbuto gimnazijos </a:t>
            </a:r>
          </a:p>
          <a:p>
            <a:pPr algn="ctr"/>
            <a:r>
              <a:rPr lang="lt-LT" altLang="en-US" sz="4800" b="1" i="1" dirty="0">
                <a:cs typeface="Times New Roman" panose="02020603050405020304" pitchFamily="18" charset="0"/>
              </a:rPr>
              <a:t>įsivertinimo rezultatai</a:t>
            </a:r>
            <a:endParaRPr lang="ru-RU" altLang="en-US" sz="4800" b="1" i="1" dirty="0">
              <a:cs typeface="Times New Roman" panose="02020603050405020304" pitchFamily="18" charset="0"/>
            </a:endParaRPr>
          </a:p>
          <a:p>
            <a:pPr algn="ctr"/>
            <a:endParaRPr lang="ru-RU" altLang="en-US" b="1" i="1" dirty="0">
              <a:cs typeface="Times New Roman" panose="02020603050405020304" pitchFamily="18" charset="0"/>
            </a:endParaRPr>
          </a:p>
          <a:p>
            <a:pPr algn="ctr"/>
            <a:endParaRPr lang="lt-LT" altLang="en-US" b="1" i="1" dirty="0">
              <a:cs typeface="Times New Roman" panose="02020603050405020304" pitchFamily="18" charset="0"/>
            </a:endParaRPr>
          </a:p>
          <a:p>
            <a:pPr algn="ctr"/>
            <a:endParaRPr lang="lt-LT" altLang="en-US" b="1" i="1" dirty="0">
              <a:cs typeface="Times New Roman" panose="02020603050405020304" pitchFamily="18" charset="0"/>
            </a:endParaRPr>
          </a:p>
          <a:p>
            <a:pPr algn="ctr"/>
            <a:endParaRPr lang="lt-LT" altLang="en-US" b="1" i="1" dirty="0">
              <a:cs typeface="Times New Roman" panose="02020603050405020304" pitchFamily="18" charset="0"/>
            </a:endParaRPr>
          </a:p>
          <a:p>
            <a:pPr algn="ctr"/>
            <a:endParaRPr lang="lt-LT" altLang="en-US" b="1" i="1" dirty="0">
              <a:cs typeface="Times New Roman" panose="02020603050405020304" pitchFamily="18" charset="0"/>
            </a:endParaRPr>
          </a:p>
          <a:p>
            <a:pPr algn="ctr"/>
            <a:endParaRPr lang="lt-LT" altLang="en-US" b="1" i="1" dirty="0">
              <a:cs typeface="Times New Roman" panose="02020603050405020304" pitchFamily="18" charset="0"/>
            </a:endParaRPr>
          </a:p>
          <a:p>
            <a:pPr algn="ctr"/>
            <a:endParaRPr lang="ru-RU" altLang="en-US" b="1" i="1" dirty="0">
              <a:cs typeface="Times New Roman" panose="02020603050405020304" pitchFamily="18" charset="0"/>
            </a:endParaRPr>
          </a:p>
          <a:p>
            <a:pPr algn="ctr"/>
            <a:r>
              <a:rPr lang="lt-LT" dirty="0">
                <a:solidFill>
                  <a:schemeClr val="tx1"/>
                </a:solidFill>
              </a:rPr>
              <a:t>2024 - 202</a:t>
            </a:r>
            <a:r>
              <a:rPr lang="lt-LT" dirty="0"/>
              <a:t>5</a:t>
            </a:r>
            <a:r>
              <a:rPr lang="lt-LT" dirty="0">
                <a:solidFill>
                  <a:schemeClr val="tx1"/>
                </a:solidFill>
              </a:rPr>
              <a:t> m.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lt-LT" dirty="0">
                <a:solidFill>
                  <a:schemeClr val="tx1"/>
                </a:solidFill>
              </a:rPr>
              <a:t>m</a:t>
            </a:r>
            <a:r>
              <a:rPr lang="lt-LT" sz="1200" dirty="0">
                <a:solidFill>
                  <a:schemeClr val="tx1"/>
                </a:solidFill>
              </a:rPr>
              <a:t>.</a:t>
            </a:r>
            <a:endParaRPr lang="en-US" altLang="en-US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32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ECA5C-0420-4B27-A392-F56EE078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60348-5F5F-42BA-9510-4F9FFB796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31C4EC-8DC5-46E2-8B9D-7D6E94F82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078" y="0"/>
            <a:ext cx="12332156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D320B08-E1BB-4374-9601-ABBD2D9E23DA}"/>
              </a:ext>
            </a:extLst>
          </p:cNvPr>
          <p:cNvSpPr txBox="1"/>
          <p:nvPr/>
        </p:nvSpPr>
        <p:spPr>
          <a:xfrm>
            <a:off x="2008094" y="466165"/>
            <a:ext cx="892884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2400" b="1" dirty="0"/>
              <a:t>TIKSLAS</a:t>
            </a:r>
            <a:r>
              <a:rPr lang="lt-LT" sz="2400" dirty="0"/>
              <a:t>: Padėti gimnazijos vadovui vykdyti mokykloje švietimo stebėseną, skatinančią bendruomenę efektyviam gimnazijos veiklos kokybės įsivertinimui, formuojančią kritinį požiūrį į mokyklos keliamus ugdymo tikslus ir pasirinktus veiklos prioritetus, nustatyti gimnazijoje teikiamo švietimo kokybę ir priimti pagrįstus sprendimus, dėl gimnazijos veiklos tobulinimo.</a:t>
            </a:r>
            <a:endParaRPr lang="en-US" sz="2400" dirty="0"/>
          </a:p>
          <a:p>
            <a:pPr algn="just"/>
            <a:r>
              <a:rPr lang="lt-LT" sz="2400" b="1" dirty="0"/>
              <a:t>UŽDAVINIAI</a:t>
            </a:r>
            <a:endParaRPr lang="en-US" sz="2400" dirty="0"/>
          </a:p>
          <a:p>
            <a:pPr algn="just"/>
            <a:r>
              <a:rPr lang="lt-LT" sz="2400" dirty="0"/>
              <a:t>1. Numatyti gimnazijos veiklos tobulinimo perspektyvą.</a:t>
            </a:r>
            <a:endParaRPr lang="en-US" sz="2400" dirty="0"/>
          </a:p>
          <a:p>
            <a:pPr algn="just"/>
            <a:r>
              <a:rPr lang="lt-LT" sz="2400" dirty="0"/>
              <a:t>2. Sudaryti sąlygas visai mokyklos bendruomenei, argumentuotai ir rezultatyviai diskutuoti apie mokinių asmenybės ugdymą ir mokymąsi.</a:t>
            </a:r>
            <a:endParaRPr lang="en-US" sz="2400" dirty="0"/>
          </a:p>
          <a:p>
            <a:pPr algn="just"/>
            <a:r>
              <a:rPr lang="lt-LT" sz="2400" dirty="0"/>
              <a:t>3. Išrinkti, įsivertinti ir tobulinti reikšmingiausią veiklos sritį, orientuojantis į mokinių mokymosi pažangos ir pasiekimų gerinimą.</a:t>
            </a:r>
            <a:endParaRPr lang="en-US" sz="2400" dirty="0"/>
          </a:p>
          <a:p>
            <a:pPr algn="just"/>
            <a:r>
              <a:rPr lang="lt-LT" sz="2400" dirty="0"/>
              <a:t>4. Teikti mokyklos bendruomenės nariams patikimą ir išsamią informaciją apie visų mokyklos veiklos sričių kokybę.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837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171F4-46D5-45BE-9642-ED9CAF62A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90F80-7563-48AB-9E38-7F29C3500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1308E6-94FA-41B9-AC66-CBEAB391E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4429"/>
            <a:ext cx="12192000" cy="696685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C8AC1E1-AFDD-4090-872F-93383E1ED594}"/>
              </a:ext>
            </a:extLst>
          </p:cNvPr>
          <p:cNvSpPr/>
          <p:nvPr/>
        </p:nvSpPr>
        <p:spPr>
          <a:xfrm>
            <a:off x="962648" y="905494"/>
            <a:ext cx="53126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lt-LT" altLang="en-US" sz="3600" b="1" i="1" dirty="0"/>
              <a:t>Įsivertinimo grupės nariai:</a:t>
            </a:r>
            <a:r>
              <a:rPr lang="lt-LT" altLang="en-US" sz="3600" i="1" dirty="0"/>
              <a:t> </a:t>
            </a:r>
            <a:endParaRPr lang="en-US" altLang="en-US" sz="3600" i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327515-599E-4AE8-A5CF-3492267568A5}"/>
              </a:ext>
            </a:extLst>
          </p:cNvPr>
          <p:cNvSpPr/>
          <p:nvPr/>
        </p:nvSpPr>
        <p:spPr>
          <a:xfrm>
            <a:off x="2321859" y="2303545"/>
            <a:ext cx="92784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lt-LT" sz="2400" dirty="0"/>
              <a:t>Julija </a:t>
            </a:r>
            <a:r>
              <a:rPr lang="lt-LT" sz="2400" dirty="0" err="1"/>
              <a:t>Aidukonienė</a:t>
            </a:r>
            <a:r>
              <a:rPr lang="lt-LT" sz="2400" dirty="0"/>
              <a:t> - klasių auklėtojų metodinės grupės atstovė;</a:t>
            </a:r>
            <a:endParaRPr lang="en-US" sz="2400" dirty="0"/>
          </a:p>
          <a:p>
            <a:pPr>
              <a:defRPr/>
            </a:pPr>
            <a:r>
              <a:rPr lang="lt-LT" sz="2400" dirty="0"/>
              <a:t>Galina </a:t>
            </a:r>
            <a:r>
              <a:rPr lang="lt-LT" sz="2400" dirty="0" err="1"/>
              <a:t>Andrukonis</a:t>
            </a:r>
            <a:r>
              <a:rPr lang="lt-LT" sz="2400" dirty="0"/>
              <a:t> - gamtos ir tiksliųjų mokslų metodinės grupės atstovė;</a:t>
            </a:r>
            <a:endParaRPr lang="en-US" sz="2400" dirty="0"/>
          </a:p>
          <a:p>
            <a:pPr>
              <a:defRPr/>
            </a:pPr>
            <a:r>
              <a:rPr lang="lt-LT" sz="2400" dirty="0"/>
              <a:t>Joana </a:t>
            </a:r>
            <a:r>
              <a:rPr lang="lt-LT" sz="2400" dirty="0" err="1"/>
              <a:t>Krasovskaja</a:t>
            </a:r>
            <a:r>
              <a:rPr lang="lt-LT" sz="2400" dirty="0"/>
              <a:t> – pradinių klasių metodinės grupės atstovė;</a:t>
            </a:r>
            <a:endParaRPr lang="en-US" sz="2400" dirty="0"/>
          </a:p>
          <a:p>
            <a:pPr>
              <a:defRPr/>
            </a:pPr>
            <a:r>
              <a:rPr lang="lt-LT" sz="2400" dirty="0"/>
              <a:t>Teresa </a:t>
            </a:r>
            <a:r>
              <a:rPr lang="lt-LT" sz="2400" dirty="0" err="1"/>
              <a:t>Bogdiun</a:t>
            </a:r>
            <a:r>
              <a:rPr lang="ru-RU" sz="2400" dirty="0"/>
              <a:t> </a:t>
            </a:r>
            <a:r>
              <a:rPr lang="lt-LT" sz="2400" dirty="0"/>
              <a:t>– humanitarų metodinės grupės atstovė;</a:t>
            </a:r>
          </a:p>
          <a:p>
            <a:pPr>
              <a:defRPr/>
            </a:pPr>
            <a:r>
              <a:rPr lang="lt-LT" sz="2400" dirty="0"/>
              <a:t>Natalija </a:t>
            </a:r>
            <a:r>
              <a:rPr lang="lt-LT" sz="2400" dirty="0" err="1"/>
              <a:t>Malinovska</a:t>
            </a:r>
            <a:r>
              <a:rPr lang="lt-LT" sz="2400" dirty="0"/>
              <a:t> – mokinių atstovė.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551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FDF92-6996-4EF3-A133-EE9CA99CA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F0CB9-FA0D-4FBC-ACC4-219A1A53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AC16FD-A2C9-4939-A811-51BA5D1E6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540"/>
            <a:ext cx="12192000" cy="679891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C0AF743-A398-454A-ACC1-C733B1E5F8F8}"/>
              </a:ext>
            </a:extLst>
          </p:cNvPr>
          <p:cNvSpPr/>
          <p:nvPr/>
        </p:nvSpPr>
        <p:spPr>
          <a:xfrm>
            <a:off x="1470212" y="932330"/>
            <a:ext cx="76737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altLang="en-US" sz="3200" dirty="0"/>
              <a:t>Vadovaujantis „Mokyklos, įgyvendinančios bendrojo ugdymo programas, veiklos kokybės įsivertinimo metodika“ (2016), įsivertinimo grupė iniciavo platųjį įsivertinimą. Jo metu mokytojai,  mokiniai bei tėvai (viso </a:t>
            </a:r>
            <a:r>
              <a:rPr lang="en-US" altLang="en-US" sz="3200" dirty="0"/>
              <a:t>6</a:t>
            </a:r>
            <a:r>
              <a:rPr lang="lt-LT" altLang="en-US" sz="3200" dirty="0"/>
              <a:t>9</a:t>
            </a:r>
            <a:r>
              <a:rPr lang="en-US" altLang="en-US" sz="3200" dirty="0"/>
              <a:t> </a:t>
            </a:r>
            <a:r>
              <a:rPr lang="lt-LT" altLang="en-US" sz="3200" dirty="0"/>
              <a:t>asmeni</a:t>
            </a:r>
            <a:r>
              <a:rPr lang="en-US" altLang="en-US" sz="3200" dirty="0"/>
              <a:t>s</a:t>
            </a:r>
            <a:r>
              <a:rPr lang="lt-LT" altLang="en-US" sz="3200" dirty="0"/>
              <a:t>) vertino visas sritis, temas ir rodiklius remdamiesi detaliuosiuose rodiklių aprašymuose pateiktu aukščiausiu kokybės būviu. Atlikus apklausą, paaiškėjo:</a:t>
            </a:r>
            <a:endParaRPr lang="en-US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863229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D1949-0924-400D-BB6F-DA2D8F33E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810D1-F111-4901-8194-EE01AB26D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CD775F-E9ED-47ED-AD46-A804EB9BE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96"/>
            <a:ext cx="12191999" cy="68542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CCED4CB-3BD8-4E55-8FB2-4D3A126E6F6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72353" y="681038"/>
            <a:ext cx="11125199" cy="537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709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136E9-F8DE-42ED-BAED-3008F26F7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53509-4E61-4950-B728-03DB18B0A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1F0937-B424-4344-AEA2-F2EECB7A2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482"/>
            <a:ext cx="12192000" cy="687096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9E79C13-F62B-4E07-BD51-BAE71A1FDEAF}"/>
              </a:ext>
            </a:extLst>
          </p:cNvPr>
          <p:cNvSpPr/>
          <p:nvPr/>
        </p:nvSpPr>
        <p:spPr>
          <a:xfrm>
            <a:off x="2506035" y="883506"/>
            <a:ext cx="6177910" cy="37401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4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Aukščiausios vertės:</a:t>
            </a:r>
            <a:endParaRPr lang="pl-PL" sz="4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pl-PL" sz="32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t-LT" sz="3200" dirty="0"/>
              <a:t>3.1.3. - Aplinkų </a:t>
            </a:r>
            <a:r>
              <a:rPr lang="lt-LT" sz="3200" dirty="0" err="1"/>
              <a:t>bendrakūra</a:t>
            </a:r>
            <a:r>
              <a:rPr lang="lt-LT" sz="3200" dirty="0"/>
              <a:t> </a:t>
            </a:r>
            <a:endParaRPr lang="en-US" sz="3200" dirty="0"/>
          </a:p>
          <a:p>
            <a:r>
              <a:rPr lang="lt-LT" sz="3200" dirty="0"/>
              <a:t>3.1.2. - Pastatas ir jo aplinka</a:t>
            </a:r>
            <a:endParaRPr lang="en-US" sz="3200" dirty="0"/>
          </a:p>
          <a:p>
            <a:r>
              <a:rPr lang="lt-LT" sz="3200" dirty="0"/>
              <a:t>4.2.2. - Bendradarbiavimas su tėvais</a:t>
            </a:r>
            <a:endParaRPr lang="en-US" sz="3200" dirty="0"/>
          </a:p>
          <a:p>
            <a:r>
              <a:rPr lang="lt-LT" sz="3200" dirty="0"/>
              <a:t>2.4.1. - Vertinimas ugdymui</a:t>
            </a:r>
            <a:endParaRPr lang="en-US" sz="3200" dirty="0"/>
          </a:p>
          <a:p>
            <a:r>
              <a:rPr lang="lt-LT" sz="3200" dirty="0"/>
              <a:t>4.3.1. - Kompetencija</a:t>
            </a:r>
            <a:endParaRPr lang="en-US" sz="32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719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0E677-DDF7-4A57-B8C6-306CC3E57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19F71-39D8-449B-9B27-4BD6CF10C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6EB57E-BEBE-4639-AB1A-A41BA3D2EE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82"/>
            <a:ext cx="12192000" cy="686256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63A42CA-BF96-4988-8229-49B15716B946}"/>
              </a:ext>
            </a:extLst>
          </p:cNvPr>
          <p:cNvSpPr/>
          <p:nvPr/>
        </p:nvSpPr>
        <p:spPr>
          <a:xfrm>
            <a:off x="2058445" y="1027906"/>
            <a:ext cx="8303940" cy="37401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4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Aukščiausios vertės:</a:t>
            </a:r>
            <a:endParaRPr lang="pl-PL" sz="4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pl-PL" sz="32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t-LT" sz="3200" dirty="0"/>
              <a:t>2.2.1. - Mokymosi lūkesčiai ir mokinių skatinimas</a:t>
            </a:r>
            <a:endParaRPr lang="en-US" sz="3200" dirty="0"/>
          </a:p>
          <a:p>
            <a:r>
              <a:rPr lang="lt-LT" sz="3200" dirty="0"/>
              <a:t>4.1.3. - Mokyklos savivalda</a:t>
            </a:r>
            <a:endParaRPr lang="en-US" sz="3200" dirty="0"/>
          </a:p>
          <a:p>
            <a:r>
              <a:rPr lang="lt-LT" sz="3200" dirty="0"/>
              <a:t>4.1.2. - Lyderystė</a:t>
            </a:r>
            <a:endParaRPr lang="en-US" sz="3200" dirty="0"/>
          </a:p>
          <a:p>
            <a:r>
              <a:rPr lang="lt-LT" sz="3200" dirty="0"/>
              <a:t>1.2.1. - Mokinio pasiekimai ir pažanga</a:t>
            </a:r>
            <a:endParaRPr lang="en-US" sz="3200" dirty="0"/>
          </a:p>
          <a:p>
            <a:r>
              <a:rPr lang="lt-LT" sz="3200" dirty="0"/>
              <a:t>1.1.1. - Asmenybės tapsmas</a:t>
            </a:r>
            <a:endParaRPr lang="pl-PL" sz="32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165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296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2024-12-18T11:14:35Z</dcterms:created>
  <dcterms:modified xsi:type="dcterms:W3CDTF">2024-12-19T08:09:26Z</dcterms:modified>
</cp:coreProperties>
</file>