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D840D-0BA0-486E-93B9-F08B962674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E20FF7-CEC8-4553-BD7B-6294F13F31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C54835-C1C0-4CF8-BE96-3A53231A033C}"/>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5" name="Footer Placeholder 4">
            <a:extLst>
              <a:ext uri="{FF2B5EF4-FFF2-40B4-BE49-F238E27FC236}">
                <a16:creationId xmlns:a16="http://schemas.microsoft.com/office/drawing/2014/main" id="{FE35FC19-FD8B-4F4D-BAA8-BA0CD46864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A77B65-9DA4-4B8F-A271-829267AF1BDA}"/>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2901766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8DF52-F192-48E2-B202-FAF894576C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2D72A0-797E-4180-8C0E-6627A2D35BD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E72E99-1109-43B0-AE9C-F3FABFD718B2}"/>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5" name="Footer Placeholder 4">
            <a:extLst>
              <a:ext uri="{FF2B5EF4-FFF2-40B4-BE49-F238E27FC236}">
                <a16:creationId xmlns:a16="http://schemas.microsoft.com/office/drawing/2014/main" id="{FB105D61-4080-49EA-81A6-1FCCB2C52D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855C39-2C97-40CB-B865-22A807139FD7}"/>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3079794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629AED-7C4D-42E9-8B7E-8A62419AFC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E5BDC7-DB43-4BF6-8648-AC61ABA2BA7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C13F7-0FFA-4ECA-AFE2-93FCA38EB654}"/>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5" name="Footer Placeholder 4">
            <a:extLst>
              <a:ext uri="{FF2B5EF4-FFF2-40B4-BE49-F238E27FC236}">
                <a16:creationId xmlns:a16="http://schemas.microsoft.com/office/drawing/2014/main" id="{A55F73D9-FD5F-48CD-ADA6-67764A859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662009-9E8E-498C-AEF1-F075444F4AD9}"/>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222267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5BDF2-6F4B-4D3F-AD23-DE5671AC25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2FA987-BD69-4E1C-8AD9-6CC7FE075FE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133BB0-BEF0-4941-B1A6-5FB486205CCD}"/>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5" name="Footer Placeholder 4">
            <a:extLst>
              <a:ext uri="{FF2B5EF4-FFF2-40B4-BE49-F238E27FC236}">
                <a16:creationId xmlns:a16="http://schemas.microsoft.com/office/drawing/2014/main" id="{5D6A6148-7ADF-4E70-B7B3-0D0DEABDF9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44739F-FFC2-4140-BB92-AF05EBD69CF3}"/>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4059182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B71CB-0053-4827-B51A-C9B8061D3F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26C117-9710-403B-905D-5EED611F2A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69353E-ED8C-4EDE-8CEB-743E6F841C00}"/>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5" name="Footer Placeholder 4">
            <a:extLst>
              <a:ext uri="{FF2B5EF4-FFF2-40B4-BE49-F238E27FC236}">
                <a16:creationId xmlns:a16="http://schemas.microsoft.com/office/drawing/2014/main" id="{4AFC750C-FE93-484A-99DC-2BD1EAA78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2A060-58FE-488F-8D27-2F24C636DF85}"/>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1574944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39130-14DC-4BEB-BDFD-A1B273EF4F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CCC98A-27F6-4DCD-ADE6-19A1788E36B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2F074B-B62A-43A3-8CB8-50A23F2085E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356969-3ED8-4A80-921A-BAC4AA289D0D}"/>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6" name="Footer Placeholder 5">
            <a:extLst>
              <a:ext uri="{FF2B5EF4-FFF2-40B4-BE49-F238E27FC236}">
                <a16:creationId xmlns:a16="http://schemas.microsoft.com/office/drawing/2014/main" id="{DE459908-9571-42AF-B227-118170EC67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C4EC78-4DC5-48A9-A405-EB63BDE110D1}"/>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2811795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082F-B908-4AED-BAA5-9375C0E734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0CC5E9-8FE2-4BF5-8FE6-B61FB60E32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1B30A8A-98AD-413C-A8CE-4613B1630FC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22599D-E4B9-466C-AE03-3DBAD56B1A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B926C36-758A-4EA5-8E2A-A3DAD3BE489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37E8F8-FDD9-41F3-8DBF-92C4B0381A9B}"/>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8" name="Footer Placeholder 7">
            <a:extLst>
              <a:ext uri="{FF2B5EF4-FFF2-40B4-BE49-F238E27FC236}">
                <a16:creationId xmlns:a16="http://schemas.microsoft.com/office/drawing/2014/main" id="{DE293641-8500-4695-AA7B-94794C2E5F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E4C504-4BDE-4F99-9B5C-9A706EAAB69B}"/>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2483936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01F88-2C98-4FAB-B44A-DCE372576D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440051-723D-4B52-95D0-FB4BFBFD82E9}"/>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4" name="Footer Placeholder 3">
            <a:extLst>
              <a:ext uri="{FF2B5EF4-FFF2-40B4-BE49-F238E27FC236}">
                <a16:creationId xmlns:a16="http://schemas.microsoft.com/office/drawing/2014/main" id="{03EAB14B-C055-4C79-BA7A-5F05E702ED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BA1078-88AF-4D0B-8255-9EAEF76EDF13}"/>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2103784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89304B-D6DF-49AA-8B93-B3E5542763F8}"/>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3" name="Footer Placeholder 2">
            <a:extLst>
              <a:ext uri="{FF2B5EF4-FFF2-40B4-BE49-F238E27FC236}">
                <a16:creationId xmlns:a16="http://schemas.microsoft.com/office/drawing/2014/main" id="{A701FF88-6D1B-46AD-84B5-6F27B8CDA5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A7DC4D-6908-49EC-81F9-299ED1211FEB}"/>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1176887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937AB-D454-4691-8A4E-DE21C63326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9B1667-F300-4411-9D88-20230EC24B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91E914-4044-4933-91FB-2AFFAF6FF8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54405F-2F0F-480A-925E-85DA77C9D7C6}"/>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6" name="Footer Placeholder 5">
            <a:extLst>
              <a:ext uri="{FF2B5EF4-FFF2-40B4-BE49-F238E27FC236}">
                <a16:creationId xmlns:a16="http://schemas.microsoft.com/office/drawing/2014/main" id="{2312649B-D2CF-40E4-879A-0336841CFF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2C4824-1D90-4924-AA71-5B222BF93D4D}"/>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196743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C4BBD-C30E-4508-8FF1-D76FB36BCB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75E7BD-7BC4-43A0-864E-68E2D668D6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DC30A0-1532-4696-ADF2-664BEFB6C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7475F1-98D1-4999-876D-414CFDEBF483}"/>
              </a:ext>
            </a:extLst>
          </p:cNvPr>
          <p:cNvSpPr>
            <a:spLocks noGrp="1"/>
          </p:cNvSpPr>
          <p:nvPr>
            <p:ph type="dt" sz="half" idx="10"/>
          </p:nvPr>
        </p:nvSpPr>
        <p:spPr/>
        <p:txBody>
          <a:bodyPr/>
          <a:lstStyle/>
          <a:p>
            <a:fld id="{5FB7A320-3F67-4D77-B03B-FF2473A5AF6C}" type="datetimeFigureOut">
              <a:rPr lang="en-US" smtClean="0"/>
              <a:t>6/26/2025</a:t>
            </a:fld>
            <a:endParaRPr lang="en-US"/>
          </a:p>
        </p:txBody>
      </p:sp>
      <p:sp>
        <p:nvSpPr>
          <p:cNvPr id="6" name="Footer Placeholder 5">
            <a:extLst>
              <a:ext uri="{FF2B5EF4-FFF2-40B4-BE49-F238E27FC236}">
                <a16:creationId xmlns:a16="http://schemas.microsoft.com/office/drawing/2014/main" id="{1D9E8FE3-7BAC-44CD-89B1-9B8377DFE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BCCDFC-1F2E-4BAB-A647-5D7B397B2A1D}"/>
              </a:ext>
            </a:extLst>
          </p:cNvPr>
          <p:cNvSpPr>
            <a:spLocks noGrp="1"/>
          </p:cNvSpPr>
          <p:nvPr>
            <p:ph type="sldNum" sz="quarter" idx="12"/>
          </p:nvPr>
        </p:nvSpPr>
        <p:spPr/>
        <p:txBody>
          <a:bodyPr/>
          <a:lstStyle/>
          <a:p>
            <a:fld id="{BE94FB52-27D0-4867-83DD-1D7380DBFE24}" type="slidenum">
              <a:rPr lang="en-US" smtClean="0"/>
              <a:t>‹#›</a:t>
            </a:fld>
            <a:endParaRPr lang="en-US"/>
          </a:p>
        </p:txBody>
      </p:sp>
    </p:spTree>
    <p:extLst>
      <p:ext uri="{BB962C8B-B14F-4D97-AF65-F5344CB8AC3E}">
        <p14:creationId xmlns:p14="http://schemas.microsoft.com/office/powerpoint/2010/main" val="2334537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9ED6F9-F752-418A-8FCC-0B6D959E97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B25212-A2B6-4B5F-A17A-763014224A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AC3510-9D3E-489C-A171-EC5DDE4775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B7A320-3F67-4D77-B03B-FF2473A5AF6C}" type="datetimeFigureOut">
              <a:rPr lang="en-US" smtClean="0"/>
              <a:t>6/26/2025</a:t>
            </a:fld>
            <a:endParaRPr lang="en-US"/>
          </a:p>
        </p:txBody>
      </p:sp>
      <p:sp>
        <p:nvSpPr>
          <p:cNvPr id="5" name="Footer Placeholder 4">
            <a:extLst>
              <a:ext uri="{FF2B5EF4-FFF2-40B4-BE49-F238E27FC236}">
                <a16:creationId xmlns:a16="http://schemas.microsoft.com/office/drawing/2014/main" id="{39BD2490-5B87-4CD0-8C3A-3956ABB26F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3DEB61-FB0C-459E-9237-C41DC2D9F4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4FB52-27D0-4867-83DD-1D7380DBFE24}" type="slidenum">
              <a:rPr lang="en-US" smtClean="0"/>
              <a:t>‹#›</a:t>
            </a:fld>
            <a:endParaRPr lang="en-US"/>
          </a:p>
        </p:txBody>
      </p:sp>
    </p:spTree>
    <p:extLst>
      <p:ext uri="{BB962C8B-B14F-4D97-AF65-F5344CB8AC3E}">
        <p14:creationId xmlns:p14="http://schemas.microsoft.com/office/powerpoint/2010/main" val="2541344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F96A1-CF57-4FC6-8002-7B1086D81DE6}"/>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2A8370B1-AEFF-4BFD-A7FB-FC3CB848CC15}"/>
              </a:ext>
            </a:extLst>
          </p:cNvPr>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D228F979-CD13-4F1F-B993-8E4F7C55EB6C}"/>
              </a:ext>
            </a:extLst>
          </p:cNvPr>
          <p:cNvPicPr>
            <a:picLocks noChangeAspect="1"/>
          </p:cNvPicPr>
          <p:nvPr/>
        </p:nvPicPr>
        <p:blipFill>
          <a:blip r:embed="rId2"/>
          <a:stretch>
            <a:fillRect/>
          </a:stretch>
        </p:blipFill>
        <p:spPr>
          <a:xfrm>
            <a:off x="-1" y="-44855"/>
            <a:ext cx="12254753" cy="6912313"/>
          </a:xfrm>
          <a:prstGeom prst="rect">
            <a:avLst/>
          </a:prstGeom>
        </p:spPr>
      </p:pic>
      <p:sp>
        <p:nvSpPr>
          <p:cNvPr id="5" name="TextBox 4">
            <a:extLst>
              <a:ext uri="{FF2B5EF4-FFF2-40B4-BE49-F238E27FC236}">
                <a16:creationId xmlns:a16="http://schemas.microsoft.com/office/drawing/2014/main" id="{3C0361D5-55CC-43D0-9E13-CFE5024D8879}"/>
              </a:ext>
            </a:extLst>
          </p:cNvPr>
          <p:cNvSpPr txBox="1"/>
          <p:nvPr/>
        </p:nvSpPr>
        <p:spPr>
          <a:xfrm>
            <a:off x="1452283" y="1376277"/>
            <a:ext cx="8238564" cy="4801314"/>
          </a:xfrm>
          <a:prstGeom prst="rect">
            <a:avLst/>
          </a:prstGeom>
          <a:noFill/>
        </p:spPr>
        <p:txBody>
          <a:bodyPr wrap="square" rtlCol="0">
            <a:spAutoFit/>
          </a:bodyPr>
          <a:lstStyle/>
          <a:p>
            <a:pPr algn="ctr"/>
            <a:r>
              <a:rPr lang="lt-LT" altLang="en-US" sz="4800" b="1" dirty="0">
                <a:cs typeface="Times New Roman" panose="02020603050405020304" pitchFamily="18" charset="0"/>
              </a:rPr>
              <a:t>Šalčininkų r. Kalesninkų</a:t>
            </a:r>
            <a:br>
              <a:rPr lang="lt-LT" altLang="en-US" sz="4800" b="1" dirty="0">
                <a:cs typeface="Times New Roman" panose="02020603050405020304" pitchFamily="18" charset="0"/>
              </a:rPr>
            </a:br>
            <a:r>
              <a:rPr lang="lt-LT" altLang="en-US" sz="4800" b="1" dirty="0">
                <a:cs typeface="Times New Roman" panose="02020603050405020304" pitchFamily="18" charset="0"/>
              </a:rPr>
              <a:t> Liudviko Narbuto gimnazijos </a:t>
            </a:r>
          </a:p>
          <a:p>
            <a:pPr algn="ctr"/>
            <a:r>
              <a:rPr lang="lt-LT" altLang="en-US" sz="4800" b="1" i="1" dirty="0">
                <a:cs typeface="Times New Roman" panose="02020603050405020304" pitchFamily="18" charset="0"/>
              </a:rPr>
              <a:t>įsivertinimo rezultatai</a:t>
            </a:r>
            <a:endParaRPr lang="ru-RU" altLang="en-US" sz="4800" b="1" i="1" dirty="0">
              <a:cs typeface="Times New Roman" panose="02020603050405020304" pitchFamily="18" charset="0"/>
            </a:endParaRPr>
          </a:p>
          <a:p>
            <a:pPr algn="ctr"/>
            <a:endParaRPr lang="ru-RU" altLang="en-US" b="1" i="1" dirty="0">
              <a:cs typeface="Times New Roman" panose="02020603050405020304" pitchFamily="18" charset="0"/>
            </a:endParaRPr>
          </a:p>
          <a:p>
            <a:pPr algn="ctr"/>
            <a:endParaRPr lang="lt-LT" altLang="en-US" b="1" i="1" dirty="0">
              <a:cs typeface="Times New Roman" panose="02020603050405020304" pitchFamily="18" charset="0"/>
            </a:endParaRPr>
          </a:p>
          <a:p>
            <a:pPr algn="ctr"/>
            <a:endParaRPr lang="lt-LT" altLang="en-US" b="1" i="1" dirty="0">
              <a:cs typeface="Times New Roman" panose="02020603050405020304" pitchFamily="18" charset="0"/>
            </a:endParaRPr>
          </a:p>
          <a:p>
            <a:pPr algn="ctr"/>
            <a:endParaRPr lang="lt-LT" altLang="en-US" b="1" i="1" dirty="0">
              <a:cs typeface="Times New Roman" panose="02020603050405020304" pitchFamily="18" charset="0"/>
            </a:endParaRPr>
          </a:p>
          <a:p>
            <a:pPr algn="ctr"/>
            <a:endParaRPr lang="lt-LT" altLang="en-US" b="1" i="1" dirty="0">
              <a:cs typeface="Times New Roman" panose="02020603050405020304" pitchFamily="18" charset="0"/>
            </a:endParaRPr>
          </a:p>
          <a:p>
            <a:pPr algn="ctr"/>
            <a:endParaRPr lang="lt-LT" altLang="en-US" b="1" i="1" dirty="0">
              <a:cs typeface="Times New Roman" panose="02020603050405020304" pitchFamily="18" charset="0"/>
            </a:endParaRPr>
          </a:p>
          <a:p>
            <a:pPr algn="ctr"/>
            <a:endParaRPr lang="ru-RU" altLang="en-US" b="1" i="1" dirty="0">
              <a:cs typeface="Times New Roman" panose="02020603050405020304" pitchFamily="18" charset="0"/>
            </a:endParaRPr>
          </a:p>
          <a:p>
            <a:pPr algn="ctr"/>
            <a:r>
              <a:rPr lang="lt-LT" dirty="0">
                <a:solidFill>
                  <a:schemeClr val="tx1"/>
                </a:solidFill>
              </a:rPr>
              <a:t>2024 - 202</a:t>
            </a:r>
            <a:r>
              <a:rPr lang="lt-LT" dirty="0"/>
              <a:t>5</a:t>
            </a:r>
            <a:r>
              <a:rPr lang="lt-LT" dirty="0">
                <a:solidFill>
                  <a:schemeClr val="tx1"/>
                </a:solidFill>
              </a:rPr>
              <a:t> m.</a:t>
            </a:r>
            <a:r>
              <a:rPr lang="ru-RU" dirty="0">
                <a:solidFill>
                  <a:schemeClr val="tx1"/>
                </a:solidFill>
              </a:rPr>
              <a:t> </a:t>
            </a:r>
            <a:r>
              <a:rPr lang="lt-LT" dirty="0">
                <a:solidFill>
                  <a:schemeClr val="tx1"/>
                </a:solidFill>
              </a:rPr>
              <a:t>m</a:t>
            </a:r>
            <a:r>
              <a:rPr lang="lt-LT" sz="1200" dirty="0">
                <a:solidFill>
                  <a:schemeClr val="tx1"/>
                </a:solidFill>
              </a:rPr>
              <a:t>.</a:t>
            </a:r>
            <a:endParaRPr lang="en-US" altLang="en-US" sz="1200" b="1" i="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96322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6B1C1-C2CD-43ED-A73F-7EA162A7903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8841A7C-DA2E-4527-908B-36289CC67EF0}"/>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2075ACB4-120C-4894-B9E3-AC01945C9977}"/>
              </a:ext>
            </a:extLst>
          </p:cNvPr>
          <p:cNvPicPr>
            <a:picLocks noChangeAspect="1"/>
          </p:cNvPicPr>
          <p:nvPr/>
        </p:nvPicPr>
        <p:blipFill>
          <a:blip r:embed="rId2"/>
          <a:stretch>
            <a:fillRect/>
          </a:stretch>
        </p:blipFill>
        <p:spPr>
          <a:xfrm>
            <a:off x="0" y="29540"/>
            <a:ext cx="12192000" cy="6798919"/>
          </a:xfrm>
          <a:prstGeom prst="rect">
            <a:avLst/>
          </a:prstGeom>
        </p:spPr>
      </p:pic>
      <p:sp>
        <p:nvSpPr>
          <p:cNvPr id="5" name="Rectangle 4">
            <a:extLst>
              <a:ext uri="{FF2B5EF4-FFF2-40B4-BE49-F238E27FC236}">
                <a16:creationId xmlns:a16="http://schemas.microsoft.com/office/drawing/2014/main" id="{D0A03126-12DB-411D-B9C2-C78264E0F193}"/>
              </a:ext>
            </a:extLst>
          </p:cNvPr>
          <p:cNvSpPr/>
          <p:nvPr/>
        </p:nvSpPr>
        <p:spPr>
          <a:xfrm>
            <a:off x="753035" y="216694"/>
            <a:ext cx="10959353" cy="5864875"/>
          </a:xfrm>
          <a:prstGeom prst="rect">
            <a:avLst/>
          </a:prstGeom>
        </p:spPr>
        <p:txBody>
          <a:bodyPr wrap="square">
            <a:spAutoFit/>
          </a:bodyPr>
          <a:lstStyle/>
          <a:p>
            <a:pPr marL="457200" algn="just">
              <a:lnSpc>
                <a:spcPct val="150000"/>
              </a:lnSpc>
              <a:spcAft>
                <a:spcPts val="0"/>
              </a:spcAft>
            </a:pPr>
            <a:r>
              <a:rPr lang="lt-LT"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Rekomendacijos: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Reguliariai ir aiškiai komunikuoti pamokos tikslus ir lūkesčius mokiniams</a:t>
            </a:r>
            <a:r>
              <a:rPr lang="lt-LT" dirty="0">
                <a:latin typeface="Times New Roman" panose="02020603050405020304" pitchFamily="18" charset="0"/>
                <a:ea typeface="Times New Roman" panose="02020603050405020304" pitchFamily="18" charset="0"/>
                <a:cs typeface="Times New Roman" panose="02020603050405020304" pitchFamily="18" charset="0"/>
              </a:rPr>
              <a:t> pamokos pradžioje.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Plėtoti mokinių </a:t>
            </a:r>
            <a:r>
              <a:rPr lang="lt-LT" b="1" dirty="0" err="1">
                <a:latin typeface="Times New Roman" panose="02020603050405020304" pitchFamily="18" charset="0"/>
                <a:ea typeface="Times New Roman" panose="02020603050405020304" pitchFamily="18" charset="0"/>
                <a:cs typeface="Times New Roman" panose="02020603050405020304" pitchFamily="18" charset="0"/>
              </a:rPr>
              <a:t>savirefleksiją</a:t>
            </a:r>
            <a:r>
              <a:rPr lang="lt-LT" dirty="0">
                <a:latin typeface="Times New Roman" panose="02020603050405020304" pitchFamily="18" charset="0"/>
                <a:ea typeface="Times New Roman" panose="02020603050405020304" pitchFamily="18" charset="0"/>
                <a:cs typeface="Times New Roman" panose="02020603050405020304" pitchFamily="18" charset="0"/>
              </a:rPr>
              <a:t> – skatinti mokinius formuluoti asmeninius tikslus ir vertinti savo pažangą (pvz., pasitelkiant refleksijos lapus, dienoraščius).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Didinti mokytojo grįžtamojo ryšio įvairovę</a:t>
            </a:r>
            <a:r>
              <a:rPr lang="lt-LT" dirty="0">
                <a:latin typeface="Times New Roman" panose="02020603050405020304" pitchFamily="18" charset="0"/>
                <a:ea typeface="Times New Roman" panose="02020603050405020304" pitchFamily="18" charset="0"/>
                <a:cs typeface="Times New Roman" panose="02020603050405020304" pitchFamily="18" charset="0"/>
              </a:rPr>
              <a:t>, kad mokiniai dažniau jaustų palaikymą – naudoti ne tik žodžius ir pažymius.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Skatinti kūrybiškumą ir smalsumą</a:t>
            </a:r>
            <a:r>
              <a:rPr lang="lt-LT" dirty="0">
                <a:latin typeface="Times New Roman" panose="02020603050405020304" pitchFamily="18" charset="0"/>
                <a:ea typeface="Times New Roman" panose="02020603050405020304" pitchFamily="18" charset="0"/>
                <a:cs typeface="Times New Roman" panose="02020603050405020304" pitchFamily="18" charset="0"/>
              </a:rPr>
              <a:t>, pagal galimybes dažniau taikant projektines, kūrybines ir eksperimentines užduotis pamokose.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Daugiau dėmesio skirti klausimų kultūrai</a:t>
            </a:r>
            <a:r>
              <a:rPr lang="lt-LT" dirty="0">
                <a:latin typeface="Times New Roman" panose="02020603050405020304" pitchFamily="18" charset="0"/>
                <a:ea typeface="Times New Roman" panose="02020603050405020304" pitchFamily="18" charset="0"/>
                <a:cs typeface="Times New Roman" panose="02020603050405020304" pitchFamily="18" charset="0"/>
              </a:rPr>
              <a:t> – sukurti atvirą, saugią aplinką, kurioje kiekvienas klausimas yra vertingas ir laukiamas.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Įtraukti tėvus į skatinimo procesą</a:t>
            </a:r>
            <a:r>
              <a:rPr lang="lt-LT" dirty="0">
                <a:latin typeface="Times New Roman" panose="02020603050405020304" pitchFamily="18" charset="0"/>
                <a:ea typeface="Times New Roman" panose="02020603050405020304" pitchFamily="18" charset="0"/>
                <a:cs typeface="Times New Roman" panose="02020603050405020304" pitchFamily="18" charset="0"/>
              </a:rPr>
              <a:t> – reguliariai dalintis su tėvais informacija apie mokinių pastangas, pažangą, tikslus.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Užduotis sieti su realiu gyvenimu</a:t>
            </a:r>
            <a:r>
              <a:rPr lang="lt-LT" dirty="0">
                <a:latin typeface="Times New Roman" panose="02020603050405020304" pitchFamily="18" charset="0"/>
                <a:ea typeface="Times New Roman" panose="02020603050405020304" pitchFamily="18" charset="0"/>
                <a:cs typeface="Times New Roman" panose="02020603050405020304" pitchFamily="18" charset="0"/>
              </a:rPr>
              <a:t> (pvz., simuliacijos, problemų sprendimas, susijęs su kasdienybe).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Akcentuoti mokinių pasiekimų šventimą</a:t>
            </a:r>
            <a:r>
              <a:rPr lang="lt-LT" dirty="0">
                <a:latin typeface="Times New Roman" panose="02020603050405020304" pitchFamily="18" charset="0"/>
                <a:ea typeface="Times New Roman" panose="02020603050405020304" pitchFamily="18" charset="0"/>
                <a:cs typeface="Times New Roman" panose="02020603050405020304" pitchFamily="18" charset="0"/>
              </a:rPr>
              <a:t> – kurti klasės mini nominacijas ar mėnesio mokinio apdovanojimus.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604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ECA5C-0420-4B27-A392-F56EE07843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460348-5F5F-42BA-9510-4F9FFB796370}"/>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EC31C4EC-8DC5-46E2-8B9D-7D6E94F8257C}"/>
              </a:ext>
            </a:extLst>
          </p:cNvPr>
          <p:cNvPicPr>
            <a:picLocks noChangeAspect="1"/>
          </p:cNvPicPr>
          <p:nvPr/>
        </p:nvPicPr>
        <p:blipFill>
          <a:blip r:embed="rId2"/>
          <a:stretch>
            <a:fillRect/>
          </a:stretch>
        </p:blipFill>
        <p:spPr>
          <a:xfrm>
            <a:off x="-70078" y="0"/>
            <a:ext cx="12332156" cy="6858000"/>
          </a:xfrm>
          <a:prstGeom prst="rect">
            <a:avLst/>
          </a:prstGeom>
        </p:spPr>
      </p:pic>
      <p:sp>
        <p:nvSpPr>
          <p:cNvPr id="6" name="TextBox 5">
            <a:extLst>
              <a:ext uri="{FF2B5EF4-FFF2-40B4-BE49-F238E27FC236}">
                <a16:creationId xmlns:a16="http://schemas.microsoft.com/office/drawing/2014/main" id="{0D320B08-E1BB-4374-9601-ABBD2D9E23DA}"/>
              </a:ext>
            </a:extLst>
          </p:cNvPr>
          <p:cNvSpPr txBox="1"/>
          <p:nvPr/>
        </p:nvSpPr>
        <p:spPr>
          <a:xfrm>
            <a:off x="2008094" y="466165"/>
            <a:ext cx="8928847" cy="5539978"/>
          </a:xfrm>
          <a:prstGeom prst="rect">
            <a:avLst/>
          </a:prstGeom>
          <a:noFill/>
        </p:spPr>
        <p:txBody>
          <a:bodyPr wrap="square" rtlCol="0">
            <a:spAutoFit/>
          </a:bodyPr>
          <a:lstStyle/>
          <a:p>
            <a:pPr algn="just"/>
            <a:r>
              <a:rPr lang="lt-LT" sz="2400" b="1" dirty="0"/>
              <a:t>TIKSLAS</a:t>
            </a:r>
            <a:r>
              <a:rPr lang="lt-LT" sz="2400" dirty="0"/>
              <a:t>: Padėti gimnazijos vadovui vykdyti mokykloje švietimo stebėseną, skatinančią bendruomenę efektyviam gimnazijos veiklos kokybės įsivertinimui, formuojančią kritinį požiūrį į mokyklos keliamus ugdymo tikslus ir pasirinktus veiklos prioritetus, nustatyti gimnazijoje teikiamo švietimo kokybę ir priimti pagrįstus sprendimus, dėl gimnazijos veiklos tobulinimo.</a:t>
            </a:r>
            <a:endParaRPr lang="en-US" sz="2400" dirty="0"/>
          </a:p>
          <a:p>
            <a:pPr algn="just"/>
            <a:r>
              <a:rPr lang="lt-LT" sz="2400" b="1" dirty="0"/>
              <a:t>UŽDAVINIAI</a:t>
            </a:r>
            <a:endParaRPr lang="en-US" sz="2400" dirty="0"/>
          </a:p>
          <a:p>
            <a:pPr algn="just"/>
            <a:r>
              <a:rPr lang="lt-LT" sz="2400" dirty="0"/>
              <a:t>1. Numatyti gimnazijos veiklos tobulinimo perspektyvą.</a:t>
            </a:r>
            <a:endParaRPr lang="en-US" sz="2400" dirty="0"/>
          </a:p>
          <a:p>
            <a:pPr algn="just"/>
            <a:r>
              <a:rPr lang="lt-LT" sz="2400" dirty="0"/>
              <a:t>2. Sudaryti sąlygas visai mokyklos bendruomenei, argumentuotai ir rezultatyviai diskutuoti apie mokinių asmenybės ugdymą ir mokymąsi.</a:t>
            </a:r>
            <a:endParaRPr lang="en-US" sz="2400" dirty="0"/>
          </a:p>
          <a:p>
            <a:pPr algn="just"/>
            <a:r>
              <a:rPr lang="lt-LT" sz="2400" dirty="0"/>
              <a:t>3. Išrinkti, įsivertinti ir tobulinti reikšmingiausią veiklos sritį, orientuojantis į mokinių mokymosi pažangos ir pasiekimų gerinimą.</a:t>
            </a:r>
            <a:endParaRPr lang="en-US" sz="2400" dirty="0"/>
          </a:p>
          <a:p>
            <a:pPr algn="just"/>
            <a:r>
              <a:rPr lang="lt-LT" sz="2400" dirty="0"/>
              <a:t>4. Teikti mokyklos bendruomenės nariams patikimą ir išsamią informaciją apie visų mokyklos veiklos sričių kokybę.</a:t>
            </a:r>
            <a:endParaRPr lang="en-US" sz="2400" dirty="0"/>
          </a:p>
          <a:p>
            <a:endParaRPr lang="en-US" dirty="0"/>
          </a:p>
        </p:txBody>
      </p:sp>
    </p:spTree>
    <p:extLst>
      <p:ext uri="{BB962C8B-B14F-4D97-AF65-F5344CB8AC3E}">
        <p14:creationId xmlns:p14="http://schemas.microsoft.com/office/powerpoint/2010/main" val="1904837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171F4-46D5-45BE-9642-ED9CAF62A3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490F80-7563-48AB-9E38-7F29C35007C1}"/>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B51308E6-94FA-41B9-AC66-CBEAB391E333}"/>
              </a:ext>
            </a:extLst>
          </p:cNvPr>
          <p:cNvPicPr>
            <a:picLocks noChangeAspect="1"/>
          </p:cNvPicPr>
          <p:nvPr/>
        </p:nvPicPr>
        <p:blipFill>
          <a:blip r:embed="rId2"/>
          <a:stretch>
            <a:fillRect/>
          </a:stretch>
        </p:blipFill>
        <p:spPr>
          <a:xfrm>
            <a:off x="0" y="-54429"/>
            <a:ext cx="12192000" cy="6966857"/>
          </a:xfrm>
          <a:prstGeom prst="rect">
            <a:avLst/>
          </a:prstGeom>
        </p:spPr>
      </p:pic>
      <p:sp>
        <p:nvSpPr>
          <p:cNvPr id="6" name="Rectangle 5">
            <a:extLst>
              <a:ext uri="{FF2B5EF4-FFF2-40B4-BE49-F238E27FC236}">
                <a16:creationId xmlns:a16="http://schemas.microsoft.com/office/drawing/2014/main" id="{FC8AC1E1-AFDD-4090-872F-93383E1ED594}"/>
              </a:ext>
            </a:extLst>
          </p:cNvPr>
          <p:cNvSpPr/>
          <p:nvPr/>
        </p:nvSpPr>
        <p:spPr>
          <a:xfrm>
            <a:off x="962648" y="905494"/>
            <a:ext cx="5312673" cy="646331"/>
          </a:xfrm>
          <a:prstGeom prst="rect">
            <a:avLst/>
          </a:prstGeom>
        </p:spPr>
        <p:txBody>
          <a:bodyPr wrap="none">
            <a:spAutoFit/>
          </a:bodyPr>
          <a:lstStyle/>
          <a:p>
            <a:pPr>
              <a:buFont typeface="Wingdings 2" panose="05020102010507070707" pitchFamily="18" charset="2"/>
              <a:buNone/>
            </a:pPr>
            <a:r>
              <a:rPr lang="lt-LT" altLang="en-US" sz="3600" b="1" i="1" dirty="0"/>
              <a:t>Įsivertinimo grupės nariai:</a:t>
            </a:r>
            <a:r>
              <a:rPr lang="lt-LT" altLang="en-US" sz="3600" i="1" dirty="0"/>
              <a:t> </a:t>
            </a:r>
            <a:endParaRPr lang="en-US" altLang="en-US" sz="3600" i="1" dirty="0"/>
          </a:p>
        </p:txBody>
      </p:sp>
      <p:sp>
        <p:nvSpPr>
          <p:cNvPr id="7" name="Rectangle 6">
            <a:extLst>
              <a:ext uri="{FF2B5EF4-FFF2-40B4-BE49-F238E27FC236}">
                <a16:creationId xmlns:a16="http://schemas.microsoft.com/office/drawing/2014/main" id="{9D327515-599E-4AE8-A5CF-3492267568A5}"/>
              </a:ext>
            </a:extLst>
          </p:cNvPr>
          <p:cNvSpPr/>
          <p:nvPr/>
        </p:nvSpPr>
        <p:spPr>
          <a:xfrm>
            <a:off x="2321859" y="2303545"/>
            <a:ext cx="9278470" cy="1938992"/>
          </a:xfrm>
          <a:prstGeom prst="rect">
            <a:avLst/>
          </a:prstGeom>
        </p:spPr>
        <p:txBody>
          <a:bodyPr wrap="square">
            <a:spAutoFit/>
          </a:bodyPr>
          <a:lstStyle/>
          <a:p>
            <a:pPr>
              <a:defRPr/>
            </a:pPr>
            <a:r>
              <a:rPr lang="lt-LT" sz="2400" dirty="0"/>
              <a:t>Julija </a:t>
            </a:r>
            <a:r>
              <a:rPr lang="lt-LT" sz="2400" dirty="0" err="1"/>
              <a:t>Aidukonienė</a:t>
            </a:r>
            <a:r>
              <a:rPr lang="lt-LT" sz="2400" dirty="0"/>
              <a:t> - klasių auklėtojų metodinės grupės atstovė;</a:t>
            </a:r>
            <a:endParaRPr lang="en-US" sz="2400" dirty="0"/>
          </a:p>
          <a:p>
            <a:pPr>
              <a:defRPr/>
            </a:pPr>
            <a:r>
              <a:rPr lang="lt-LT" sz="2400" dirty="0"/>
              <a:t>Galina </a:t>
            </a:r>
            <a:r>
              <a:rPr lang="lt-LT" sz="2400" dirty="0" err="1"/>
              <a:t>Andrukonis</a:t>
            </a:r>
            <a:r>
              <a:rPr lang="lt-LT" sz="2400" dirty="0"/>
              <a:t> - gamtos ir tiksliųjų mokslų metodinės grupės atstovė;</a:t>
            </a:r>
            <a:endParaRPr lang="en-US" sz="2400" dirty="0"/>
          </a:p>
          <a:p>
            <a:pPr>
              <a:defRPr/>
            </a:pPr>
            <a:r>
              <a:rPr lang="lt-LT" sz="2400" dirty="0"/>
              <a:t>Joana </a:t>
            </a:r>
            <a:r>
              <a:rPr lang="lt-LT" sz="2400" dirty="0" err="1"/>
              <a:t>Krasovskaja</a:t>
            </a:r>
            <a:r>
              <a:rPr lang="lt-LT" sz="2400" dirty="0"/>
              <a:t> – pradinių klasių metodinės grupės atstovė;</a:t>
            </a:r>
            <a:endParaRPr lang="en-US" sz="2400" dirty="0"/>
          </a:p>
          <a:p>
            <a:pPr>
              <a:defRPr/>
            </a:pPr>
            <a:r>
              <a:rPr lang="lt-LT" sz="2400" dirty="0"/>
              <a:t>Teresa </a:t>
            </a:r>
            <a:r>
              <a:rPr lang="lt-LT" sz="2400" dirty="0" err="1"/>
              <a:t>Bogdiun</a:t>
            </a:r>
            <a:r>
              <a:rPr lang="ru-RU" sz="2400" dirty="0"/>
              <a:t> </a:t>
            </a:r>
            <a:r>
              <a:rPr lang="lt-LT" sz="2400" dirty="0"/>
              <a:t>– humanitarų metodinės grupės atstovė;</a:t>
            </a:r>
          </a:p>
          <a:p>
            <a:pPr>
              <a:defRPr/>
            </a:pPr>
            <a:r>
              <a:rPr lang="lt-LT" sz="2400" dirty="0"/>
              <a:t>Natalija </a:t>
            </a:r>
            <a:r>
              <a:rPr lang="lt-LT" sz="2400" dirty="0" err="1"/>
              <a:t>Malinovska</a:t>
            </a:r>
            <a:r>
              <a:rPr lang="lt-LT" sz="2400" dirty="0"/>
              <a:t> – mokinių atstovė.</a:t>
            </a:r>
            <a:endParaRPr lang="en-US" sz="2400" dirty="0"/>
          </a:p>
        </p:txBody>
      </p:sp>
    </p:spTree>
    <p:extLst>
      <p:ext uri="{BB962C8B-B14F-4D97-AF65-F5344CB8AC3E}">
        <p14:creationId xmlns:p14="http://schemas.microsoft.com/office/powerpoint/2010/main" val="2515515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FDF92-6996-4EF3-A133-EE9CA99CA4C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8FF0CB9-FA0D-4FBC-ACC4-219A1A536DCD}"/>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6FAC16FD-A2C9-4939-A811-51BA5D1E606C}"/>
              </a:ext>
            </a:extLst>
          </p:cNvPr>
          <p:cNvPicPr>
            <a:picLocks noChangeAspect="1"/>
          </p:cNvPicPr>
          <p:nvPr/>
        </p:nvPicPr>
        <p:blipFill>
          <a:blip r:embed="rId2"/>
          <a:stretch>
            <a:fillRect/>
          </a:stretch>
        </p:blipFill>
        <p:spPr>
          <a:xfrm>
            <a:off x="0" y="29540"/>
            <a:ext cx="12192000" cy="6798919"/>
          </a:xfrm>
          <a:prstGeom prst="rect">
            <a:avLst/>
          </a:prstGeom>
        </p:spPr>
      </p:pic>
      <p:sp>
        <p:nvSpPr>
          <p:cNvPr id="5" name="Rectangle 4">
            <a:extLst>
              <a:ext uri="{FF2B5EF4-FFF2-40B4-BE49-F238E27FC236}">
                <a16:creationId xmlns:a16="http://schemas.microsoft.com/office/drawing/2014/main" id="{DC0AF743-A398-454A-ACC1-C733B1E5F8F8}"/>
              </a:ext>
            </a:extLst>
          </p:cNvPr>
          <p:cNvSpPr/>
          <p:nvPr/>
        </p:nvSpPr>
        <p:spPr>
          <a:xfrm>
            <a:off x="1470212" y="932330"/>
            <a:ext cx="7673788" cy="4524315"/>
          </a:xfrm>
          <a:prstGeom prst="rect">
            <a:avLst/>
          </a:prstGeom>
        </p:spPr>
        <p:txBody>
          <a:bodyPr wrap="square">
            <a:spAutoFit/>
          </a:bodyPr>
          <a:lstStyle/>
          <a:p>
            <a:pPr algn="just"/>
            <a:r>
              <a:rPr lang="lt-LT" altLang="en-US" sz="3200" dirty="0"/>
              <a:t>Vadovaujantis „Mokyklos, įgyvendinančios bendrojo ugdymo programas, veiklos kokybės įsivertinimo metodika“ (2016), įsivertinimo grupė iniciavo platųjį įsivertinimą. Jo metu mokytojai,  mokiniai bei tėvai (viso </a:t>
            </a:r>
            <a:r>
              <a:rPr lang="en-US" altLang="en-US" sz="3200" dirty="0"/>
              <a:t>6</a:t>
            </a:r>
            <a:r>
              <a:rPr lang="lt-LT" altLang="en-US" sz="3200" dirty="0"/>
              <a:t>9</a:t>
            </a:r>
            <a:r>
              <a:rPr lang="en-US" altLang="en-US" sz="3200" dirty="0"/>
              <a:t> </a:t>
            </a:r>
            <a:r>
              <a:rPr lang="lt-LT" altLang="en-US" sz="3200" dirty="0"/>
              <a:t>asmeni</a:t>
            </a:r>
            <a:r>
              <a:rPr lang="en-US" altLang="en-US" sz="3200" dirty="0"/>
              <a:t>s</a:t>
            </a:r>
            <a:r>
              <a:rPr lang="lt-LT" altLang="en-US" sz="3200" dirty="0"/>
              <a:t>) vertino visas sritis, temas ir rodiklius remdamiesi detaliuosiuose rodiklių aprašymuose pateiktu aukščiausiu kokybės būviu. Atlikus apklausą, paaiškėjo:</a:t>
            </a:r>
            <a:endParaRPr lang="en-US" altLang="en-US" sz="4800" dirty="0"/>
          </a:p>
        </p:txBody>
      </p:sp>
    </p:spTree>
    <p:extLst>
      <p:ext uri="{BB962C8B-B14F-4D97-AF65-F5344CB8AC3E}">
        <p14:creationId xmlns:p14="http://schemas.microsoft.com/office/powerpoint/2010/main" val="3863229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D1949-0924-400D-BB6F-DA2D8F33E1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1810D1-F111-4901-8194-EE01AB26DE6A}"/>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0CCD775F-E9ED-47ED-AD46-A804EB9BE673}"/>
              </a:ext>
            </a:extLst>
          </p:cNvPr>
          <p:cNvPicPr>
            <a:picLocks noChangeAspect="1"/>
          </p:cNvPicPr>
          <p:nvPr/>
        </p:nvPicPr>
        <p:blipFill>
          <a:blip r:embed="rId2"/>
          <a:stretch>
            <a:fillRect/>
          </a:stretch>
        </p:blipFill>
        <p:spPr>
          <a:xfrm>
            <a:off x="0" y="1896"/>
            <a:ext cx="12191999" cy="6854208"/>
          </a:xfrm>
          <a:prstGeom prst="rect">
            <a:avLst/>
          </a:prstGeom>
        </p:spPr>
      </p:pic>
      <p:pic>
        <p:nvPicPr>
          <p:cNvPr id="5" name="Picture 4">
            <a:extLst>
              <a:ext uri="{FF2B5EF4-FFF2-40B4-BE49-F238E27FC236}">
                <a16:creationId xmlns:a16="http://schemas.microsoft.com/office/drawing/2014/main" id="{6CCED4CB-3BD8-4E55-8FB2-4D3A126E6F62}"/>
              </a:ext>
            </a:extLst>
          </p:cNvPr>
          <p:cNvPicPr/>
          <p:nvPr/>
        </p:nvPicPr>
        <p:blipFill>
          <a:blip r:embed="rId3"/>
          <a:stretch>
            <a:fillRect/>
          </a:stretch>
        </p:blipFill>
        <p:spPr>
          <a:xfrm>
            <a:off x="672353" y="681038"/>
            <a:ext cx="11125199" cy="5370138"/>
          </a:xfrm>
          <a:prstGeom prst="rect">
            <a:avLst/>
          </a:prstGeom>
        </p:spPr>
      </p:pic>
    </p:spTree>
    <p:extLst>
      <p:ext uri="{BB962C8B-B14F-4D97-AF65-F5344CB8AC3E}">
        <p14:creationId xmlns:p14="http://schemas.microsoft.com/office/powerpoint/2010/main" val="2873709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136E9-F8DE-42ED-BAED-3008F26F77F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553509-4E61-4950-B728-03DB18B0A9D7}"/>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8E1F0937-B424-4344-AEA2-F2EECB7A2250}"/>
              </a:ext>
            </a:extLst>
          </p:cNvPr>
          <p:cNvPicPr>
            <a:picLocks noChangeAspect="1"/>
          </p:cNvPicPr>
          <p:nvPr/>
        </p:nvPicPr>
        <p:blipFill>
          <a:blip r:embed="rId2"/>
          <a:stretch>
            <a:fillRect/>
          </a:stretch>
        </p:blipFill>
        <p:spPr>
          <a:xfrm>
            <a:off x="0" y="-6482"/>
            <a:ext cx="12192000" cy="6870966"/>
          </a:xfrm>
          <a:prstGeom prst="rect">
            <a:avLst/>
          </a:prstGeom>
        </p:spPr>
      </p:pic>
      <p:sp>
        <p:nvSpPr>
          <p:cNvPr id="5" name="Rectangle 4">
            <a:extLst>
              <a:ext uri="{FF2B5EF4-FFF2-40B4-BE49-F238E27FC236}">
                <a16:creationId xmlns:a16="http://schemas.microsoft.com/office/drawing/2014/main" id="{D9E79C13-F62B-4E07-BD51-BAE71A1FDEAF}"/>
              </a:ext>
            </a:extLst>
          </p:cNvPr>
          <p:cNvSpPr/>
          <p:nvPr/>
        </p:nvSpPr>
        <p:spPr>
          <a:xfrm>
            <a:off x="2506035" y="883506"/>
            <a:ext cx="6177910" cy="3740126"/>
          </a:xfrm>
          <a:prstGeom prst="rect">
            <a:avLst/>
          </a:prstGeom>
        </p:spPr>
        <p:txBody>
          <a:bodyPr wrap="none">
            <a:spAutoFit/>
          </a:bodyPr>
          <a:lstStyle/>
          <a:p>
            <a:pPr>
              <a:lnSpc>
                <a:spcPct val="107000"/>
              </a:lnSpc>
              <a:spcAft>
                <a:spcPts val="0"/>
              </a:spcAft>
            </a:pPr>
            <a:r>
              <a:rPr lang="lt-LT" sz="4000" b="1" dirty="0">
                <a:solidFill>
                  <a:srgbClr val="000000"/>
                </a:solidFill>
                <a:latin typeface="Calibri" panose="020F0502020204030204" pitchFamily="34" charset="0"/>
                <a:ea typeface="Calibri" panose="020F0502020204030204" pitchFamily="34" charset="0"/>
                <a:cs typeface="Calibri" panose="020F0502020204030204" pitchFamily="34" charset="0"/>
              </a:rPr>
              <a:t>Aukščiausios vertės:</a:t>
            </a:r>
            <a:endParaRPr lang="pl-PL" sz="40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endParaRPr lang="pl-PL" sz="32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lt-LT" sz="3200" dirty="0"/>
              <a:t>3.1.3. - Aplinkų </a:t>
            </a:r>
            <a:r>
              <a:rPr lang="lt-LT" sz="3200" dirty="0" err="1"/>
              <a:t>bendrakūra</a:t>
            </a:r>
            <a:r>
              <a:rPr lang="lt-LT" sz="3200" dirty="0"/>
              <a:t> </a:t>
            </a:r>
            <a:endParaRPr lang="en-US" sz="3200" dirty="0"/>
          </a:p>
          <a:p>
            <a:r>
              <a:rPr lang="lt-LT" sz="3200" dirty="0"/>
              <a:t>3.1.2. - Pastatas ir jo aplinka</a:t>
            </a:r>
            <a:endParaRPr lang="en-US" sz="3200" dirty="0"/>
          </a:p>
          <a:p>
            <a:r>
              <a:rPr lang="lt-LT" sz="3200" dirty="0"/>
              <a:t>4.2.2. - Bendradarbiavimas su tėvais</a:t>
            </a:r>
            <a:endParaRPr lang="en-US" sz="3200" dirty="0"/>
          </a:p>
          <a:p>
            <a:r>
              <a:rPr lang="lt-LT" sz="3200" dirty="0"/>
              <a:t>2.4.1. - Vertinimas ugdymui</a:t>
            </a:r>
            <a:endParaRPr lang="en-US" sz="3200" dirty="0"/>
          </a:p>
          <a:p>
            <a:r>
              <a:rPr lang="lt-LT" sz="3200" dirty="0"/>
              <a:t>4.3.1. - Kompetencija</a:t>
            </a:r>
            <a:endParaRPr lang="en-US" sz="32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1719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0E677-DDF7-4A57-B8C6-306CC3E57B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519F71-39D8-449B-9B27-4BD6CF10C063}"/>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D86EB57E-BEBE-4639-AB1A-A41BA3D2EE0D}"/>
              </a:ext>
            </a:extLst>
          </p:cNvPr>
          <p:cNvPicPr>
            <a:picLocks noChangeAspect="1"/>
          </p:cNvPicPr>
          <p:nvPr/>
        </p:nvPicPr>
        <p:blipFill>
          <a:blip r:embed="rId2"/>
          <a:stretch>
            <a:fillRect/>
          </a:stretch>
        </p:blipFill>
        <p:spPr>
          <a:xfrm>
            <a:off x="0" y="-2282"/>
            <a:ext cx="12192000" cy="6862564"/>
          </a:xfrm>
          <a:prstGeom prst="rect">
            <a:avLst/>
          </a:prstGeom>
        </p:spPr>
      </p:pic>
      <p:sp>
        <p:nvSpPr>
          <p:cNvPr id="5" name="Rectangle 4">
            <a:extLst>
              <a:ext uri="{FF2B5EF4-FFF2-40B4-BE49-F238E27FC236}">
                <a16:creationId xmlns:a16="http://schemas.microsoft.com/office/drawing/2014/main" id="{463A42CA-BF96-4988-8229-49B15716B946}"/>
              </a:ext>
            </a:extLst>
          </p:cNvPr>
          <p:cNvSpPr/>
          <p:nvPr/>
        </p:nvSpPr>
        <p:spPr>
          <a:xfrm>
            <a:off x="2058445" y="1027906"/>
            <a:ext cx="8303940" cy="3740126"/>
          </a:xfrm>
          <a:prstGeom prst="rect">
            <a:avLst/>
          </a:prstGeom>
        </p:spPr>
        <p:txBody>
          <a:bodyPr wrap="none">
            <a:spAutoFit/>
          </a:bodyPr>
          <a:lstStyle/>
          <a:p>
            <a:pPr>
              <a:lnSpc>
                <a:spcPct val="107000"/>
              </a:lnSpc>
              <a:spcAft>
                <a:spcPts val="0"/>
              </a:spcAft>
            </a:pPr>
            <a:r>
              <a:rPr lang="lt-LT" sz="4000" b="1" dirty="0">
                <a:solidFill>
                  <a:srgbClr val="000000"/>
                </a:solidFill>
                <a:latin typeface="Calibri" panose="020F0502020204030204" pitchFamily="34" charset="0"/>
                <a:ea typeface="Calibri" panose="020F0502020204030204" pitchFamily="34" charset="0"/>
                <a:cs typeface="Calibri" panose="020F0502020204030204" pitchFamily="34" charset="0"/>
              </a:rPr>
              <a:t>Žemiausios vertės:</a:t>
            </a:r>
            <a:endParaRPr lang="pl-PL" sz="40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endParaRPr lang="pl-PL" sz="32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lt-LT" sz="3200" dirty="0"/>
              <a:t>2.2.1. - Mokymosi lūkesčiai ir mokinių skatinimas</a:t>
            </a:r>
            <a:endParaRPr lang="en-US" sz="3200" dirty="0"/>
          </a:p>
          <a:p>
            <a:r>
              <a:rPr lang="lt-LT" sz="3200" dirty="0"/>
              <a:t>4.1.3. - Mokyklos savivalda</a:t>
            </a:r>
            <a:endParaRPr lang="en-US" sz="3200" dirty="0"/>
          </a:p>
          <a:p>
            <a:r>
              <a:rPr lang="lt-LT" sz="3200" dirty="0"/>
              <a:t>4.1.2. - Lyderystė</a:t>
            </a:r>
            <a:endParaRPr lang="en-US" sz="3200" dirty="0"/>
          </a:p>
          <a:p>
            <a:r>
              <a:rPr lang="lt-LT" sz="3200" dirty="0"/>
              <a:t>1.2.1. - Mokinio pasiekimai ir pažanga</a:t>
            </a:r>
            <a:endParaRPr lang="en-US" sz="3200" dirty="0"/>
          </a:p>
          <a:p>
            <a:r>
              <a:rPr lang="lt-LT" sz="3200" dirty="0"/>
              <a:t>1.1.1. - Asmenybės tapsmas</a:t>
            </a:r>
            <a:endParaRPr lang="pl-PL" sz="32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4165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A8CBD-7E1F-4F27-8C29-F342FE62FB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215FDE-8460-48BB-A7F0-39BF5E065170}"/>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3EE1F0F9-3182-4357-BC19-0E580A23ADD0}"/>
              </a:ext>
            </a:extLst>
          </p:cNvPr>
          <p:cNvPicPr>
            <a:picLocks noChangeAspect="1"/>
          </p:cNvPicPr>
          <p:nvPr/>
        </p:nvPicPr>
        <p:blipFill>
          <a:blip r:embed="rId2"/>
          <a:stretch>
            <a:fillRect/>
          </a:stretch>
        </p:blipFill>
        <p:spPr>
          <a:xfrm>
            <a:off x="0" y="-6482"/>
            <a:ext cx="12192000" cy="6870966"/>
          </a:xfrm>
          <a:prstGeom prst="rect">
            <a:avLst/>
          </a:prstGeom>
        </p:spPr>
      </p:pic>
      <p:sp>
        <p:nvSpPr>
          <p:cNvPr id="5" name="Rectangle 4">
            <a:extLst>
              <a:ext uri="{FF2B5EF4-FFF2-40B4-BE49-F238E27FC236}">
                <a16:creationId xmlns:a16="http://schemas.microsoft.com/office/drawing/2014/main" id="{D1D4C5BB-3BEE-41E5-8FC0-CC2AE6E3F0DD}"/>
              </a:ext>
            </a:extLst>
          </p:cNvPr>
          <p:cNvSpPr/>
          <p:nvPr/>
        </p:nvSpPr>
        <p:spPr>
          <a:xfrm>
            <a:off x="600635" y="1327559"/>
            <a:ext cx="10856259" cy="2540888"/>
          </a:xfrm>
          <a:prstGeom prst="rect">
            <a:avLst/>
          </a:prstGeom>
        </p:spPr>
        <p:txBody>
          <a:bodyPr wrap="square">
            <a:spAutoFit/>
          </a:bodyPr>
          <a:lstStyle/>
          <a:p>
            <a:pPr algn="ctr">
              <a:lnSpc>
                <a:spcPct val="150000"/>
              </a:lnSpc>
              <a:spcAft>
                <a:spcPts val="0"/>
              </a:spcAft>
            </a:pPr>
            <a:r>
              <a:rPr lang="lt-LT"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Mokyklos veiklos kokybės įsivertinimo giluminio įsivertinimo metu gauti rezultatai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Remiantis mokinių, mokytojų ir tėvų (globėjų) apklausomis, asmeniniais pokalbiais su mokiniais bei mokytojais gimnazijos veiklos kokybės įsivertinimo grupė siekė išsiaiškinti ar mokytojų palaikymas padeda formuotis aukštiems mokinių siekiams, ar mokytojai planuoja ir parenka prasmingas ugdymo(</a:t>
            </a:r>
            <a:r>
              <a:rPr lang="lt-LT"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veiklas, kurios skatina smalsumą ir en­tuziazmą, ar mokymasis siejamas su mokinių gyvenimo patirtimis.</a:t>
            </a:r>
            <a:endParaRPr lang="en-US" dirty="0">
              <a:latin typeface="Minion Pro"/>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7209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C0866-8584-4CE2-9127-24E88D2740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B4F5CB3-9708-4B11-BB91-AA26E175FF37}"/>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F5FDF70B-707F-4FCF-B5A0-67F1162A28EA}"/>
              </a:ext>
            </a:extLst>
          </p:cNvPr>
          <p:cNvPicPr>
            <a:picLocks noChangeAspect="1"/>
          </p:cNvPicPr>
          <p:nvPr/>
        </p:nvPicPr>
        <p:blipFill>
          <a:blip r:embed="rId2"/>
          <a:stretch>
            <a:fillRect/>
          </a:stretch>
        </p:blipFill>
        <p:spPr>
          <a:xfrm>
            <a:off x="0" y="3792"/>
            <a:ext cx="12191999" cy="6854208"/>
          </a:xfrm>
          <a:prstGeom prst="rect">
            <a:avLst/>
          </a:prstGeom>
        </p:spPr>
      </p:pic>
      <p:sp>
        <p:nvSpPr>
          <p:cNvPr id="5" name="Rectangle 4">
            <a:extLst>
              <a:ext uri="{FF2B5EF4-FFF2-40B4-BE49-F238E27FC236}">
                <a16:creationId xmlns:a16="http://schemas.microsoft.com/office/drawing/2014/main" id="{311B2EAD-58FF-45E4-BB72-0D2331E5FE2B}"/>
              </a:ext>
            </a:extLst>
          </p:cNvPr>
          <p:cNvSpPr/>
          <p:nvPr/>
        </p:nvSpPr>
        <p:spPr>
          <a:xfrm>
            <a:off x="457200" y="614264"/>
            <a:ext cx="11483787" cy="5449377"/>
          </a:xfrm>
          <a:prstGeom prst="rect">
            <a:avLst/>
          </a:prstGeom>
        </p:spPr>
        <p:txBody>
          <a:bodyPr wrap="square">
            <a:spAutoFit/>
          </a:bodyPr>
          <a:lstStyle/>
          <a:p>
            <a:pPr algn="just">
              <a:lnSpc>
                <a:spcPct val="150000"/>
              </a:lnSpc>
              <a:spcAft>
                <a:spcPts val="0"/>
              </a:spcAft>
            </a:pPr>
            <a:r>
              <a:rPr lang="lt-LT" b="1" dirty="0">
                <a:latin typeface="Times New Roman" panose="02020603050405020304" pitchFamily="18" charset="0"/>
                <a:ea typeface="Calibri" panose="020F0502020204030204" pitchFamily="34" charset="0"/>
                <a:cs typeface="Times New Roman" panose="02020603050405020304" pitchFamily="18" charset="0"/>
              </a:rPr>
              <a:t>Išvados: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Tikėjimas mokiniais</a:t>
            </a:r>
            <a:r>
              <a:rPr lang="lt-LT" dirty="0">
                <a:latin typeface="Times New Roman" panose="02020603050405020304" pitchFamily="18" charset="0"/>
                <a:ea typeface="Times New Roman" panose="02020603050405020304" pitchFamily="18" charset="0"/>
                <a:cs typeface="Times New Roman" panose="02020603050405020304" pitchFamily="18" charset="0"/>
              </a:rPr>
              <a:t> – tiek mokiniai, tiek mokytojai dažniausiai tiki mokinių gebėjimu mokytis ir pasiekti aukštų rezultatų, tačiau tėvų tikėjimas tuo žemesnis (tik 68 %).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Motyvacija ir palaikymas</a:t>
            </a:r>
            <a:r>
              <a:rPr lang="lt-LT" dirty="0">
                <a:latin typeface="Times New Roman" panose="02020603050405020304" pitchFamily="18" charset="0"/>
                <a:ea typeface="Times New Roman" panose="02020603050405020304" pitchFamily="18" charset="0"/>
                <a:cs typeface="Times New Roman" panose="02020603050405020304" pitchFamily="18" charset="0"/>
              </a:rPr>
              <a:t> – nors mokytojai tvirtina, kad mokinius palaiko (100 %), tik 62 % mokinių tai jaučia, o 33 % tai patiria tik „kartais“.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Pamokų planavimas sėkmei</a:t>
            </a:r>
            <a:r>
              <a:rPr lang="lt-LT" dirty="0">
                <a:latin typeface="Times New Roman" panose="02020603050405020304" pitchFamily="18" charset="0"/>
                <a:ea typeface="Times New Roman" panose="02020603050405020304" pitchFamily="18" charset="0"/>
                <a:cs typeface="Times New Roman" panose="02020603050405020304" pitchFamily="18" charset="0"/>
              </a:rPr>
              <a:t> – mokytojai tvirtai įsitikinę, kad planuoja pamokas kiekvienam mokiniui (100 %), tačiau mokinių vertinimu – tik 55,6 % tą iš tiesų jaučia.</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Tikslų ir lūkesčių aiškumas</a:t>
            </a:r>
            <a:r>
              <a:rPr lang="lt-LT" dirty="0">
                <a:latin typeface="Times New Roman" panose="02020603050405020304" pitchFamily="18" charset="0"/>
                <a:ea typeface="Times New Roman" panose="02020603050405020304" pitchFamily="18" charset="0"/>
                <a:cs typeface="Times New Roman" panose="02020603050405020304" pitchFamily="18" charset="0"/>
              </a:rPr>
              <a:t> – tik 35,6 % mokinių geba išsakyti mokymosi lūkesčius, o 46,7 % supranta mokytojo keliamus tikslus.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Smalsumo ir kūrybos skatinimas</a:t>
            </a:r>
            <a:r>
              <a:rPr lang="lt-LT" dirty="0">
                <a:latin typeface="Times New Roman" panose="02020603050405020304" pitchFamily="18" charset="0"/>
                <a:ea typeface="Times New Roman" panose="02020603050405020304" pitchFamily="18" charset="0"/>
                <a:cs typeface="Times New Roman" panose="02020603050405020304" pitchFamily="18" charset="0"/>
              </a:rPr>
              <a:t> – tik 44,4 % mokinių nurodė, kad užduotys skatina jų smalsumą ir kūrybiškumą, o pusė to nepatiria arba patiria tik kartais.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tabLst>
                <a:tab pos="457200" algn="l"/>
              </a:tabLst>
            </a:pPr>
            <a:r>
              <a:rPr lang="lt-LT" b="1" dirty="0">
                <a:latin typeface="Times New Roman" panose="02020603050405020304" pitchFamily="18" charset="0"/>
                <a:ea typeface="Times New Roman" panose="02020603050405020304" pitchFamily="18" charset="0"/>
                <a:cs typeface="Times New Roman" panose="02020603050405020304" pitchFamily="18" charset="0"/>
              </a:rPr>
              <a:t>Refleksija ir džiaugsmas dėl pasiekimų</a:t>
            </a:r>
            <a:r>
              <a:rPr lang="lt-LT" dirty="0">
                <a:latin typeface="Times New Roman" panose="02020603050405020304" pitchFamily="18" charset="0"/>
                <a:ea typeface="Times New Roman" panose="02020603050405020304" pitchFamily="18" charset="0"/>
                <a:cs typeface="Times New Roman" panose="02020603050405020304" pitchFamily="18" charset="0"/>
              </a:rPr>
              <a:t> – tik 33,3 % mokinių jaučia, kad jų pasiekimai pastebimi ir vertinami; tai rodo emocinio saugumo ir palaikymo trūkumą.</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048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1262</TotalTime>
  <Words>673</Words>
  <Application>Microsoft Office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Minion Pro</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cp:revision>
  <dcterms:created xsi:type="dcterms:W3CDTF">2024-12-18T11:14:35Z</dcterms:created>
  <dcterms:modified xsi:type="dcterms:W3CDTF">2025-06-26T09:21:12Z</dcterms:modified>
</cp:coreProperties>
</file>