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Vidutinis stilius 2 – paryškinima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22570A-95AF-457A-9FF8-4146E66515F2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</dgm:pt>
    <dgm:pt modelId="{48A22A74-68E4-4840-B2DC-0DF3E47E3D31}">
      <dgm:prSet custT="1"/>
      <dgm:spPr/>
      <dgm:t>
        <a:bodyPr/>
        <a:lstStyle/>
        <a:p>
          <a:pPr marR="0" algn="ctr" rtl="0"/>
          <a:r>
            <a:rPr lang="lt-LT" sz="1800" b="1" i="0" u="none" strike="noStrike" baseline="0" dirty="0" smtClean="0">
              <a:latin typeface="Times New Roman" panose="02020603050405020304" pitchFamily="18" charset="0"/>
            </a:rPr>
            <a:t>1 etapas</a:t>
          </a:r>
        </a:p>
        <a:p>
          <a:pPr marR="0" algn="ctr" rtl="0"/>
          <a:r>
            <a:rPr lang="lt-LT" sz="1400" b="0" i="0" u="none" strike="noStrike" baseline="0" dirty="0" smtClean="0">
              <a:latin typeface="Times New Roman" panose="02020603050405020304" pitchFamily="18" charset="0"/>
            </a:rPr>
            <a:t>Pasirengimas įsivertinti. Įsivertinimo srities apibrėžimas</a:t>
          </a:r>
          <a:r>
            <a:rPr lang="lt-LT" sz="1200" b="0" i="0" u="none" strike="noStrike" baseline="0" dirty="0" smtClean="0">
              <a:latin typeface="Times New Roman" panose="02020603050405020304" pitchFamily="18" charset="0"/>
            </a:rPr>
            <a:t>.</a:t>
          </a:r>
          <a:endParaRPr lang="lt-LT" sz="1200" dirty="0" smtClean="0"/>
        </a:p>
      </dgm:t>
    </dgm:pt>
    <dgm:pt modelId="{F2C7C608-87C4-42CE-B9F1-E812F670BDC3}" type="parTrans" cxnId="{EB0C3962-4996-4B72-BEC2-5942D21F2A68}">
      <dgm:prSet/>
      <dgm:spPr/>
      <dgm:t>
        <a:bodyPr/>
        <a:lstStyle/>
        <a:p>
          <a:endParaRPr lang="lt-LT"/>
        </a:p>
      </dgm:t>
    </dgm:pt>
    <dgm:pt modelId="{5C701443-2503-4140-9E1E-E91C07DF59FC}" type="sibTrans" cxnId="{EB0C3962-4996-4B72-BEC2-5942D21F2A68}">
      <dgm:prSet/>
      <dgm:spPr/>
      <dgm:t>
        <a:bodyPr/>
        <a:lstStyle/>
        <a:p>
          <a:endParaRPr lang="lt-LT"/>
        </a:p>
      </dgm:t>
    </dgm:pt>
    <dgm:pt modelId="{B6EEB8FC-E887-4A51-A928-943845A7208A}">
      <dgm:prSet custT="1"/>
      <dgm:spPr/>
      <dgm:t>
        <a:bodyPr/>
        <a:lstStyle/>
        <a:p>
          <a:pPr marR="0" algn="ctr" rtl="0"/>
          <a:r>
            <a:rPr lang="lt-LT" sz="2000" b="1" i="0" u="none" strike="noStrike" baseline="0" dirty="0" smtClean="0">
              <a:latin typeface="Times New Roman" panose="02020603050405020304" pitchFamily="18" charset="0"/>
            </a:rPr>
            <a:t>2 etapas</a:t>
          </a:r>
        </a:p>
        <a:p>
          <a:pPr algn="ctr" rtl="0"/>
          <a:r>
            <a:rPr lang="lt-LT" sz="1400" b="0" i="0" u="none" strike="noStrike" baseline="0" dirty="0" smtClean="0">
              <a:latin typeface="Times New Roman" panose="02020603050405020304" pitchFamily="18" charset="0"/>
            </a:rPr>
            <a:t>Įsivertinimo koncepcijos kūrimas</a:t>
          </a:r>
          <a:endParaRPr lang="lt-LT" sz="1400" dirty="0" smtClean="0"/>
        </a:p>
      </dgm:t>
    </dgm:pt>
    <dgm:pt modelId="{7FB07443-5573-4F0C-9708-6479832D7CEF}" type="parTrans" cxnId="{44662E4F-DE52-4BF8-A803-0CF7658C7F96}">
      <dgm:prSet/>
      <dgm:spPr/>
      <dgm:t>
        <a:bodyPr/>
        <a:lstStyle/>
        <a:p>
          <a:endParaRPr lang="lt-LT"/>
        </a:p>
      </dgm:t>
    </dgm:pt>
    <dgm:pt modelId="{58929442-8A26-4A35-9EFD-EF47172FD323}" type="sibTrans" cxnId="{44662E4F-DE52-4BF8-A803-0CF7658C7F96}">
      <dgm:prSet/>
      <dgm:spPr/>
      <dgm:t>
        <a:bodyPr/>
        <a:lstStyle/>
        <a:p>
          <a:endParaRPr lang="lt-LT"/>
        </a:p>
      </dgm:t>
    </dgm:pt>
    <dgm:pt modelId="{5511EEE1-456F-4DAB-84B2-138226B8134D}">
      <dgm:prSet custT="1"/>
      <dgm:spPr/>
      <dgm:t>
        <a:bodyPr/>
        <a:lstStyle/>
        <a:p>
          <a:pPr marR="0" algn="ctr" rtl="0"/>
          <a:r>
            <a:rPr lang="lt-LT" sz="2000" b="1" i="0" u="none" strike="noStrike" baseline="0" dirty="0" smtClean="0">
              <a:latin typeface="Times New Roman" panose="02020603050405020304" pitchFamily="18" charset="0"/>
            </a:rPr>
            <a:t>3 etapas</a:t>
          </a:r>
        </a:p>
        <a:p>
          <a:pPr algn="ctr" rtl="0"/>
          <a:r>
            <a:rPr lang="lt-LT" sz="1400" b="0" i="0" u="none" strike="noStrike" baseline="0" dirty="0" smtClean="0">
              <a:latin typeface="Times New Roman" panose="02020603050405020304" pitchFamily="18" charset="0"/>
            </a:rPr>
            <a:t>Įsivertinimo tyrimo metodikos parengimas</a:t>
          </a:r>
          <a:r>
            <a:rPr lang="en-US" sz="1400" b="0" i="0" u="none" strike="noStrike" baseline="0" dirty="0" smtClean="0">
              <a:latin typeface="Times New Roman" panose="02020603050405020304" pitchFamily="18" charset="0"/>
            </a:rPr>
            <a:t> </a:t>
          </a:r>
          <a:endParaRPr lang="lt-LT" sz="1400" dirty="0" smtClean="0"/>
        </a:p>
      </dgm:t>
    </dgm:pt>
    <dgm:pt modelId="{13F3DA3F-4D2D-4C40-826C-8415E464B4E6}" type="parTrans" cxnId="{FBFBCCF5-3EF6-4149-8272-9879CBB08145}">
      <dgm:prSet/>
      <dgm:spPr/>
      <dgm:t>
        <a:bodyPr/>
        <a:lstStyle/>
        <a:p>
          <a:endParaRPr lang="lt-LT"/>
        </a:p>
      </dgm:t>
    </dgm:pt>
    <dgm:pt modelId="{BE69EACC-43BA-4854-85FB-818F94043665}" type="sibTrans" cxnId="{FBFBCCF5-3EF6-4149-8272-9879CBB08145}">
      <dgm:prSet/>
      <dgm:spPr/>
      <dgm:t>
        <a:bodyPr/>
        <a:lstStyle/>
        <a:p>
          <a:endParaRPr lang="lt-LT"/>
        </a:p>
      </dgm:t>
    </dgm:pt>
    <dgm:pt modelId="{EB731221-CB72-429F-8B23-FA77147A2EC4}">
      <dgm:prSet custT="1"/>
      <dgm:spPr/>
      <dgm:t>
        <a:bodyPr/>
        <a:lstStyle/>
        <a:p>
          <a:pPr marR="0" algn="ctr" rtl="0"/>
          <a:r>
            <a:rPr lang="lt-LT" sz="2000" b="1" i="0" u="none" strike="noStrike" baseline="0" dirty="0" smtClean="0">
              <a:latin typeface="Times New Roman" panose="02020603050405020304" pitchFamily="18" charset="0"/>
            </a:rPr>
            <a:t>4 etapas</a:t>
          </a:r>
        </a:p>
        <a:p>
          <a:pPr marR="0" algn="ctr" rtl="0"/>
          <a:r>
            <a:rPr lang="lt-LT" sz="1400" b="0" i="0" u="none" strike="noStrike" baseline="0" dirty="0" smtClean="0">
              <a:latin typeface="Times New Roman" panose="02020603050405020304" pitchFamily="18" charset="0"/>
            </a:rPr>
            <a:t>Įsivertinimo atlikimas</a:t>
          </a:r>
          <a:endParaRPr lang="lt-LT" sz="1400" dirty="0" smtClean="0"/>
        </a:p>
      </dgm:t>
    </dgm:pt>
    <dgm:pt modelId="{FC9B8E9D-2152-4896-A74B-867C30E2A002}" type="parTrans" cxnId="{F31D84BC-828F-4842-865A-37A22AA32FEA}">
      <dgm:prSet/>
      <dgm:spPr/>
      <dgm:t>
        <a:bodyPr/>
        <a:lstStyle/>
        <a:p>
          <a:endParaRPr lang="lt-LT"/>
        </a:p>
      </dgm:t>
    </dgm:pt>
    <dgm:pt modelId="{B0B45030-5022-4CC9-8357-94C9DC5634CC}" type="sibTrans" cxnId="{F31D84BC-828F-4842-865A-37A22AA32FEA}">
      <dgm:prSet/>
      <dgm:spPr/>
      <dgm:t>
        <a:bodyPr/>
        <a:lstStyle/>
        <a:p>
          <a:endParaRPr lang="lt-LT"/>
        </a:p>
      </dgm:t>
    </dgm:pt>
    <dgm:pt modelId="{D106E9EA-D763-4B81-B7D2-B7B6CC71F991}">
      <dgm:prSet custT="1"/>
      <dgm:spPr/>
      <dgm:t>
        <a:bodyPr/>
        <a:lstStyle/>
        <a:p>
          <a:pPr marR="0" algn="ctr" rtl="0"/>
          <a:r>
            <a:rPr lang="lt-LT" sz="2000" b="1" i="0" u="none" strike="noStrike" baseline="0" dirty="0" smtClean="0">
              <a:latin typeface="Times New Roman" panose="02020603050405020304" pitchFamily="18" charset="0"/>
            </a:rPr>
            <a:t>5 etapas</a:t>
          </a:r>
        </a:p>
        <a:p>
          <a:pPr marR="0" algn="ctr" rtl="0"/>
          <a:r>
            <a:rPr lang="lt-LT" sz="1400" b="0" i="0" u="none" strike="noStrike" baseline="0" dirty="0" smtClean="0">
              <a:latin typeface="Times New Roman" panose="02020603050405020304" pitchFamily="18" charset="0"/>
            </a:rPr>
            <a:t>Atsiskaitymas ir informavimas</a:t>
          </a:r>
          <a:endParaRPr lang="lt-LT" sz="1400" dirty="0" smtClean="0"/>
        </a:p>
      </dgm:t>
    </dgm:pt>
    <dgm:pt modelId="{A97E636F-C4AB-4C5A-929B-7B09EF90E452}" type="parTrans" cxnId="{045621CD-0306-4511-AD1F-B3F137403B13}">
      <dgm:prSet/>
      <dgm:spPr/>
      <dgm:t>
        <a:bodyPr/>
        <a:lstStyle/>
        <a:p>
          <a:endParaRPr lang="lt-LT"/>
        </a:p>
      </dgm:t>
    </dgm:pt>
    <dgm:pt modelId="{E188DD77-4957-4878-9F35-8A140ACCAED3}" type="sibTrans" cxnId="{045621CD-0306-4511-AD1F-B3F137403B13}">
      <dgm:prSet/>
      <dgm:spPr/>
      <dgm:t>
        <a:bodyPr/>
        <a:lstStyle/>
        <a:p>
          <a:endParaRPr lang="lt-LT"/>
        </a:p>
      </dgm:t>
    </dgm:pt>
    <dgm:pt modelId="{177B0D77-38B3-4D00-B7BA-1C078BA2C112}" type="pres">
      <dgm:prSet presAssocID="{9222570A-95AF-457A-9FF8-4146E66515F2}" presName="cycle" presStyleCnt="0">
        <dgm:presLayoutVars>
          <dgm:dir/>
          <dgm:resizeHandles val="exact"/>
        </dgm:presLayoutVars>
      </dgm:prSet>
      <dgm:spPr/>
    </dgm:pt>
    <dgm:pt modelId="{F5B59670-D5ED-4122-9ABA-F4459E5398DA}" type="pres">
      <dgm:prSet presAssocID="{48A22A74-68E4-4840-B2DC-0DF3E47E3D31}" presName="dummy" presStyleCnt="0"/>
      <dgm:spPr/>
    </dgm:pt>
    <dgm:pt modelId="{9DCDB400-C027-4A37-98A2-F10E2BBE41E6}" type="pres">
      <dgm:prSet presAssocID="{48A22A74-68E4-4840-B2DC-0DF3E47E3D31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ACA45686-30AE-467F-8257-55B3875BF578}" type="pres">
      <dgm:prSet presAssocID="{5C701443-2503-4140-9E1E-E91C07DF59FC}" presName="sibTrans" presStyleLbl="node1" presStyleIdx="0" presStyleCnt="5"/>
      <dgm:spPr/>
      <dgm:t>
        <a:bodyPr/>
        <a:lstStyle/>
        <a:p>
          <a:endParaRPr lang="lt-LT"/>
        </a:p>
      </dgm:t>
    </dgm:pt>
    <dgm:pt modelId="{675217E9-11A3-4849-B1D5-F4AA00FAD1BC}" type="pres">
      <dgm:prSet presAssocID="{B6EEB8FC-E887-4A51-A928-943845A7208A}" presName="dummy" presStyleCnt="0"/>
      <dgm:spPr/>
    </dgm:pt>
    <dgm:pt modelId="{049AFDDA-7EAC-4040-801F-F253BD82B757}" type="pres">
      <dgm:prSet presAssocID="{B6EEB8FC-E887-4A51-A928-943845A7208A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445AF935-897B-4CDD-850F-CB49E6CFF495}" type="pres">
      <dgm:prSet presAssocID="{58929442-8A26-4A35-9EFD-EF47172FD323}" presName="sibTrans" presStyleLbl="node1" presStyleIdx="1" presStyleCnt="5"/>
      <dgm:spPr/>
      <dgm:t>
        <a:bodyPr/>
        <a:lstStyle/>
        <a:p>
          <a:endParaRPr lang="lt-LT"/>
        </a:p>
      </dgm:t>
    </dgm:pt>
    <dgm:pt modelId="{8D0C7BF0-3573-4EE6-9E4A-85C5452721D6}" type="pres">
      <dgm:prSet presAssocID="{5511EEE1-456F-4DAB-84B2-138226B8134D}" presName="dummy" presStyleCnt="0"/>
      <dgm:spPr/>
    </dgm:pt>
    <dgm:pt modelId="{BF86AFEA-4826-4287-B2F0-42BD75BFFD2D}" type="pres">
      <dgm:prSet presAssocID="{5511EEE1-456F-4DAB-84B2-138226B8134D}" presName="node" presStyleLbl="revTx" presStyleIdx="2" presStyleCnt="5" custRadScaleRad="93029" custRadScaleInc="-195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1DA011D4-04E8-4F04-A3A7-DD36E41CE5EB}" type="pres">
      <dgm:prSet presAssocID="{BE69EACC-43BA-4854-85FB-818F94043665}" presName="sibTrans" presStyleLbl="node1" presStyleIdx="2" presStyleCnt="5"/>
      <dgm:spPr/>
      <dgm:t>
        <a:bodyPr/>
        <a:lstStyle/>
        <a:p>
          <a:endParaRPr lang="lt-LT"/>
        </a:p>
      </dgm:t>
    </dgm:pt>
    <dgm:pt modelId="{28192FB7-0527-4EA7-B970-A49A88C79E87}" type="pres">
      <dgm:prSet presAssocID="{EB731221-CB72-429F-8B23-FA77147A2EC4}" presName="dummy" presStyleCnt="0"/>
      <dgm:spPr/>
    </dgm:pt>
    <dgm:pt modelId="{5108DA2A-22E4-4E79-A15D-5DAA5F026C35}" type="pres">
      <dgm:prSet presAssocID="{EB731221-CB72-429F-8B23-FA77147A2EC4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732728A0-A043-4599-B1BA-479B853F28CC}" type="pres">
      <dgm:prSet presAssocID="{B0B45030-5022-4CC9-8357-94C9DC5634CC}" presName="sibTrans" presStyleLbl="node1" presStyleIdx="3" presStyleCnt="5"/>
      <dgm:spPr/>
      <dgm:t>
        <a:bodyPr/>
        <a:lstStyle/>
        <a:p>
          <a:endParaRPr lang="lt-LT"/>
        </a:p>
      </dgm:t>
    </dgm:pt>
    <dgm:pt modelId="{2A0D4A9D-8176-4AB1-81CD-C8D56AC5B554}" type="pres">
      <dgm:prSet presAssocID="{D106E9EA-D763-4B81-B7D2-B7B6CC71F991}" presName="dummy" presStyleCnt="0"/>
      <dgm:spPr/>
    </dgm:pt>
    <dgm:pt modelId="{9EDB866E-4238-44B1-B6A6-FBC90DEB5D0B}" type="pres">
      <dgm:prSet presAssocID="{D106E9EA-D763-4B81-B7D2-B7B6CC71F991}" presName="node" presStyleLbl="revTx" presStyleIdx="4" presStyleCnt="5" custScaleX="126227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CBBC1E15-6CEC-4405-9579-13E71EB75337}" type="pres">
      <dgm:prSet presAssocID="{E188DD77-4957-4878-9F35-8A140ACCAED3}" presName="sibTrans" presStyleLbl="node1" presStyleIdx="4" presStyleCnt="5"/>
      <dgm:spPr/>
      <dgm:t>
        <a:bodyPr/>
        <a:lstStyle/>
        <a:p>
          <a:endParaRPr lang="lt-LT"/>
        </a:p>
      </dgm:t>
    </dgm:pt>
  </dgm:ptLst>
  <dgm:cxnLst>
    <dgm:cxn modelId="{DD353E85-190F-4412-B852-B17154EA90CC}" type="presOf" srcId="{5C701443-2503-4140-9E1E-E91C07DF59FC}" destId="{ACA45686-30AE-467F-8257-55B3875BF578}" srcOrd="0" destOrd="0" presId="urn:microsoft.com/office/officeart/2005/8/layout/cycle1"/>
    <dgm:cxn modelId="{EB0C3962-4996-4B72-BEC2-5942D21F2A68}" srcId="{9222570A-95AF-457A-9FF8-4146E66515F2}" destId="{48A22A74-68E4-4840-B2DC-0DF3E47E3D31}" srcOrd="0" destOrd="0" parTransId="{F2C7C608-87C4-42CE-B9F1-E812F670BDC3}" sibTransId="{5C701443-2503-4140-9E1E-E91C07DF59FC}"/>
    <dgm:cxn modelId="{6FC919B8-362B-4ADF-8572-00CAB294EF10}" type="presOf" srcId="{D106E9EA-D763-4B81-B7D2-B7B6CC71F991}" destId="{9EDB866E-4238-44B1-B6A6-FBC90DEB5D0B}" srcOrd="0" destOrd="0" presId="urn:microsoft.com/office/officeart/2005/8/layout/cycle1"/>
    <dgm:cxn modelId="{AA541358-AAA7-4665-88DB-D0F288A8ABAD}" type="presOf" srcId="{EB731221-CB72-429F-8B23-FA77147A2EC4}" destId="{5108DA2A-22E4-4E79-A15D-5DAA5F026C35}" srcOrd="0" destOrd="0" presId="urn:microsoft.com/office/officeart/2005/8/layout/cycle1"/>
    <dgm:cxn modelId="{41224037-9815-403C-B49F-2245A664C711}" type="presOf" srcId="{48A22A74-68E4-4840-B2DC-0DF3E47E3D31}" destId="{9DCDB400-C027-4A37-98A2-F10E2BBE41E6}" srcOrd="0" destOrd="0" presId="urn:microsoft.com/office/officeart/2005/8/layout/cycle1"/>
    <dgm:cxn modelId="{42DF9ADA-4F7A-4C40-94D6-91F713CF1E11}" type="presOf" srcId="{BE69EACC-43BA-4854-85FB-818F94043665}" destId="{1DA011D4-04E8-4F04-A3A7-DD36E41CE5EB}" srcOrd="0" destOrd="0" presId="urn:microsoft.com/office/officeart/2005/8/layout/cycle1"/>
    <dgm:cxn modelId="{395AAA45-EA18-4F36-9832-104753143DEE}" type="presOf" srcId="{B0B45030-5022-4CC9-8357-94C9DC5634CC}" destId="{732728A0-A043-4599-B1BA-479B853F28CC}" srcOrd="0" destOrd="0" presId="urn:microsoft.com/office/officeart/2005/8/layout/cycle1"/>
    <dgm:cxn modelId="{045621CD-0306-4511-AD1F-B3F137403B13}" srcId="{9222570A-95AF-457A-9FF8-4146E66515F2}" destId="{D106E9EA-D763-4B81-B7D2-B7B6CC71F991}" srcOrd="4" destOrd="0" parTransId="{A97E636F-C4AB-4C5A-929B-7B09EF90E452}" sibTransId="{E188DD77-4957-4878-9F35-8A140ACCAED3}"/>
    <dgm:cxn modelId="{44662E4F-DE52-4BF8-A803-0CF7658C7F96}" srcId="{9222570A-95AF-457A-9FF8-4146E66515F2}" destId="{B6EEB8FC-E887-4A51-A928-943845A7208A}" srcOrd="1" destOrd="0" parTransId="{7FB07443-5573-4F0C-9708-6479832D7CEF}" sibTransId="{58929442-8A26-4A35-9EFD-EF47172FD323}"/>
    <dgm:cxn modelId="{A89970A3-BFC4-4CE8-ADB4-5523845F1F97}" type="presOf" srcId="{58929442-8A26-4A35-9EFD-EF47172FD323}" destId="{445AF935-897B-4CDD-850F-CB49E6CFF495}" srcOrd="0" destOrd="0" presId="urn:microsoft.com/office/officeart/2005/8/layout/cycle1"/>
    <dgm:cxn modelId="{F31D84BC-828F-4842-865A-37A22AA32FEA}" srcId="{9222570A-95AF-457A-9FF8-4146E66515F2}" destId="{EB731221-CB72-429F-8B23-FA77147A2EC4}" srcOrd="3" destOrd="0" parTransId="{FC9B8E9D-2152-4896-A74B-867C30E2A002}" sibTransId="{B0B45030-5022-4CC9-8357-94C9DC5634CC}"/>
    <dgm:cxn modelId="{C01E7A65-393C-4DF6-98E2-81EA7AB93C40}" type="presOf" srcId="{9222570A-95AF-457A-9FF8-4146E66515F2}" destId="{177B0D77-38B3-4D00-B7BA-1C078BA2C112}" srcOrd="0" destOrd="0" presId="urn:microsoft.com/office/officeart/2005/8/layout/cycle1"/>
    <dgm:cxn modelId="{F7AE25BA-9EB0-4ADD-8EEA-FA4F6E7BA73A}" type="presOf" srcId="{5511EEE1-456F-4DAB-84B2-138226B8134D}" destId="{BF86AFEA-4826-4287-B2F0-42BD75BFFD2D}" srcOrd="0" destOrd="0" presId="urn:microsoft.com/office/officeart/2005/8/layout/cycle1"/>
    <dgm:cxn modelId="{FBFBCCF5-3EF6-4149-8272-9879CBB08145}" srcId="{9222570A-95AF-457A-9FF8-4146E66515F2}" destId="{5511EEE1-456F-4DAB-84B2-138226B8134D}" srcOrd="2" destOrd="0" parTransId="{13F3DA3F-4D2D-4C40-826C-8415E464B4E6}" sibTransId="{BE69EACC-43BA-4854-85FB-818F94043665}"/>
    <dgm:cxn modelId="{08C47AA6-AA75-4A61-8CB5-80465856FBF9}" type="presOf" srcId="{E188DD77-4957-4878-9F35-8A140ACCAED3}" destId="{CBBC1E15-6CEC-4405-9579-13E71EB75337}" srcOrd="0" destOrd="0" presId="urn:microsoft.com/office/officeart/2005/8/layout/cycle1"/>
    <dgm:cxn modelId="{595F495A-20BF-4A9A-8479-7773DA0D8388}" type="presOf" srcId="{B6EEB8FC-E887-4A51-A928-943845A7208A}" destId="{049AFDDA-7EAC-4040-801F-F253BD82B757}" srcOrd="0" destOrd="0" presId="urn:microsoft.com/office/officeart/2005/8/layout/cycle1"/>
    <dgm:cxn modelId="{2724F0A4-EE3B-4661-BA61-78A8A52EE98F}" type="presParOf" srcId="{177B0D77-38B3-4D00-B7BA-1C078BA2C112}" destId="{F5B59670-D5ED-4122-9ABA-F4459E5398DA}" srcOrd="0" destOrd="0" presId="urn:microsoft.com/office/officeart/2005/8/layout/cycle1"/>
    <dgm:cxn modelId="{67B06340-4D29-4210-B22B-3E8E69C9F992}" type="presParOf" srcId="{177B0D77-38B3-4D00-B7BA-1C078BA2C112}" destId="{9DCDB400-C027-4A37-98A2-F10E2BBE41E6}" srcOrd="1" destOrd="0" presId="urn:microsoft.com/office/officeart/2005/8/layout/cycle1"/>
    <dgm:cxn modelId="{2C5BEF5E-49A4-4C1A-AFD2-BC2AAFDEBA3B}" type="presParOf" srcId="{177B0D77-38B3-4D00-B7BA-1C078BA2C112}" destId="{ACA45686-30AE-467F-8257-55B3875BF578}" srcOrd="2" destOrd="0" presId="urn:microsoft.com/office/officeart/2005/8/layout/cycle1"/>
    <dgm:cxn modelId="{98B7CD48-5D10-413B-BF2D-606C6E11BD85}" type="presParOf" srcId="{177B0D77-38B3-4D00-B7BA-1C078BA2C112}" destId="{675217E9-11A3-4849-B1D5-F4AA00FAD1BC}" srcOrd="3" destOrd="0" presId="urn:microsoft.com/office/officeart/2005/8/layout/cycle1"/>
    <dgm:cxn modelId="{B946E5E6-6BC6-4ABA-B243-2ACF0AABF6EA}" type="presParOf" srcId="{177B0D77-38B3-4D00-B7BA-1C078BA2C112}" destId="{049AFDDA-7EAC-4040-801F-F253BD82B757}" srcOrd="4" destOrd="0" presId="urn:microsoft.com/office/officeart/2005/8/layout/cycle1"/>
    <dgm:cxn modelId="{15087BFB-4367-43D2-A273-6C1EDAD63E82}" type="presParOf" srcId="{177B0D77-38B3-4D00-B7BA-1C078BA2C112}" destId="{445AF935-897B-4CDD-850F-CB49E6CFF495}" srcOrd="5" destOrd="0" presId="urn:microsoft.com/office/officeart/2005/8/layout/cycle1"/>
    <dgm:cxn modelId="{14650CFF-5876-4E6E-ACC8-0F911B88207D}" type="presParOf" srcId="{177B0D77-38B3-4D00-B7BA-1C078BA2C112}" destId="{8D0C7BF0-3573-4EE6-9E4A-85C5452721D6}" srcOrd="6" destOrd="0" presId="urn:microsoft.com/office/officeart/2005/8/layout/cycle1"/>
    <dgm:cxn modelId="{4FE8847A-6180-4B6F-A0F9-50A5F2C46FEE}" type="presParOf" srcId="{177B0D77-38B3-4D00-B7BA-1C078BA2C112}" destId="{BF86AFEA-4826-4287-B2F0-42BD75BFFD2D}" srcOrd="7" destOrd="0" presId="urn:microsoft.com/office/officeart/2005/8/layout/cycle1"/>
    <dgm:cxn modelId="{09D4F22C-DA30-483A-81D0-9BB109B5CC16}" type="presParOf" srcId="{177B0D77-38B3-4D00-B7BA-1C078BA2C112}" destId="{1DA011D4-04E8-4F04-A3A7-DD36E41CE5EB}" srcOrd="8" destOrd="0" presId="urn:microsoft.com/office/officeart/2005/8/layout/cycle1"/>
    <dgm:cxn modelId="{3EC40662-D73C-4969-8701-06245E9741B1}" type="presParOf" srcId="{177B0D77-38B3-4D00-B7BA-1C078BA2C112}" destId="{28192FB7-0527-4EA7-B970-A49A88C79E87}" srcOrd="9" destOrd="0" presId="urn:microsoft.com/office/officeart/2005/8/layout/cycle1"/>
    <dgm:cxn modelId="{8B97A31C-493A-4C87-BA77-3DE031DA7044}" type="presParOf" srcId="{177B0D77-38B3-4D00-B7BA-1C078BA2C112}" destId="{5108DA2A-22E4-4E79-A15D-5DAA5F026C35}" srcOrd="10" destOrd="0" presId="urn:microsoft.com/office/officeart/2005/8/layout/cycle1"/>
    <dgm:cxn modelId="{1C0AF936-97F1-4796-9151-7BF7DECB4C1E}" type="presParOf" srcId="{177B0D77-38B3-4D00-B7BA-1C078BA2C112}" destId="{732728A0-A043-4599-B1BA-479B853F28CC}" srcOrd="11" destOrd="0" presId="urn:microsoft.com/office/officeart/2005/8/layout/cycle1"/>
    <dgm:cxn modelId="{2AED35E1-FD1F-4E4D-9335-3BD9996432DA}" type="presParOf" srcId="{177B0D77-38B3-4D00-B7BA-1C078BA2C112}" destId="{2A0D4A9D-8176-4AB1-81CD-C8D56AC5B554}" srcOrd="12" destOrd="0" presId="urn:microsoft.com/office/officeart/2005/8/layout/cycle1"/>
    <dgm:cxn modelId="{83C5BFA1-FE83-40BC-B55F-13B5BA2D9E98}" type="presParOf" srcId="{177B0D77-38B3-4D00-B7BA-1C078BA2C112}" destId="{9EDB866E-4238-44B1-B6A6-FBC90DEB5D0B}" srcOrd="13" destOrd="0" presId="urn:microsoft.com/office/officeart/2005/8/layout/cycle1"/>
    <dgm:cxn modelId="{102F2392-B2DA-4CD0-BEA6-CB896A679425}" type="presParOf" srcId="{177B0D77-38B3-4D00-B7BA-1C078BA2C112}" destId="{CBBC1E15-6CEC-4405-9579-13E71EB75337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CDB400-C027-4A37-98A2-F10E2BBE41E6}">
      <dsp:nvSpPr>
        <dsp:cNvPr id="0" name=""/>
        <dsp:cNvSpPr/>
      </dsp:nvSpPr>
      <dsp:spPr>
        <a:xfrm>
          <a:off x="4427794" y="32793"/>
          <a:ext cx="1130944" cy="1130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R="0"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800" b="1" i="0" u="none" strike="noStrike" kern="1200" baseline="0" dirty="0" smtClean="0">
              <a:latin typeface="Times New Roman" panose="02020603050405020304" pitchFamily="18" charset="0"/>
            </a:rPr>
            <a:t>1 etapas</a:t>
          </a:r>
        </a:p>
        <a:p>
          <a:pPr marR="0"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400" b="0" i="0" u="none" strike="noStrike" kern="1200" baseline="0" dirty="0" smtClean="0">
              <a:latin typeface="Times New Roman" panose="02020603050405020304" pitchFamily="18" charset="0"/>
            </a:rPr>
            <a:t>Pasirengimas įsivertinti. Įsivertinimo srities apibrėžimas</a:t>
          </a:r>
          <a:r>
            <a:rPr lang="lt-LT" sz="1200" b="0" i="0" u="none" strike="noStrike" kern="1200" baseline="0" dirty="0" smtClean="0">
              <a:latin typeface="Times New Roman" panose="02020603050405020304" pitchFamily="18" charset="0"/>
            </a:rPr>
            <a:t>.</a:t>
          </a:r>
          <a:endParaRPr lang="lt-LT" sz="1200" kern="1200" dirty="0" smtClean="0"/>
        </a:p>
      </dsp:txBody>
      <dsp:txXfrm>
        <a:off x="4427794" y="32793"/>
        <a:ext cx="1130944" cy="1130944"/>
      </dsp:txXfrm>
    </dsp:sp>
    <dsp:sp modelId="{ACA45686-30AE-467F-8257-55B3875BF578}">
      <dsp:nvSpPr>
        <dsp:cNvPr id="0" name=""/>
        <dsp:cNvSpPr/>
      </dsp:nvSpPr>
      <dsp:spPr>
        <a:xfrm>
          <a:off x="1763832" y="-354"/>
          <a:ext cx="4244734" cy="4244734"/>
        </a:xfrm>
        <a:prstGeom prst="circularArrow">
          <a:avLst>
            <a:gd name="adj1" fmla="val 5195"/>
            <a:gd name="adj2" fmla="val 335572"/>
            <a:gd name="adj3" fmla="val 21294631"/>
            <a:gd name="adj4" fmla="val 19765022"/>
            <a:gd name="adj5" fmla="val 606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9AFDDA-7EAC-4040-801F-F253BD82B757}">
      <dsp:nvSpPr>
        <dsp:cNvPr id="0" name=""/>
        <dsp:cNvSpPr/>
      </dsp:nvSpPr>
      <dsp:spPr>
        <a:xfrm>
          <a:off x="5112000" y="2138560"/>
          <a:ext cx="1130944" cy="1130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R="0"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000" b="1" i="0" u="none" strike="noStrike" kern="1200" baseline="0" dirty="0" smtClean="0">
              <a:latin typeface="Times New Roman" panose="02020603050405020304" pitchFamily="18" charset="0"/>
            </a:rPr>
            <a:t>2 etapas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400" b="0" i="0" u="none" strike="noStrike" kern="1200" baseline="0" dirty="0" smtClean="0">
              <a:latin typeface="Times New Roman" panose="02020603050405020304" pitchFamily="18" charset="0"/>
            </a:rPr>
            <a:t>Įsivertinimo koncepcijos kūrimas</a:t>
          </a:r>
          <a:endParaRPr lang="lt-LT" sz="1400" kern="1200" dirty="0" smtClean="0"/>
        </a:p>
      </dsp:txBody>
      <dsp:txXfrm>
        <a:off x="5112000" y="2138560"/>
        <a:ext cx="1130944" cy="1130944"/>
      </dsp:txXfrm>
    </dsp:sp>
    <dsp:sp modelId="{445AF935-897B-4CDD-850F-CB49E6CFF495}">
      <dsp:nvSpPr>
        <dsp:cNvPr id="0" name=""/>
        <dsp:cNvSpPr/>
      </dsp:nvSpPr>
      <dsp:spPr>
        <a:xfrm>
          <a:off x="1921900" y="-180986"/>
          <a:ext cx="4244734" cy="4244734"/>
        </a:xfrm>
        <a:prstGeom prst="circularArrow">
          <a:avLst>
            <a:gd name="adj1" fmla="val 5195"/>
            <a:gd name="adj2" fmla="val 335572"/>
            <a:gd name="adj3" fmla="val 4312219"/>
            <a:gd name="adj4" fmla="val 2690514"/>
            <a:gd name="adj5" fmla="val 606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86AFEA-4826-4287-B2F0-42BD75BFFD2D}">
      <dsp:nvSpPr>
        <dsp:cNvPr id="0" name=""/>
        <dsp:cNvSpPr/>
      </dsp:nvSpPr>
      <dsp:spPr>
        <a:xfrm>
          <a:off x="3322158" y="3308699"/>
          <a:ext cx="1130944" cy="1130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R="0"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000" b="1" i="0" u="none" strike="noStrike" kern="1200" baseline="0" dirty="0" smtClean="0">
              <a:latin typeface="Times New Roman" panose="02020603050405020304" pitchFamily="18" charset="0"/>
            </a:rPr>
            <a:t>3 etapas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400" b="0" i="0" u="none" strike="noStrike" kern="1200" baseline="0" dirty="0" smtClean="0">
              <a:latin typeface="Times New Roman" panose="02020603050405020304" pitchFamily="18" charset="0"/>
            </a:rPr>
            <a:t>Įsivertinimo tyrimo metodikos parengimas</a:t>
          </a:r>
          <a:r>
            <a:rPr lang="en-US" sz="1400" b="0" i="0" u="none" strike="noStrike" kern="1200" baseline="0" dirty="0" smtClean="0">
              <a:latin typeface="Times New Roman" panose="02020603050405020304" pitchFamily="18" charset="0"/>
            </a:rPr>
            <a:t> </a:t>
          </a:r>
          <a:endParaRPr lang="lt-LT" sz="1400" kern="1200" dirty="0" smtClean="0"/>
        </a:p>
      </dsp:txBody>
      <dsp:txXfrm>
        <a:off x="3322158" y="3308699"/>
        <a:ext cx="1130944" cy="1130944"/>
      </dsp:txXfrm>
    </dsp:sp>
    <dsp:sp modelId="{1DA011D4-04E8-4F04-A3A7-DD36E41CE5EB}">
      <dsp:nvSpPr>
        <dsp:cNvPr id="0" name=""/>
        <dsp:cNvSpPr/>
      </dsp:nvSpPr>
      <dsp:spPr>
        <a:xfrm>
          <a:off x="1606200" y="-180548"/>
          <a:ext cx="4244734" cy="4244734"/>
        </a:xfrm>
        <a:prstGeom prst="circularArrow">
          <a:avLst>
            <a:gd name="adj1" fmla="val 5195"/>
            <a:gd name="adj2" fmla="val 335572"/>
            <a:gd name="adj3" fmla="val 7775041"/>
            <a:gd name="adj4" fmla="val 6147672"/>
            <a:gd name="adj5" fmla="val 606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08DA2A-22E4-4E79-A15D-5DAA5F026C35}">
      <dsp:nvSpPr>
        <dsp:cNvPr id="0" name=""/>
        <dsp:cNvSpPr/>
      </dsp:nvSpPr>
      <dsp:spPr>
        <a:xfrm>
          <a:off x="1529455" y="2138560"/>
          <a:ext cx="1130944" cy="1130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R="0"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000" b="1" i="0" u="none" strike="noStrike" kern="1200" baseline="0" dirty="0" smtClean="0">
              <a:latin typeface="Times New Roman" panose="02020603050405020304" pitchFamily="18" charset="0"/>
            </a:rPr>
            <a:t>4 etapas</a:t>
          </a:r>
        </a:p>
        <a:p>
          <a:pPr marR="0"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400" b="0" i="0" u="none" strike="noStrike" kern="1200" baseline="0" dirty="0" smtClean="0">
              <a:latin typeface="Times New Roman" panose="02020603050405020304" pitchFamily="18" charset="0"/>
            </a:rPr>
            <a:t>Įsivertinimo atlikimas</a:t>
          </a:r>
          <a:endParaRPr lang="lt-LT" sz="1400" kern="1200" dirty="0" smtClean="0"/>
        </a:p>
      </dsp:txBody>
      <dsp:txXfrm>
        <a:off x="1529455" y="2138560"/>
        <a:ext cx="1130944" cy="1130944"/>
      </dsp:txXfrm>
    </dsp:sp>
    <dsp:sp modelId="{732728A0-A043-4599-B1BA-479B853F28CC}">
      <dsp:nvSpPr>
        <dsp:cNvPr id="0" name=""/>
        <dsp:cNvSpPr/>
      </dsp:nvSpPr>
      <dsp:spPr>
        <a:xfrm>
          <a:off x="1763832" y="-354"/>
          <a:ext cx="4244734" cy="4244734"/>
        </a:xfrm>
        <a:prstGeom prst="circularArrow">
          <a:avLst>
            <a:gd name="adj1" fmla="val 5195"/>
            <a:gd name="adj2" fmla="val 335572"/>
            <a:gd name="adj3" fmla="val 12299406"/>
            <a:gd name="adj4" fmla="val 10769797"/>
            <a:gd name="adj5" fmla="val 606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DB866E-4238-44B1-B6A6-FBC90DEB5D0B}">
      <dsp:nvSpPr>
        <dsp:cNvPr id="0" name=""/>
        <dsp:cNvSpPr/>
      </dsp:nvSpPr>
      <dsp:spPr>
        <a:xfrm>
          <a:off x="2065353" y="32793"/>
          <a:ext cx="1427557" cy="1130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R="0"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000" b="1" i="0" u="none" strike="noStrike" kern="1200" baseline="0" dirty="0" smtClean="0">
              <a:latin typeface="Times New Roman" panose="02020603050405020304" pitchFamily="18" charset="0"/>
            </a:rPr>
            <a:t>5 etapas</a:t>
          </a:r>
        </a:p>
        <a:p>
          <a:pPr marR="0"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400" b="0" i="0" u="none" strike="noStrike" kern="1200" baseline="0" dirty="0" smtClean="0">
              <a:latin typeface="Times New Roman" panose="02020603050405020304" pitchFamily="18" charset="0"/>
            </a:rPr>
            <a:t>Atsiskaitymas ir informavimas</a:t>
          </a:r>
          <a:endParaRPr lang="lt-LT" sz="1400" kern="1200" dirty="0" smtClean="0"/>
        </a:p>
      </dsp:txBody>
      <dsp:txXfrm>
        <a:off x="2065353" y="32793"/>
        <a:ext cx="1427557" cy="1130944"/>
      </dsp:txXfrm>
    </dsp:sp>
    <dsp:sp modelId="{CBBC1E15-6CEC-4405-9579-13E71EB75337}">
      <dsp:nvSpPr>
        <dsp:cNvPr id="0" name=""/>
        <dsp:cNvSpPr/>
      </dsp:nvSpPr>
      <dsp:spPr>
        <a:xfrm>
          <a:off x="1763832" y="-354"/>
          <a:ext cx="4244734" cy="4244734"/>
        </a:xfrm>
        <a:prstGeom prst="circularArrow">
          <a:avLst>
            <a:gd name="adj1" fmla="val 5195"/>
            <a:gd name="adj2" fmla="val 335572"/>
            <a:gd name="adj3" fmla="val 16867122"/>
            <a:gd name="adj4" fmla="val 15476835"/>
            <a:gd name="adj5" fmla="val 606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tačiakampis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Suapvalintas stačiakamp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Antrinis pavadinima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lt-LT" smtClean="0"/>
              <a:t>Spustelėję redag. ruoš. paantrš. stilių</a:t>
            </a:r>
            <a:endParaRPr kumimoji="0" lang="en-US"/>
          </a:p>
        </p:txBody>
      </p:sp>
      <p:sp>
        <p:nvSpPr>
          <p:cNvPr id="28" name="Datos vietos rezervavimo ženklas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4ADFD-C698-40E6-A92A-184B7E946E99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17" name="Poraštės vietos rezervavimo ženklas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kaidrės numerio vietos rezervavimo ženklas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A4A5276-9816-423D-9902-7A854FEF7F5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ačiakampis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tačiakampis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ačiakampis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Antraštė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4ADFD-C698-40E6-A92A-184B7E946E99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5276-9816-423D-9902-7A854FEF7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4ADFD-C698-40E6-A92A-184B7E946E99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5276-9816-423D-9902-7A854FEF7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4ADFD-C698-40E6-A92A-184B7E946E99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5276-9816-423D-9902-7A854FEF7F5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urinio vietos rezervavimo ženklas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tačiakampis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Suapvalintas stačiakamp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4ADFD-C698-40E6-A92A-184B7E946E99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tačiakampis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Stačiakampis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ačiakampis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A4A5276-9816-423D-9902-7A854FEF7F5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4ADFD-C698-40E6-A92A-184B7E946E99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5276-9816-423D-9902-7A854FEF7F5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urinio vietos rezervavimo ženklas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4ADFD-C698-40E6-A92A-184B7E946E99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5276-9816-423D-9902-7A854FEF7F5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13" name="Turinio vietos rezervavimo ženklas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4ADFD-C698-40E6-A92A-184B7E946E99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5276-9816-423D-9902-7A854FEF7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4ADFD-C698-40E6-A92A-184B7E946E99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5276-9816-423D-9902-7A854FEF7F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ačiakampis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Suapvalintas stačiakamp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4ADFD-C698-40E6-A92A-184B7E946E99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5276-9816-423D-9902-7A854FEF7F5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4ADFD-C698-40E6-A92A-184B7E946E99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A4A5276-9816-423D-9902-7A854FEF7F5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ačiakampis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ačiakampis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ačiakampis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lt-LT" smtClean="0"/>
              <a:t>Spustelėkite piktogr. norėdami įtraukti pav.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ačiakampis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Suapvalintas stačiakamp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avadinimo vietos rezervavimo ženkla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13" name="Teksto vietos rezervavimo ženklas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  <a:p>
            <a:pPr lvl="1" eaLnBrk="1" latinLnBrk="0" hangingPunct="1"/>
            <a:r>
              <a:rPr kumimoji="0" lang="lt-LT" smtClean="0"/>
              <a:t>Antras lygmuo</a:t>
            </a:r>
          </a:p>
          <a:p>
            <a:pPr lvl="2" eaLnBrk="1" latinLnBrk="0" hangingPunct="1"/>
            <a:r>
              <a:rPr kumimoji="0" lang="lt-LT" smtClean="0"/>
              <a:t>Trečias lygmuo</a:t>
            </a:r>
          </a:p>
          <a:p>
            <a:pPr lvl="3" eaLnBrk="1" latinLnBrk="0" hangingPunct="1"/>
            <a:r>
              <a:rPr kumimoji="0" lang="lt-LT" smtClean="0"/>
              <a:t>Ketvirtas lygmuo</a:t>
            </a:r>
          </a:p>
          <a:p>
            <a:pPr lvl="4" eaLnBrk="1" latinLnBrk="0" hangingPunct="1"/>
            <a:r>
              <a:rPr kumimoji="0" lang="lt-LT" smtClean="0"/>
              <a:t>Penktas lygmuo</a:t>
            </a:r>
            <a:endParaRPr kumimoji="0" lang="en-US"/>
          </a:p>
        </p:txBody>
      </p:sp>
      <p:sp>
        <p:nvSpPr>
          <p:cNvPr id="14" name="Datos vietos rezervavimo ženklas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FE4ADFD-C698-40E6-A92A-184B7E946E99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kaidrės numerio vietos rezervavimo ženklas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A4A5276-9816-423D-9902-7A854FEF7F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t-LT" dirty="0" smtClean="0"/>
              <a:t> GIMNAZIJOS VEIKLOS</a:t>
            </a:r>
          </a:p>
          <a:p>
            <a:r>
              <a:rPr lang="lt-LT" dirty="0" smtClean="0"/>
              <a:t>KOKYBĖS ĮSIVERTINIMAS</a:t>
            </a:r>
          </a:p>
          <a:p>
            <a:endParaRPr lang="lt-LT" dirty="0"/>
          </a:p>
          <a:p>
            <a:r>
              <a:rPr lang="lt-LT" dirty="0" smtClean="0"/>
              <a:t>2017 </a:t>
            </a:r>
            <a:r>
              <a:rPr lang="lt-LT" dirty="0" err="1" smtClean="0"/>
              <a:t>m</a:t>
            </a:r>
            <a:r>
              <a:rPr lang="lt-LT" dirty="0" smtClean="0"/>
              <a:t>.</a:t>
            </a:r>
            <a:endParaRPr lang="en-US" dirty="0"/>
          </a:p>
        </p:txBody>
      </p:sp>
      <p:sp>
        <p:nvSpPr>
          <p:cNvPr id="2" name="Antraštė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Šalčininkų r. Kalesninkų L.Narbuto gimnazijos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47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IŠVADOS (tęsinys)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r>
              <a:rPr lang="lt-LT" sz="8000" dirty="0"/>
              <a:t>Mokiniams trūksta tolerancijos vienas kitam, nemoka geranoriškai ir taikiai spręsti konfliktų.</a:t>
            </a:r>
          </a:p>
          <a:p>
            <a:pPr lvl="0"/>
            <a:r>
              <a:rPr lang="lt-LT" sz="8000" dirty="0"/>
              <a:t>5-12 </a:t>
            </a:r>
            <a:r>
              <a:rPr lang="lt-LT" sz="8000" dirty="0" err="1"/>
              <a:t>kl</a:t>
            </a:r>
            <a:r>
              <a:rPr lang="lt-LT" sz="8000" dirty="0"/>
              <a:t>. mokiniams rūpi mokyklos aplinka ir gerovė, tačiau pasitaiko tokių, kurie šiukšlina, gadina baldus, inventorių.</a:t>
            </a:r>
          </a:p>
          <a:p>
            <a:pPr lvl="0"/>
            <a:r>
              <a:rPr lang="lt-LT" sz="8000" dirty="0"/>
              <a:t>Vyresnių klasių mokiniai rūpinasi sveika gyvensena.</a:t>
            </a:r>
          </a:p>
          <a:p>
            <a:pPr lvl="0"/>
            <a:r>
              <a:rPr lang="lt-LT" sz="8000" dirty="0"/>
              <a:t>Tėvai mano, kad jų vaikai moka bendrauti ir bendradarbiauti, supranta mokymosi vertę, žino savo gabumus ir polinkius.</a:t>
            </a:r>
          </a:p>
          <a:p>
            <a:pPr lvl="0"/>
            <a:r>
              <a:rPr lang="lt-LT" sz="8000" dirty="0"/>
              <a:t>Tėvai mano, kad mokykla moko vaikus planuoti, įsivertinti, priimti sprendimus.</a:t>
            </a:r>
          </a:p>
          <a:p>
            <a:pPr lvl="0"/>
            <a:r>
              <a:rPr lang="lt-LT" sz="8000" dirty="0"/>
              <a:t>Mokytojai lavina mokinių savarankiškumą, individualumą, mokina planuoti veiklą.</a:t>
            </a:r>
          </a:p>
          <a:p>
            <a:pPr lvl="0"/>
            <a:r>
              <a:rPr lang="lt-LT" sz="8000" dirty="0"/>
              <a:t>Mažai mokytojų papildomai dirba su gabiais mokiniais</a:t>
            </a:r>
            <a:r>
              <a:rPr lang="lt-LT" sz="8000" b="1" dirty="0"/>
              <a:t>.</a:t>
            </a:r>
            <a:endParaRPr lang="lt-LT" sz="8000" dirty="0"/>
          </a:p>
          <a:p>
            <a:pPr lvl="0"/>
            <a:r>
              <a:rPr lang="lt-LT" sz="8000" dirty="0"/>
              <a:t>Mokytojai su mokiniais aptaria tikslus, lūkesčius, ragina įsivertinti.</a:t>
            </a:r>
          </a:p>
          <a:p>
            <a:pPr lvl="0"/>
            <a:r>
              <a:rPr lang="lt-LT" sz="8000" dirty="0"/>
              <a:t>Dauguma mokytojų supažindina vaikus su mokymosi būdais ir technikomis, tačiau yra tokių, kurie to nedaro.</a:t>
            </a:r>
          </a:p>
          <a:p>
            <a:pPr marL="137160" indent="0">
              <a:buNone/>
            </a:pPr>
            <a:r>
              <a:rPr lang="lt-LT" sz="8000" b="1" cap="all" dirty="0"/>
              <a:t> </a:t>
            </a:r>
            <a:endParaRPr lang="lt-LT" sz="8000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4750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r>
              <a:rPr lang="lt-LT" sz="2800" dirty="0" smtClean="0"/>
              <a:t>REKOMENDACIJOS</a:t>
            </a:r>
            <a:endParaRPr lang="lt-LT" sz="28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435280" cy="5328632"/>
          </a:xfrm>
        </p:spPr>
        <p:txBody>
          <a:bodyPr>
            <a:noAutofit/>
          </a:bodyPr>
          <a:lstStyle/>
          <a:p>
            <a:r>
              <a:rPr lang="lt-LT" sz="1800" dirty="0"/>
              <a:t>Mokytojai turėtų mokiniams suteikti daugiau praktinių žinių apie profesijas: lankytis įvairiose darbo vietose, kuriose mokiniai galėtų patys išbandyti praktines veiklas (kepti, kirpti, puošti, puokštes rišti ir </a:t>
            </a:r>
            <a:r>
              <a:rPr lang="lt-LT" sz="1800" dirty="0" err="1"/>
              <a:t>kt</a:t>
            </a:r>
            <a:r>
              <a:rPr lang="lt-LT" sz="1800" dirty="0"/>
              <a:t>.).</a:t>
            </a:r>
          </a:p>
          <a:p>
            <a:r>
              <a:rPr lang="lt-LT" sz="1800" dirty="0" smtClean="0"/>
              <a:t>Mokytojai </a:t>
            </a:r>
            <a:r>
              <a:rPr lang="lt-LT" sz="1800" dirty="0"/>
              <a:t>turi taikyti įvairius mokymo metodus, kad stiprintų mokinių mokėjimo mokytis kompetenciją.</a:t>
            </a:r>
          </a:p>
          <a:p>
            <a:r>
              <a:rPr lang="lt-LT" sz="1800" dirty="0" smtClean="0"/>
              <a:t>Gimnazijos </a:t>
            </a:r>
            <a:r>
              <a:rPr lang="lt-LT" sz="1800" dirty="0"/>
              <a:t>administracija turi organizuoti psichologinius seminarus vaikams ir tėvams su praktiniais užsiėmimais apie konfliktų sprendimą ir toleranciją.</a:t>
            </a:r>
          </a:p>
          <a:p>
            <a:r>
              <a:rPr lang="lt-LT" sz="1800" dirty="0" smtClean="0"/>
              <a:t>Mokytojai </a:t>
            </a:r>
            <a:r>
              <a:rPr lang="lt-LT" sz="1800" dirty="0"/>
              <a:t>– dalykininkai turi siūlyti įvairesnę </a:t>
            </a:r>
            <a:r>
              <a:rPr lang="lt-LT" sz="1800" dirty="0" err="1"/>
              <a:t>popamokinę</a:t>
            </a:r>
            <a:r>
              <a:rPr lang="lt-LT" sz="1800" dirty="0"/>
              <a:t> veiklą ( žurnalistikos, dramos, menų, mokomųjų dalykų būrelius ir </a:t>
            </a:r>
            <a:r>
              <a:rPr lang="lt-LT" sz="1800" dirty="0" err="1"/>
              <a:t>kt</a:t>
            </a:r>
            <a:r>
              <a:rPr lang="lt-LT" sz="1800" dirty="0"/>
              <a:t>.). </a:t>
            </a:r>
          </a:p>
          <a:p>
            <a:r>
              <a:rPr lang="lt-LT" sz="1800" dirty="0" smtClean="0"/>
              <a:t> </a:t>
            </a:r>
            <a:r>
              <a:rPr lang="lt-LT" sz="1800" dirty="0"/>
              <a:t>Mokytojai turėtų gimnazistams dalyvaujantiems olimpiadose ir konkursuose  organizuoti nemokamas ekskursijas ir </a:t>
            </a:r>
            <a:r>
              <a:rPr lang="lt-LT" sz="1800" dirty="0" smtClean="0"/>
              <a:t>išvykas.</a:t>
            </a:r>
            <a:endParaRPr lang="lt-LT" sz="1800" dirty="0"/>
          </a:p>
          <a:p>
            <a:r>
              <a:rPr lang="lt-LT" sz="1800" dirty="0" smtClean="0"/>
              <a:t>Mokytojai </a:t>
            </a:r>
            <a:r>
              <a:rPr lang="lt-LT" sz="1800" dirty="0"/>
              <a:t>– dalykininkai turėtų siūlyti mokiniams projektinę veiklą, kuri padėtų jiems išmokti planuoti darbą, išsikelti tikslus.</a:t>
            </a:r>
          </a:p>
          <a:p>
            <a:r>
              <a:rPr lang="lt-LT" sz="1800" dirty="0" smtClean="0"/>
              <a:t>Mokytojai </a:t>
            </a:r>
            <a:r>
              <a:rPr lang="lt-LT" sz="1800" dirty="0"/>
              <a:t>– dalykininkai konsultacijų grafikuose  turėtų papildomai suplanuoti veiklą su gabiais mokiniais.</a:t>
            </a:r>
          </a:p>
          <a:p>
            <a:r>
              <a:rPr lang="lt-LT" sz="1800" dirty="0" smtClean="0"/>
              <a:t>Mokytojai </a:t>
            </a:r>
            <a:r>
              <a:rPr lang="lt-LT" sz="1800" dirty="0"/>
              <a:t>– dalykininkai turėtų skatinti mokinius įsivertinti kiekvienoje pamokoje, analizuoti savo mokymosi pasiekimus, klasės auklėtojai su auklėtiniais  kiekvieno mėnesio pabaigoje turėtų pildyti ir </a:t>
            </a:r>
            <a:r>
              <a:rPr lang="lt-LT" sz="1800"/>
              <a:t>aptarti </a:t>
            </a:r>
            <a:r>
              <a:rPr lang="lt-LT" sz="1800" smtClean="0"/>
              <a:t>individualios pažangos </a:t>
            </a:r>
            <a:r>
              <a:rPr lang="lt-LT" sz="1800" dirty="0"/>
              <a:t>stebėjimo lapus.</a:t>
            </a:r>
          </a:p>
          <a:p>
            <a:endParaRPr lang="lt-LT" sz="1800" dirty="0"/>
          </a:p>
        </p:txBody>
      </p:sp>
    </p:spTree>
    <p:extLst>
      <p:ext uri="{BB962C8B-B14F-4D97-AF65-F5344CB8AC3E}">
        <p14:creationId xmlns:p14="http://schemas.microsoft.com/office/powerpoint/2010/main" val="231710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GIMNAZIJOS VEIKLOS KOKYBĖS ĮSIVERTINIMO DARBO GRUPĖ: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r>
              <a:rPr lang="lt-LT" dirty="0" smtClean="0"/>
              <a:t>Pirmininkė : Galina </a:t>
            </a:r>
            <a:r>
              <a:rPr lang="lt-LT" dirty="0" err="1" smtClean="0"/>
              <a:t>Borsak</a:t>
            </a:r>
            <a:r>
              <a:rPr lang="lt-LT" dirty="0" smtClean="0"/>
              <a:t>, technologijų, dailės ir             anglų k. mokytoja.</a:t>
            </a:r>
          </a:p>
          <a:p>
            <a:pPr marL="0" indent="0">
              <a:buNone/>
            </a:pPr>
            <a:r>
              <a:rPr lang="lt-LT" dirty="0" smtClean="0"/>
              <a:t>Nariai: </a:t>
            </a:r>
            <a:r>
              <a:rPr lang="lt-LT" dirty="0" err="1" smtClean="0"/>
              <a:t>Teresa</a:t>
            </a:r>
            <a:r>
              <a:rPr lang="lt-LT" dirty="0" smtClean="0"/>
              <a:t> </a:t>
            </a:r>
            <a:r>
              <a:rPr lang="lt-LT" dirty="0" err="1" smtClean="0"/>
              <a:t>Bogdiun</a:t>
            </a:r>
            <a:r>
              <a:rPr lang="lt-LT" dirty="0" smtClean="0"/>
              <a:t>, lenkų k. ir biologijos mokytoja</a:t>
            </a:r>
          </a:p>
          <a:p>
            <a:pPr marL="0" indent="0">
              <a:buNone/>
            </a:pPr>
            <a:r>
              <a:rPr lang="lt-LT" dirty="0" smtClean="0"/>
              <a:t>Jūratė Norkūnienė, lietuvių k. mokytoja</a:t>
            </a:r>
          </a:p>
          <a:p>
            <a:pPr marL="0" indent="0">
              <a:buNone/>
            </a:pPr>
            <a:r>
              <a:rPr lang="lt-LT" dirty="0" smtClean="0"/>
              <a:t>Irena </a:t>
            </a:r>
            <a:r>
              <a:rPr lang="lt-LT" dirty="0" err="1" smtClean="0"/>
              <a:t>Miliun</a:t>
            </a:r>
            <a:r>
              <a:rPr lang="lt-LT" dirty="0" smtClean="0"/>
              <a:t>, pradinio ugdymo mokytoja</a:t>
            </a:r>
          </a:p>
          <a:p>
            <a:pPr marL="0" indent="0">
              <a:buNone/>
            </a:pPr>
            <a:r>
              <a:rPr lang="lt-LT" dirty="0" smtClean="0"/>
              <a:t>Joana </a:t>
            </a:r>
            <a:r>
              <a:rPr lang="lt-LT" dirty="0" err="1" smtClean="0"/>
              <a:t>Krasovskaja</a:t>
            </a:r>
            <a:r>
              <a:rPr lang="lt-LT" dirty="0" smtClean="0"/>
              <a:t>,  </a:t>
            </a:r>
            <a:r>
              <a:rPr lang="lt-LT" dirty="0" smtClean="0"/>
              <a:t>pradinio ugdymo  mokytoja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52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GIMNAZIJOS VEIKLOS KOKYBĖS ĮSIVERTINIMO PLANAS</a:t>
            </a:r>
            <a:endParaRPr lang="en-US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04417913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750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2800" dirty="0" smtClean="0"/>
              <a:t>GIMNAZIJOS VEIKLOS ĮSIVERTINIMO KOKYBĖS TIKSLAS, UŽDAVINIAI, PASKIRTIS</a:t>
            </a:r>
            <a:endParaRPr lang="en-US" sz="28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lt-LT" sz="2000" dirty="0" smtClean="0"/>
              <a:t>TIKSLAS:</a:t>
            </a:r>
          </a:p>
          <a:p>
            <a:pPr>
              <a:buFont typeface="Wingdings" pitchFamily="2" charset="2"/>
              <a:buChar char="§"/>
            </a:pPr>
            <a:r>
              <a:rPr lang="lt-LT" sz="2000" dirty="0" smtClean="0"/>
              <a:t>Kurti gimnaziją, kaip nuolat besimokančią bei tobulėjančią organizaciją, kuri nuolat įsivertina ir aptaria savo veiklos planą.</a:t>
            </a:r>
          </a:p>
          <a:p>
            <a:pPr marL="0" indent="0">
              <a:buNone/>
            </a:pPr>
            <a:r>
              <a:rPr lang="lt-LT" sz="2000" dirty="0" smtClean="0"/>
              <a:t>UŽDAVINIAI:</a:t>
            </a:r>
          </a:p>
          <a:p>
            <a:pPr>
              <a:buFont typeface="Wingdings" pitchFamily="2" charset="2"/>
              <a:buChar char="§"/>
            </a:pPr>
            <a:r>
              <a:rPr lang="lt-LT" sz="2000" dirty="0" smtClean="0"/>
              <a:t>Stiprinti Gimnazijos bendruomenės narių tapatumo jausmą, atsakomybę už visos Gimnazijos veiklos kokybę.</a:t>
            </a:r>
          </a:p>
          <a:p>
            <a:pPr>
              <a:buFont typeface="Wingdings" pitchFamily="2" charset="2"/>
              <a:buChar char="§"/>
            </a:pPr>
            <a:r>
              <a:rPr lang="lt-LT" sz="2000" dirty="0" smtClean="0"/>
              <a:t>Atlikti gimnazijos veiklos kokybės įsivertinimą.</a:t>
            </a:r>
          </a:p>
          <a:p>
            <a:pPr>
              <a:buFont typeface="Wingdings" pitchFamily="2" charset="2"/>
              <a:buChar char="§"/>
            </a:pPr>
            <a:r>
              <a:rPr lang="lt-LT" sz="2000" dirty="0" smtClean="0"/>
              <a:t>Rinkti patikimus duomenis apie gimnazijos veiklą, juos analizuoti.</a:t>
            </a:r>
          </a:p>
          <a:p>
            <a:pPr>
              <a:buFont typeface="Wingdings" pitchFamily="2" charset="2"/>
              <a:buChar char="§"/>
            </a:pPr>
            <a:r>
              <a:rPr lang="lt-LT" sz="2000" dirty="0" smtClean="0"/>
              <a:t>Numatyti gimnazijos veiklos tobulinimo perspektyvą.</a:t>
            </a:r>
          </a:p>
          <a:p>
            <a:pPr marL="0" indent="0">
              <a:buNone/>
            </a:pPr>
            <a:r>
              <a:rPr lang="lt-LT" sz="2000" dirty="0" smtClean="0"/>
              <a:t>PASKIRTIS:</a:t>
            </a:r>
          </a:p>
          <a:p>
            <a:pPr>
              <a:buFont typeface="Wingdings" pitchFamily="2" charset="2"/>
              <a:buChar char="§"/>
            </a:pPr>
            <a:r>
              <a:rPr lang="lt-LT" sz="2000" dirty="0" smtClean="0"/>
              <a:t>Nustatyti gimnazijos veiklos, mokinių ugdymo ir ugdymosi (si) tobulintinas sritis, gerinti jas.</a:t>
            </a:r>
          </a:p>
          <a:p>
            <a:pPr>
              <a:buFont typeface="Wingdings" pitchFamily="2" charset="2"/>
              <a:buChar char="§"/>
            </a:pPr>
            <a:r>
              <a:rPr lang="lt-LT" sz="2000" dirty="0" smtClean="0"/>
              <a:t>Priimti bendrus sprendimus dėl būtinų veiksmų, siekiant gimnazijos veiklos ir mokinių mokymo (si) kokybės tobulinimo.</a:t>
            </a:r>
          </a:p>
        </p:txBody>
      </p:sp>
    </p:spTree>
    <p:extLst>
      <p:ext uri="{BB962C8B-B14F-4D97-AF65-F5344CB8AC3E}">
        <p14:creationId xmlns:p14="http://schemas.microsoft.com/office/powerpoint/2010/main" val="253048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ĮSIVERTINIMO DALYVIAI, METODAI IR INFORMACIJOS ŠALTINIAI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15000"/>
              </a:lnSpc>
              <a:buFont typeface="Wingdings"/>
              <a:buChar char=""/>
            </a:pPr>
            <a:r>
              <a:rPr lang="lt-LT" sz="1600" dirty="0" smtClean="0">
                <a:effectLst/>
                <a:latin typeface="Times New Roman"/>
                <a:ea typeface="Calibri"/>
                <a:cs typeface="Times New Roman"/>
              </a:rPr>
              <a:t>Įsivertinimo dalyviai:</a:t>
            </a:r>
            <a:endParaRPr lang="en-US" sz="1600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lt-LT" sz="1600" dirty="0" smtClean="0"/>
              <a:t>        Gimnazijos vadovai</a:t>
            </a:r>
          </a:p>
          <a:p>
            <a:pPr marL="0" indent="0">
              <a:buNone/>
            </a:pPr>
            <a:r>
              <a:rPr lang="lt-LT" sz="1600" dirty="0" smtClean="0"/>
              <a:t>        Mokytojai</a:t>
            </a:r>
          </a:p>
          <a:p>
            <a:pPr marL="0" indent="0">
              <a:buNone/>
            </a:pPr>
            <a:r>
              <a:rPr lang="lt-LT" sz="1600" dirty="0" smtClean="0"/>
              <a:t>        Mokiniai </a:t>
            </a:r>
          </a:p>
          <a:p>
            <a:pPr marL="0" indent="0">
              <a:buNone/>
            </a:pPr>
            <a:r>
              <a:rPr lang="lt-LT" sz="1600" dirty="0" smtClean="0"/>
              <a:t>        Tėvai</a:t>
            </a:r>
          </a:p>
          <a:p>
            <a:pPr marL="0" indent="0">
              <a:buNone/>
            </a:pPr>
            <a:r>
              <a:rPr lang="lt-LT" sz="1600" dirty="0" smtClean="0"/>
              <a:t>        Socialinis pedagogas</a:t>
            </a:r>
          </a:p>
          <a:p>
            <a:pPr marL="0" indent="0">
              <a:buNone/>
            </a:pPr>
            <a:r>
              <a:rPr lang="lt-LT" sz="1600" dirty="0" smtClean="0"/>
              <a:t>        Karjeros konsultantė</a:t>
            </a:r>
          </a:p>
          <a:p>
            <a:pPr marL="0" indent="0">
              <a:buNone/>
            </a:pPr>
            <a:endParaRPr lang="lt-LT" sz="1600" dirty="0" smtClean="0"/>
          </a:p>
          <a:p>
            <a:pPr lvl="0">
              <a:lnSpc>
                <a:spcPct val="115000"/>
              </a:lnSpc>
              <a:buFont typeface="Wingdings"/>
              <a:buChar char=""/>
            </a:pPr>
            <a:r>
              <a:rPr lang="lt-LT" sz="1600" dirty="0" smtClean="0">
                <a:effectLst/>
                <a:latin typeface="Times New Roman"/>
                <a:ea typeface="Calibri"/>
                <a:cs typeface="Times New Roman"/>
              </a:rPr>
              <a:t>Metodiniai ir informaciniai šaltiniai:</a:t>
            </a:r>
            <a:endParaRPr lang="en-US" sz="1600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lt-LT" sz="1600" dirty="0" smtClean="0"/>
              <a:t>       Anketa mokytojams.</a:t>
            </a:r>
          </a:p>
          <a:p>
            <a:pPr marL="0" indent="0">
              <a:buNone/>
            </a:pPr>
            <a:r>
              <a:rPr lang="lt-LT" sz="1600" dirty="0" smtClean="0"/>
              <a:t>       Klausimynas mokiniams.</a:t>
            </a:r>
          </a:p>
          <a:p>
            <a:pPr marL="0" indent="0">
              <a:buNone/>
            </a:pPr>
            <a:r>
              <a:rPr lang="lt-LT" sz="1600" dirty="0" smtClean="0"/>
              <a:t>       Klausimynas tėvams.</a:t>
            </a:r>
          </a:p>
          <a:p>
            <a:pPr marL="0" indent="0">
              <a:buNone/>
            </a:pPr>
            <a:r>
              <a:rPr lang="lt-LT" sz="1600" dirty="0" smtClean="0"/>
              <a:t>       Pokalbis su gimnazijos </a:t>
            </a:r>
            <a:r>
              <a:rPr lang="lt-LT" sz="1600" dirty="0" err="1" smtClean="0"/>
              <a:t>l.e</a:t>
            </a:r>
            <a:r>
              <a:rPr lang="lt-LT" sz="1600" dirty="0" smtClean="0"/>
              <a:t>. direktorės pareigas J. </a:t>
            </a:r>
            <a:r>
              <a:rPr lang="lt-LT" sz="1600" dirty="0" err="1" smtClean="0"/>
              <a:t>Markel</a:t>
            </a:r>
            <a:r>
              <a:rPr lang="lt-LT" sz="1600" dirty="0" smtClean="0"/>
              <a:t>.</a:t>
            </a:r>
          </a:p>
          <a:p>
            <a:pPr marL="0" indent="0">
              <a:buNone/>
            </a:pPr>
            <a:r>
              <a:rPr lang="lt-LT" sz="1600" dirty="0" smtClean="0"/>
              <a:t>       Pokalbis su gimnazijos socialine pedagoge bei karjeros konsultante G. </a:t>
            </a:r>
            <a:r>
              <a:rPr lang="lt-LT" sz="1600" dirty="0" err="1" smtClean="0"/>
              <a:t>Šablinskaja</a:t>
            </a:r>
            <a:r>
              <a:rPr lang="lt-LT" sz="1600" dirty="0" smtClean="0"/>
              <a:t>.</a:t>
            </a:r>
          </a:p>
          <a:p>
            <a:pPr marL="0" indent="0">
              <a:buNone/>
            </a:pPr>
            <a:r>
              <a:rPr lang="lt-LT" sz="1600" dirty="0" smtClean="0"/>
              <a:t>       Protokolų analizė. </a:t>
            </a:r>
          </a:p>
          <a:p>
            <a:pPr marL="0" indent="0">
              <a:buNone/>
            </a:pPr>
            <a:endParaRPr lang="lt-LT" sz="1600" dirty="0" smtClean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4256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GIMNAZIJOS VEIKLOS KOKYBĖS ĮSIVERTINIMO PLANAS</a:t>
            </a:r>
            <a:endParaRPr lang="en-US" dirty="0"/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55163981"/>
              </p:ext>
            </p:extLst>
          </p:nvPr>
        </p:nvGraphicFramePr>
        <p:xfrm>
          <a:off x="467544" y="1700808"/>
          <a:ext cx="8157592" cy="5029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76064"/>
                <a:gridCol w="3754760"/>
                <a:gridCol w="1913384"/>
                <a:gridCol w="1913384"/>
              </a:tblGrid>
              <a:tr h="270232">
                <a:tc>
                  <a:txBody>
                    <a:bodyPr/>
                    <a:lstStyle/>
                    <a:p>
                      <a:r>
                        <a:rPr lang="lt-LT" dirty="0" smtClean="0"/>
                        <a:t>Nr.</a:t>
                      </a:r>
                    </a:p>
                    <a:p>
                      <a:endParaRPr lang="lt-LT" dirty="0" smtClean="0"/>
                    </a:p>
                    <a:p>
                      <a:r>
                        <a:rPr lang="lt-LT" dirty="0" smtClean="0"/>
                        <a:t>1.</a:t>
                      </a:r>
                    </a:p>
                    <a:p>
                      <a:endParaRPr lang="lt-LT" dirty="0" smtClean="0"/>
                    </a:p>
                    <a:p>
                      <a:r>
                        <a:rPr lang="lt-LT" dirty="0" smtClean="0"/>
                        <a:t>2.</a:t>
                      </a:r>
                    </a:p>
                    <a:p>
                      <a:endParaRPr lang="lt-LT" dirty="0" smtClean="0"/>
                    </a:p>
                    <a:p>
                      <a:r>
                        <a:rPr lang="lt-LT" dirty="0" smtClean="0"/>
                        <a:t>3.</a:t>
                      </a:r>
                    </a:p>
                    <a:p>
                      <a:endParaRPr lang="lt-LT" dirty="0" smtClean="0"/>
                    </a:p>
                    <a:p>
                      <a:endParaRPr lang="lt-LT" dirty="0" smtClean="0"/>
                    </a:p>
                    <a:p>
                      <a:r>
                        <a:rPr lang="lt-LT" dirty="0" smtClean="0"/>
                        <a:t>4.</a:t>
                      </a:r>
                    </a:p>
                    <a:p>
                      <a:endParaRPr lang="lt-LT" dirty="0" smtClean="0"/>
                    </a:p>
                    <a:p>
                      <a:r>
                        <a:rPr lang="lt-LT" dirty="0" smtClean="0"/>
                        <a:t>5.</a:t>
                      </a:r>
                    </a:p>
                    <a:p>
                      <a:endParaRPr lang="lt-LT" dirty="0" smtClean="0"/>
                    </a:p>
                    <a:p>
                      <a:endParaRPr lang="lt-LT" dirty="0" smtClean="0"/>
                    </a:p>
                    <a:p>
                      <a:endParaRPr lang="lt-LT" dirty="0" smtClean="0"/>
                    </a:p>
                    <a:p>
                      <a:endParaRPr lang="lt-LT" dirty="0" smtClean="0"/>
                    </a:p>
                    <a:p>
                      <a:r>
                        <a:rPr lang="lt-LT" dirty="0" smtClean="0"/>
                        <a:t>6.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VEIKLA</a:t>
                      </a:r>
                    </a:p>
                    <a:p>
                      <a:endParaRPr lang="lt-LT" dirty="0" smtClean="0"/>
                    </a:p>
                    <a:p>
                      <a:r>
                        <a:rPr lang="lt-LT" dirty="0" smtClean="0"/>
                        <a:t>Pokalbis</a:t>
                      </a:r>
                      <a:r>
                        <a:rPr lang="lt-LT" baseline="0" dirty="0" smtClean="0"/>
                        <a:t> su mokytojais</a:t>
                      </a:r>
                    </a:p>
                    <a:p>
                      <a:endParaRPr lang="lt-LT" baseline="0" dirty="0" smtClean="0"/>
                    </a:p>
                    <a:p>
                      <a:r>
                        <a:rPr lang="lt-LT" baseline="0" dirty="0" smtClean="0"/>
                        <a:t>Mokinių apklausa</a:t>
                      </a:r>
                    </a:p>
                    <a:p>
                      <a:endParaRPr lang="lt-LT" baseline="0" dirty="0" smtClean="0"/>
                    </a:p>
                    <a:p>
                      <a:r>
                        <a:rPr lang="lt-LT" baseline="0" dirty="0" smtClean="0"/>
                        <a:t>Tėvų apklausa</a:t>
                      </a:r>
                    </a:p>
                    <a:p>
                      <a:endParaRPr lang="lt-LT" baseline="0" dirty="0" smtClean="0"/>
                    </a:p>
                    <a:p>
                      <a:endParaRPr lang="lt-LT" baseline="0" dirty="0" smtClean="0"/>
                    </a:p>
                    <a:p>
                      <a:r>
                        <a:rPr lang="lt-LT" baseline="0" dirty="0" smtClean="0"/>
                        <a:t>Dokumentų analizė</a:t>
                      </a:r>
                    </a:p>
                    <a:p>
                      <a:endParaRPr lang="lt-LT" baseline="0" dirty="0" smtClean="0"/>
                    </a:p>
                    <a:p>
                      <a:r>
                        <a:rPr lang="lt-LT" baseline="0" dirty="0" smtClean="0"/>
                        <a:t>Pokalbis su gimnazijos </a:t>
                      </a:r>
                      <a:r>
                        <a:rPr lang="lt-LT" baseline="0" dirty="0" err="1" smtClean="0"/>
                        <a:t>l.e</a:t>
                      </a:r>
                      <a:r>
                        <a:rPr lang="lt-LT" baseline="0" dirty="0" smtClean="0"/>
                        <a:t>. direktorės  pareigas  </a:t>
                      </a:r>
                      <a:r>
                        <a:rPr lang="lt-LT" baseline="0" dirty="0" err="1" smtClean="0"/>
                        <a:t>J.Markel</a:t>
                      </a:r>
                      <a:r>
                        <a:rPr lang="lt-LT" baseline="0" dirty="0" smtClean="0"/>
                        <a:t>, pokalbis su gimnazijos socialine pedagoge </a:t>
                      </a:r>
                      <a:r>
                        <a:rPr lang="lt-LT" baseline="0" dirty="0" err="1" smtClean="0"/>
                        <a:t>G.Šablinskaja</a:t>
                      </a:r>
                      <a:endParaRPr lang="lt-LT" baseline="0" dirty="0" smtClean="0"/>
                    </a:p>
                    <a:p>
                      <a:endParaRPr lang="lt-LT" baseline="0" dirty="0" smtClean="0"/>
                    </a:p>
                    <a:p>
                      <a:r>
                        <a:rPr lang="lt-LT" baseline="0" dirty="0" smtClean="0"/>
                        <a:t>Dokumentų apdorojimas, analizė, ataskaitos parengimas</a:t>
                      </a:r>
                      <a:endParaRPr lang="lt-L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DATA</a:t>
                      </a:r>
                    </a:p>
                    <a:p>
                      <a:endParaRPr lang="lt-LT" dirty="0" smtClean="0"/>
                    </a:p>
                    <a:p>
                      <a:r>
                        <a:rPr lang="lt-LT" dirty="0" smtClean="0"/>
                        <a:t>Kovas</a:t>
                      </a:r>
                    </a:p>
                    <a:p>
                      <a:endParaRPr lang="lt-LT" dirty="0" smtClean="0"/>
                    </a:p>
                    <a:p>
                      <a:r>
                        <a:rPr lang="lt-LT" dirty="0" smtClean="0"/>
                        <a:t>Kovas</a:t>
                      </a:r>
                    </a:p>
                    <a:p>
                      <a:endParaRPr lang="lt-LT" dirty="0" smtClean="0"/>
                    </a:p>
                    <a:p>
                      <a:r>
                        <a:rPr lang="lt-LT" dirty="0" smtClean="0"/>
                        <a:t>Kovas</a:t>
                      </a:r>
                    </a:p>
                    <a:p>
                      <a:endParaRPr lang="lt-LT" dirty="0" smtClean="0"/>
                    </a:p>
                    <a:p>
                      <a:endParaRPr lang="lt-LT" dirty="0" smtClean="0"/>
                    </a:p>
                    <a:p>
                      <a:r>
                        <a:rPr lang="lt-LT" dirty="0" smtClean="0"/>
                        <a:t>Balandis</a:t>
                      </a:r>
                    </a:p>
                    <a:p>
                      <a:endParaRPr lang="lt-LT" dirty="0" smtClean="0"/>
                    </a:p>
                    <a:p>
                      <a:r>
                        <a:rPr lang="lt-LT" dirty="0" smtClean="0"/>
                        <a:t>Balandis</a:t>
                      </a:r>
                    </a:p>
                    <a:p>
                      <a:endParaRPr lang="lt-LT" dirty="0" smtClean="0"/>
                    </a:p>
                    <a:p>
                      <a:endParaRPr lang="lt-LT" dirty="0" smtClean="0"/>
                    </a:p>
                    <a:p>
                      <a:endParaRPr lang="lt-LT" dirty="0" smtClean="0"/>
                    </a:p>
                    <a:p>
                      <a:endParaRPr lang="lt-LT" dirty="0" smtClean="0"/>
                    </a:p>
                    <a:p>
                      <a:r>
                        <a:rPr lang="lt-LT" dirty="0" smtClean="0"/>
                        <a:t>Gegužė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ATSAKINGI</a:t>
                      </a:r>
                    </a:p>
                    <a:p>
                      <a:endParaRPr lang="lt-LT" dirty="0" smtClean="0"/>
                    </a:p>
                    <a:p>
                      <a:r>
                        <a:rPr lang="lt-LT" dirty="0" smtClean="0"/>
                        <a:t>J.Norkūnienė</a:t>
                      </a:r>
                    </a:p>
                    <a:p>
                      <a:endParaRPr lang="lt-LT" dirty="0" smtClean="0"/>
                    </a:p>
                    <a:p>
                      <a:r>
                        <a:rPr lang="lt-LT" dirty="0" err="1" smtClean="0"/>
                        <a:t>T.Bogdiun</a:t>
                      </a:r>
                      <a:endParaRPr lang="lt-LT" dirty="0" smtClean="0"/>
                    </a:p>
                    <a:p>
                      <a:endParaRPr lang="lt-LT" dirty="0" smtClean="0"/>
                    </a:p>
                    <a:p>
                      <a:r>
                        <a:rPr lang="lt-LT" dirty="0" err="1" smtClean="0"/>
                        <a:t>J.Krasovska</a:t>
                      </a:r>
                      <a:r>
                        <a:rPr lang="lt-LT" dirty="0" smtClean="0"/>
                        <a:t>, </a:t>
                      </a:r>
                      <a:r>
                        <a:rPr lang="lt-LT" dirty="0" err="1" smtClean="0"/>
                        <a:t>I.Miliun</a:t>
                      </a:r>
                      <a:endParaRPr lang="lt-LT" dirty="0" smtClean="0"/>
                    </a:p>
                    <a:p>
                      <a:endParaRPr lang="lt-LT" dirty="0" smtClean="0"/>
                    </a:p>
                    <a:p>
                      <a:r>
                        <a:rPr lang="lt-LT" dirty="0" err="1" smtClean="0"/>
                        <a:t>G.Borsak</a:t>
                      </a:r>
                      <a:endParaRPr lang="lt-LT" dirty="0" smtClean="0"/>
                    </a:p>
                    <a:p>
                      <a:endParaRPr lang="lt-LT" dirty="0" smtClean="0"/>
                    </a:p>
                    <a:p>
                      <a:r>
                        <a:rPr lang="lt-LT" dirty="0" smtClean="0"/>
                        <a:t>J.Norkūnienė,</a:t>
                      </a:r>
                    </a:p>
                    <a:p>
                      <a:r>
                        <a:rPr lang="lt-LT" dirty="0" err="1" smtClean="0"/>
                        <a:t>G.Borsak</a:t>
                      </a:r>
                      <a:endParaRPr lang="lt-LT" dirty="0" smtClean="0"/>
                    </a:p>
                    <a:p>
                      <a:endParaRPr lang="lt-LT" dirty="0" smtClean="0"/>
                    </a:p>
                    <a:p>
                      <a:endParaRPr lang="lt-LT" dirty="0" smtClean="0"/>
                    </a:p>
                    <a:p>
                      <a:endParaRPr lang="lt-LT" dirty="0" smtClean="0"/>
                    </a:p>
                    <a:p>
                      <a:r>
                        <a:rPr lang="lt-LT" dirty="0" smtClean="0"/>
                        <a:t>GVKĮ grupė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461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GIMNAZIJOS VEIKLOS KOKYBĖS ĮSIVERTINIMO SRITIS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lt-LT" dirty="0" smtClean="0"/>
          </a:p>
          <a:p>
            <a:r>
              <a:rPr lang="lt-LT" dirty="0" smtClean="0"/>
              <a:t>1.1.TEMA – ASMENYBĖS BRANDA</a:t>
            </a:r>
          </a:p>
          <a:p>
            <a:r>
              <a:rPr lang="lt-LT" dirty="0" smtClean="0"/>
              <a:t>1.1.1. RODIKLIS – ASMENYBĖS TAPSMAS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51177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GIMNAZIJOS VEIKLOS ĮSIVERTINIMO ATASKAITA - IŠVADOS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lt-LT" dirty="0"/>
              <a:t>Dauguma pradinių klasių mokinių žino savo gabumus.</a:t>
            </a:r>
          </a:p>
          <a:p>
            <a:pPr lvl="0"/>
            <a:r>
              <a:rPr lang="lt-LT" dirty="0"/>
              <a:t>Pradinių klasių mokiniai dar nėra apsisprendę dėl ateities profesijos.</a:t>
            </a:r>
          </a:p>
          <a:p>
            <a:pPr lvl="0"/>
            <a:r>
              <a:rPr lang="lt-LT" dirty="0"/>
              <a:t>Pradinių klasių mokiniams trūksta žinių, kokių dalykų reikia mokytis, kokius laikyti egzaminus, kad galėtų studijuoti savo pasirinktą profesiją.</a:t>
            </a:r>
          </a:p>
          <a:p>
            <a:pPr lvl="0"/>
            <a:r>
              <a:rPr lang="lt-LT" dirty="0"/>
              <a:t>Pradinių klasių mokiniams trūksta informacijos apie mokymosi metodus bei techniką.</a:t>
            </a:r>
          </a:p>
          <a:p>
            <a:pPr lvl="0"/>
            <a:r>
              <a:rPr lang="lt-LT" dirty="0"/>
              <a:t>Pradinių klasių mokiniai pagalbos kreipiasi į mokytojus.</a:t>
            </a:r>
          </a:p>
          <a:p>
            <a:pPr lvl="0"/>
            <a:r>
              <a:rPr lang="lt-LT" dirty="0"/>
              <a:t>Mokiniai geba surasti papildomą informaciją.</a:t>
            </a:r>
          </a:p>
          <a:p>
            <a:pPr lvl="0"/>
            <a:r>
              <a:rPr lang="lt-LT" dirty="0"/>
              <a:t>Dauguma pradinių klasių mokinių moka dirbti savarankiškai, sugeba save įsivertinti.</a:t>
            </a:r>
          </a:p>
          <a:p>
            <a:pPr lvl="0"/>
            <a:r>
              <a:rPr lang="lt-LT" dirty="0"/>
              <a:t>Mokiniams trūksta geranoriškumo, draugiškumo sprendžiant konfliktus.</a:t>
            </a:r>
          </a:p>
          <a:p>
            <a:pPr lvl="0"/>
            <a:r>
              <a:rPr lang="lt-LT" dirty="0"/>
              <a:t>Pradinių klasių mokiniai rūpinasi gimnazijos aplinka, ją saugoja.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2675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IŠVADOS (tęsinys)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lt-LT" dirty="0"/>
              <a:t>Dauguma pradinių klasių mokinių rūpinasi sveika gyvensena.</a:t>
            </a:r>
          </a:p>
          <a:p>
            <a:pPr lvl="0"/>
            <a:r>
              <a:rPr lang="lt-LT" dirty="0"/>
              <a:t>Pusė 5-12 </a:t>
            </a:r>
            <a:r>
              <a:rPr lang="lt-LT" dirty="0" err="1"/>
              <a:t>kl</a:t>
            </a:r>
            <a:r>
              <a:rPr lang="lt-LT" dirty="0"/>
              <a:t>. mokinių žino savo gabumus bei lanko būrelius.</a:t>
            </a:r>
          </a:p>
          <a:p>
            <a:pPr lvl="0"/>
            <a:r>
              <a:rPr lang="lt-LT" dirty="0"/>
              <a:t>5-12 </a:t>
            </a:r>
            <a:r>
              <a:rPr lang="lt-LT" dirty="0" err="1"/>
              <a:t>kl</a:t>
            </a:r>
            <a:r>
              <a:rPr lang="lt-LT" dirty="0"/>
              <a:t>. </a:t>
            </a:r>
            <a:r>
              <a:rPr lang="lt-LT" dirty="0" smtClean="0"/>
              <a:t>mokiniams </a:t>
            </a:r>
            <a:r>
              <a:rPr lang="lt-LT" dirty="0"/>
              <a:t>trūksta informacijos apie profesijas, kokių dalykų reikia mokytis, kokius laikyti egzaminus.</a:t>
            </a:r>
          </a:p>
          <a:p>
            <a:pPr lvl="0"/>
            <a:r>
              <a:rPr lang="lt-LT" dirty="0"/>
              <a:t>Mokiniams trūksta žinių apie mokymosi būdus ir techniką.</a:t>
            </a:r>
          </a:p>
          <a:p>
            <a:pPr lvl="0"/>
            <a:r>
              <a:rPr lang="lt-LT" dirty="0"/>
              <a:t>Mokiniai jaučiasi atsakingi už savo mokymąsi.</a:t>
            </a:r>
          </a:p>
          <a:p>
            <a:pPr lvl="0"/>
            <a:r>
              <a:rPr lang="lt-LT" dirty="0"/>
              <a:t>Mokiniai nenoriai dalyvauja olimpiadose bei konkursuose.</a:t>
            </a:r>
          </a:p>
          <a:p>
            <a:pPr lvl="0"/>
            <a:r>
              <a:rPr lang="lt-LT" dirty="0"/>
              <a:t>Vyresnių klasių mokiniai mažiau kreipiasi pagalbos į mokytojus.</a:t>
            </a:r>
          </a:p>
          <a:p>
            <a:pPr lvl="0"/>
            <a:r>
              <a:rPr lang="lt-LT" dirty="0"/>
              <a:t>5-12 </a:t>
            </a:r>
            <a:r>
              <a:rPr lang="lt-LT" dirty="0" err="1"/>
              <a:t>kl</a:t>
            </a:r>
            <a:r>
              <a:rPr lang="lt-LT" dirty="0"/>
              <a:t>. mokiniai moka savarankiškai surasti informaciją, geba naudotis žodynais.</a:t>
            </a:r>
          </a:p>
          <a:p>
            <a:pPr lvl="0"/>
            <a:r>
              <a:rPr lang="lt-LT" dirty="0"/>
              <a:t>5-12 </a:t>
            </a:r>
            <a:r>
              <a:rPr lang="lt-LT" dirty="0" err="1"/>
              <a:t>kl</a:t>
            </a:r>
            <a:r>
              <a:rPr lang="lt-LT" dirty="0"/>
              <a:t>. mokiniai suplanuoja darbą, tačiau nemoka išsikelti tikslų, jų išanalizuoti.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2388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andartinė">
  <a:themeElements>
    <a:clrScheme name="Standartinė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Standartinė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tandartinė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262</TotalTime>
  <Words>858</Words>
  <Application>Microsoft Office PowerPoint</Application>
  <PresentationFormat>Demonstracija ekrane (4:3)</PresentationFormat>
  <Paragraphs>159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11</vt:i4>
      </vt:variant>
    </vt:vector>
  </HeadingPairs>
  <TitlesOfParts>
    <vt:vector size="12" baseType="lpstr">
      <vt:lpstr>Standartinė</vt:lpstr>
      <vt:lpstr>Šalčininkų r. Kalesninkų L.Narbuto gimnazijos</vt:lpstr>
      <vt:lpstr>GIMNAZIJOS VEIKLOS KOKYBĖS ĮSIVERTINIMO DARBO GRUPĖ:</vt:lpstr>
      <vt:lpstr>GIMNAZIJOS VEIKLOS KOKYBĖS ĮSIVERTINIMO PLANAS</vt:lpstr>
      <vt:lpstr>GIMNAZIJOS VEIKLOS ĮSIVERTINIMO KOKYBĖS TIKSLAS, UŽDAVINIAI, PASKIRTIS</vt:lpstr>
      <vt:lpstr>ĮSIVERTINIMO DALYVIAI, METODAI IR INFORMACIJOS ŠALTINIAI</vt:lpstr>
      <vt:lpstr>GIMNAZIJOS VEIKLOS KOKYBĖS ĮSIVERTINIMO PLANAS</vt:lpstr>
      <vt:lpstr>GIMNAZIJOS VEIKLOS KOKYBĖS ĮSIVERTINIMO SRITIS</vt:lpstr>
      <vt:lpstr>GIMNAZIJOS VEIKLOS ĮSIVERTINIMO ATASKAITA - IŠVADOS</vt:lpstr>
      <vt:lpstr>IŠVADOS (tęsinys)</vt:lpstr>
      <vt:lpstr>IŠVADOS (tęsinys)</vt:lpstr>
      <vt:lpstr>REKOMENDACIJOS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Šalčininkų r. Kalesninkų L.Narbuto gimnazijos</dc:title>
  <dc:creator>Mokytojas</dc:creator>
  <cp:lastModifiedBy>Informatika10</cp:lastModifiedBy>
  <cp:revision>14</cp:revision>
  <dcterms:created xsi:type="dcterms:W3CDTF">2018-01-15T09:04:32Z</dcterms:created>
  <dcterms:modified xsi:type="dcterms:W3CDTF">2018-01-19T11:06:10Z</dcterms:modified>
</cp:coreProperties>
</file>