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83" r:id="rId4"/>
    <p:sldId id="259" r:id="rId5"/>
    <p:sldId id="257" r:id="rId6"/>
    <p:sldId id="260" r:id="rId7"/>
    <p:sldId id="262" r:id="rId8"/>
    <p:sldId id="264" r:id="rId9"/>
    <p:sldId id="265" r:id="rId10"/>
    <p:sldId id="266" r:id="rId11"/>
    <p:sldId id="267" r:id="rId12"/>
    <p:sldId id="282" r:id="rId13"/>
    <p:sldId id="268" r:id="rId14"/>
    <p:sldId id="278" r:id="rId15"/>
    <p:sldId id="279" r:id="rId16"/>
    <p:sldId id="280" r:id="rId17"/>
    <p:sldId id="281" r:id="rId18"/>
    <p:sldId id="284" r:id="rId19"/>
    <p:sldId id="269" r:id="rId20"/>
    <p:sldId id="287" r:id="rId21"/>
    <p:sldId id="286" r:id="rId22"/>
    <p:sldId id="271" r:id="rId23"/>
    <p:sldId id="272" r:id="rId24"/>
    <p:sldId id="273" r:id="rId25"/>
    <p:sldId id="274" r:id="rId26"/>
    <p:sldId id="275" r:id="rId27"/>
    <p:sldId id="276" r:id="rId28"/>
    <p:sldId id="288" r:id="rId29"/>
    <p:sldId id="27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12192000" cy="6858000"/>
  <p:notesSz cx="6954838" cy="93091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5071" autoAdjust="0"/>
  </p:normalViewPr>
  <p:slideViewPr>
    <p:cSldViewPr snapToGrid="0">
      <p:cViewPr varScale="1">
        <p:scale>
          <a:sx n="49" d="100"/>
          <a:sy n="49" d="100"/>
        </p:scale>
        <p:origin x="58" y="643"/>
      </p:cViewPr>
      <p:guideLst/>
    </p:cSldViewPr>
  </p:slideViewPr>
  <p:outlineViewPr>
    <p:cViewPr>
      <p:scale>
        <a:sx n="33" d="100"/>
        <a:sy n="33" d="100"/>
      </p:scale>
      <p:origin x="0" y="-159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14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919EA20-F6D0-4FEC-8D3C-70F9D6C25812}" type="datetimeFigureOut">
              <a:rPr lang="lt-LT" smtClean="0"/>
              <a:t>2017-03-16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49CCF479-73B4-415C-AACF-013DCDBEC77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91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7A7526D-B852-42C5-99C0-E4428D071BC2}" type="datetimeFigureOut">
              <a:rPr lang="lt-LT" smtClean="0"/>
              <a:t>2017-03-16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DBF90B1-6A7D-4840-A04A-DB2CF71B92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900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F90B1-6A7D-4840-A04A-DB2CF71B92DF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407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F90B1-6A7D-4840-A04A-DB2CF71B92DF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32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602C-A579-4869-A3DF-FFF3A4908AEA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882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58C3-0A91-4BBF-979B-6F541527E8FD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175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9F54C-15A5-45C0-B2BD-1DDB772CBC22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631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0991-AB7B-4272-844E-B40E842525EA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670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E3C2-5CFA-430D-B538-1522C13C0657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5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1078-2D05-43D8-AE8F-C44A52856088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686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B0D7-A12A-4EA2-AA0C-61F1DC2C5038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096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A616-2B3D-45ED-9750-735E80FB64C8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441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ED3C-0756-4E7A-996B-2694DB99A7CF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595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7217-BE07-4832-B3F9-6A75CB085039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435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0EC8-A149-4AA1-8196-CDCF11511B60}" type="datetime1">
              <a:rPr lang="lt-LT" smtClean="0"/>
              <a:t>2017-03-16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16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45C5-76C1-4FC0-A1C7-5DE5E1FEB2DF}" type="datetime1">
              <a:rPr lang="lt-LT" smtClean="0"/>
              <a:t>2017-03-16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240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038-ACC8-4198-80BF-44CA647C946B}" type="datetime1">
              <a:rPr lang="lt-LT" smtClean="0"/>
              <a:t>2017-03-16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64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8570-E6BF-4C09-BFE2-4FC80238D05D}" type="datetime1">
              <a:rPr lang="lt-LT" smtClean="0"/>
              <a:t>2017-03-16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76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BF20-D3D3-4540-B22E-1DC2636AF330}" type="datetime1">
              <a:rPr lang="lt-LT" smtClean="0"/>
              <a:t>2017-03-16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61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DD966-2111-4B6E-B0E4-34DB7A7FC8B0}" type="datetime1">
              <a:rPr lang="lt-LT" smtClean="0"/>
              <a:t>2017-03-16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015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AB05-D00F-4A2D-A66F-0AD0C1ECAC19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E2D779-85FD-48C6-94AC-E4481B965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611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202267"/>
            <a:ext cx="9144000" cy="3130656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motyvacijos skatinimas naudojant pateikčių redaktorius (Microsoft PowerPoint ir Google dokumentai)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7247466" y="4809067"/>
            <a:ext cx="3420533" cy="1715830"/>
          </a:xfrm>
        </p:spPr>
        <p:txBody>
          <a:bodyPr/>
          <a:lstStyle/>
          <a:p>
            <a:r>
              <a:rPr lang="lt-LT" dirty="0" smtClean="0"/>
              <a:t>Šalčininkų Lietuvos tūkstantmečio gimnazijos vyresnioji matematikos mokytoja Renata Babravičienė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51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9014" y="650164"/>
            <a:ext cx="1999593" cy="1325563"/>
          </a:xfrm>
        </p:spPr>
        <p:txBody>
          <a:bodyPr/>
          <a:lstStyle/>
          <a:p>
            <a:r>
              <a:rPr lang="lt-LT" dirty="0" smtClean="0"/>
              <a:t>Darbo pradžia</a:t>
            </a: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58" y="650164"/>
            <a:ext cx="6338351" cy="5041900"/>
          </a:xfrm>
          <a:prstGeom prst="rect">
            <a:avLst/>
          </a:prstGeom>
        </p:spPr>
      </p:pic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4B3E-0EFC-4033-BAE1-CFF88A759EB4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94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65564"/>
            <a:ext cx="10077990" cy="3388850"/>
          </a:xfrm>
          <a:prstGeom prst="rect">
            <a:avLst/>
          </a:prstGeom>
        </p:spPr>
      </p:pic>
      <p:sp>
        <p:nvSpPr>
          <p:cNvPr id="5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971273" cy="1320800"/>
          </a:xfrm>
        </p:spPr>
        <p:txBody>
          <a:bodyPr/>
          <a:lstStyle/>
          <a:p>
            <a:r>
              <a:rPr lang="lt-LT" dirty="0" smtClean="0"/>
              <a:t>Darbo pradžia</a:t>
            </a:r>
            <a:endParaRPr lang="lt-LT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3230-AF80-4B69-9F4D-5F42218BB171}" type="datetime1">
              <a:rPr lang="lt-LT" smtClean="0"/>
              <a:t>2017-03-16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28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49014" y="650164"/>
            <a:ext cx="1999593" cy="1325563"/>
          </a:xfrm>
        </p:spPr>
        <p:txBody>
          <a:bodyPr/>
          <a:lstStyle/>
          <a:p>
            <a:r>
              <a:rPr lang="lt-LT" dirty="0" smtClean="0"/>
              <a:t>Darbo pradžia</a:t>
            </a:r>
            <a:endParaRPr lang="lt-LT" dirty="0"/>
          </a:p>
        </p:txBody>
      </p:sp>
      <p:pic>
        <p:nvPicPr>
          <p:cNvPr id="4" name="Paveikslėlis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58" y="650164"/>
            <a:ext cx="6338351" cy="5041900"/>
          </a:xfrm>
          <a:prstGeom prst="rect">
            <a:avLst/>
          </a:prstGeom>
        </p:spPr>
      </p:pic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874E-8AC7-46D5-982B-5AC7DD2AE538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4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9827" y="1213316"/>
            <a:ext cx="2504089" cy="1325563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Skaidrės elementų </a:t>
            </a:r>
            <a:r>
              <a:rPr lang="lt-LT" b="1" dirty="0" smtClean="0"/>
              <a:t>kūrimas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8" y="898636"/>
            <a:ext cx="6077369" cy="3947906"/>
          </a:xfrm>
          <a:prstGeom prst="rect">
            <a:avLst/>
          </a:prstGeom>
        </p:spPr>
      </p:pic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6EC8-2746-4A6F-A542-DCFC94375910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62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Teksto rinkimo </a:t>
            </a:r>
            <a:r>
              <a:rPr lang="lt-LT" sz="4000" b="1" dirty="0" smtClean="0">
                <a:solidFill>
                  <a:srgbClr val="FF0000"/>
                </a:solidFill>
              </a:rPr>
              <a:t>5</a:t>
            </a:r>
            <a:r>
              <a:rPr lang="lt-LT" dirty="0" smtClean="0"/>
              <a:t> taisyklės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3" y="1490133"/>
            <a:ext cx="9245600" cy="5367867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lt-LT" sz="2100" dirty="0"/>
              <a:t>Po skyrybos ženklų , . : ; ? ! … būtina padėti tarpą. Prieš šiuos ženklus tarpas niekada nededamas;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100" dirty="0"/>
              <a:t>Brūkšnio </a:t>
            </a:r>
            <a:r>
              <a:rPr lang="lt-LT" sz="2100" dirty="0" smtClean="0"/>
              <a:t>— </a:t>
            </a:r>
            <a:r>
              <a:rPr lang="lt-LT" sz="2100" dirty="0"/>
              <a:t>ir brūkšnelio - skyrimas tarpais:</a:t>
            </a:r>
          </a:p>
          <a:p>
            <a:pPr marL="804863" indent="-401638">
              <a:buFont typeface="Wingdings" panose="05000000000000000000" pitchFamily="2" charset="2"/>
              <a:buChar char="ü"/>
            </a:pPr>
            <a:r>
              <a:rPr lang="lt-LT" sz="2100" dirty="0"/>
              <a:t>Kai datos yra skiriamos brūkšneliais (pvz.: 2012-05-06, birželio 24-oji, 5-6 kl.), rašomi trumpi brūkšneliai, neskiriami tarpais. Sudėtiniai žodžiai arba dvi pavardės rašomos taip pat kaip ir datos. Pvz.: buhalterė-kasininkė, muziejus-akvariumas, Marija </a:t>
            </a:r>
            <a:r>
              <a:rPr lang="lt-LT" sz="2100" dirty="0" err="1"/>
              <a:t>Rugytė-Kneižienė</a:t>
            </a:r>
            <a:r>
              <a:rPr lang="lt-LT" sz="2100" dirty="0"/>
              <a:t>, J. Tumas-Vaižgantas.;</a:t>
            </a:r>
          </a:p>
          <a:p>
            <a:pPr marL="804863" indent="-401638">
              <a:buFont typeface="Wingdings" panose="05000000000000000000" pitchFamily="2" charset="2"/>
              <a:buChar char="ü"/>
            </a:pPr>
            <a:r>
              <a:rPr lang="lt-LT" sz="2100" dirty="0"/>
              <a:t>Kai rašomas intervalas (t. y. kokie nors skaičiai, kurie reiškia </a:t>
            </a:r>
            <a:r>
              <a:rPr lang="lt-LT" sz="2100" dirty="0" smtClean="0"/>
              <a:t>nuo—iki</a:t>
            </a:r>
            <a:r>
              <a:rPr lang="lt-LT" sz="2100" dirty="0"/>
              <a:t>), rašomas ilgas brūkšnys, neskiriamas tarpais. Pvz.: Pamoka prasideda ir baigiasi: </a:t>
            </a:r>
            <a:r>
              <a:rPr lang="lt-LT" sz="2100" dirty="0" smtClean="0"/>
              <a:t>12:00—12:45</a:t>
            </a:r>
            <a:r>
              <a:rPr lang="lt-LT" sz="2100" dirty="0"/>
              <a:t>. Katės sveria </a:t>
            </a:r>
            <a:r>
              <a:rPr lang="lt-LT" sz="2100" dirty="0" smtClean="0"/>
              <a:t>4—5 </a:t>
            </a:r>
            <a:r>
              <a:rPr lang="lt-LT" sz="2100" dirty="0"/>
              <a:t>kg. </a:t>
            </a:r>
            <a:r>
              <a:rPr lang="lt-LT" sz="2100" dirty="0" smtClean="0"/>
              <a:t>2016—2017 </a:t>
            </a:r>
            <a:r>
              <a:rPr lang="lt-LT" sz="2100" dirty="0"/>
              <a:t>m. m. Renginys vyks </a:t>
            </a:r>
            <a:r>
              <a:rPr lang="lt-LT" sz="2100" dirty="0" smtClean="0"/>
              <a:t>1—2 </a:t>
            </a:r>
            <a:r>
              <a:rPr lang="lt-LT" sz="2100" dirty="0"/>
              <a:t>valandas.;</a:t>
            </a:r>
          </a:p>
          <a:p>
            <a:pPr marL="804863" indent="-401638">
              <a:buFont typeface="Wingdings" panose="05000000000000000000" pitchFamily="2" charset="2"/>
              <a:buChar char="ü"/>
            </a:pPr>
            <a:r>
              <a:rPr lang="lt-LT" sz="2100" dirty="0"/>
              <a:t>Visais kitais atvejais, kai reikia parašyti brūkšnį (dažniausiai kai yra praleista tarinio dalis), rašomas ilgas brūkšnys, kurį reikia išskirti tarpais iš abiejų pusių. Pvz.: Vilkas </a:t>
            </a:r>
            <a:r>
              <a:rPr lang="lt-LT" sz="2100" dirty="0" smtClean="0"/>
              <a:t>— </a:t>
            </a:r>
            <a:r>
              <a:rPr lang="lt-LT" sz="2100" dirty="0"/>
              <a:t>žvėris, gyvenantis miške (Šiame pavyzdyje praleista tarinio dalis </a:t>
            </a:r>
            <a:r>
              <a:rPr lang="lt-LT" sz="2100" dirty="0" smtClean="0"/>
              <a:t>— </a:t>
            </a:r>
            <a:r>
              <a:rPr lang="lt-LT" sz="2100" dirty="0"/>
              <a:t>tai žodelis „yra“. Šį sakinį galime perskaityti kaip „vilkas yra žvėris, gyvenantis miške“).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9EA1-4625-4E07-8E6D-C3437EEF8B6E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677332" y="6675437"/>
            <a:ext cx="6297612" cy="365125"/>
          </a:xfrm>
        </p:spPr>
        <p:txBody>
          <a:bodyPr/>
          <a:lstStyle/>
          <a:p>
            <a:r>
              <a:rPr lang="lt-LT" dirty="0" smtClean="0"/>
              <a:t>ŠLTG</a:t>
            </a:r>
            <a:endParaRPr lang="lt-LT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15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Teksto rinkimo </a:t>
            </a:r>
            <a:r>
              <a:rPr lang="lt-LT" sz="4000" b="1" dirty="0" smtClean="0">
                <a:solidFill>
                  <a:srgbClr val="FF0000"/>
                </a:solidFill>
              </a:rPr>
              <a:t>5</a:t>
            </a:r>
            <a:r>
              <a:rPr lang="lt-LT" dirty="0" smtClean="0"/>
              <a:t> taisyklės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000" dirty="0"/>
              <a:t>3. Rašant kabutes arba skliaustelius tarpai dedami tik jų išorėje (Kabučių rašymas). Pvz.:  Nacionalinio diktanto „Skrydis“ tekstas. Literatūros ryšiai su kitomis meno šakomis (teatru, muzika, tapyba) veikale taip pat išsamiai išnagrinėti.;</a:t>
            </a:r>
          </a:p>
          <a:p>
            <a:pPr marL="0" indent="0">
              <a:buNone/>
            </a:pPr>
            <a:r>
              <a:rPr lang="lt-LT" sz="2000" dirty="0"/>
              <a:t>4. Tarpo mygtuką spausti iš eilės daugiau kaip vieną kartą </a:t>
            </a:r>
            <a:r>
              <a:rPr lang="lt-LT" sz="2000" dirty="0">
                <a:solidFill>
                  <a:srgbClr val="FF0000"/>
                </a:solidFill>
              </a:rPr>
              <a:t>NEGALIMA</a:t>
            </a:r>
            <a:r>
              <a:rPr lang="lt-LT" sz="2000" dirty="0"/>
              <a:t>;</a:t>
            </a:r>
          </a:p>
          <a:p>
            <a:pPr marL="0" indent="0">
              <a:buNone/>
            </a:pPr>
            <a:r>
              <a:rPr lang="lt-LT" sz="2000" dirty="0"/>
              <a:t>5. </a:t>
            </a:r>
            <a:r>
              <a:rPr lang="lt-LT" sz="2000" dirty="0" smtClean="0"/>
              <a:t>Įvesties </a:t>
            </a:r>
            <a:r>
              <a:rPr lang="lt-LT" sz="2000" dirty="0"/>
              <a:t>mygtukas ENTER spaudžiamas tik pastraipos pabaigoje ir tik vieną kartą. Po kiekviena eilute spausti ENTER </a:t>
            </a:r>
            <a:r>
              <a:rPr lang="lt-LT" sz="2000" dirty="0">
                <a:solidFill>
                  <a:srgbClr val="FF0000"/>
                </a:solidFill>
              </a:rPr>
              <a:t>NEGALIMA</a:t>
            </a:r>
            <a:r>
              <a:rPr lang="lt-LT" sz="2000" dirty="0"/>
              <a:t>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E7B1-4EED-4805-BC91-E866C2A74DEA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33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Teksto rinkimo taisyklės</a:t>
            </a:r>
            <a:br>
              <a:rPr lang="lt-LT" dirty="0"/>
            </a:br>
            <a:r>
              <a:rPr lang="lt-LT" dirty="0"/>
              <a:t>išimtiniai atvejai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000" dirty="0"/>
              <a:t>„Šiandien geras oras</a:t>
            </a:r>
            <a:r>
              <a:rPr lang="lt-LT" sz="2000" dirty="0">
                <a:solidFill>
                  <a:srgbClr val="FF0000"/>
                </a:solidFill>
              </a:rPr>
              <a:t>“, - </a:t>
            </a:r>
            <a:r>
              <a:rPr lang="lt-LT" sz="2000" dirty="0"/>
              <a:t>sakė Jonas.</a:t>
            </a:r>
          </a:p>
          <a:p>
            <a:pPr marL="0" indent="0">
              <a:buNone/>
            </a:pPr>
            <a:r>
              <a:rPr lang="lt-LT" sz="2000" dirty="0"/>
              <a:t>Vandens augalus (plūdenas, </a:t>
            </a:r>
            <a:r>
              <a:rPr lang="lt-LT" sz="2000" dirty="0" err="1"/>
              <a:t>vilgdalgius</a:t>
            </a:r>
            <a:r>
              <a:rPr lang="lt-LT" sz="2000" dirty="0"/>
              <a:t>, </a:t>
            </a:r>
            <a:r>
              <a:rPr lang="lt-LT" sz="2000" dirty="0" err="1"/>
              <a:t>elodėjas</a:t>
            </a:r>
            <a:r>
              <a:rPr lang="lt-LT" sz="2000" dirty="0"/>
              <a:t>, švendrus ir kt</a:t>
            </a:r>
            <a:r>
              <a:rPr lang="lt-LT" sz="2000" dirty="0">
                <a:solidFill>
                  <a:srgbClr val="FF0000"/>
                </a:solidFill>
              </a:rPr>
              <a:t>.). </a:t>
            </a:r>
            <a:endParaRPr lang="lt-L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lt-LT" sz="2000" dirty="0" smtClean="0"/>
              <a:t>Kai </a:t>
            </a:r>
            <a:r>
              <a:rPr lang="lt-LT" sz="2000" dirty="0"/>
              <a:t>iš eilės eina du skyrybos ženklai, pavyzdžiui, skliaustelis ir taškas, jų atskirti vieno nuo kito nereikia (t. y. Jie turi būti „sulipę“). Žinoma, būna ir išimčių. Pvz.: ši taisyklė negalioja tuomet, jei bet kuris kitas skyrybos ženklas eina po dvitaškio – po jo tarpelis yra dedamas visuomet. Pvz.: Mano mėgstamiausių angliškų dainų pavadinimai: „</a:t>
            </a:r>
            <a:r>
              <a:rPr lang="lt-LT" sz="2000" dirty="0" err="1"/>
              <a:t>White</a:t>
            </a:r>
            <a:r>
              <a:rPr lang="lt-LT" sz="2000" dirty="0"/>
              <a:t> </a:t>
            </a:r>
            <a:r>
              <a:rPr lang="lt-LT" sz="2000" dirty="0" err="1"/>
              <a:t>Christmas</a:t>
            </a:r>
            <a:r>
              <a:rPr lang="lt-LT" sz="2000" dirty="0"/>
              <a:t>“, „</a:t>
            </a:r>
            <a:r>
              <a:rPr lang="lt-LT" sz="2000" dirty="0" err="1"/>
              <a:t>It's</a:t>
            </a:r>
            <a:r>
              <a:rPr lang="lt-LT" sz="2000" dirty="0"/>
              <a:t> </a:t>
            </a:r>
            <a:r>
              <a:rPr lang="lt-LT" sz="2000" dirty="0" err="1"/>
              <a:t>my</a:t>
            </a:r>
            <a:r>
              <a:rPr lang="lt-LT" sz="2000" dirty="0"/>
              <a:t> </a:t>
            </a:r>
            <a:r>
              <a:rPr lang="lt-LT" sz="2000" dirty="0" err="1"/>
              <a:t>life</a:t>
            </a:r>
            <a:r>
              <a:rPr lang="lt-LT" sz="2000" dirty="0"/>
              <a:t>“, „</a:t>
            </a:r>
            <a:r>
              <a:rPr lang="lt-LT" sz="2000" dirty="0" err="1"/>
              <a:t>Earth</a:t>
            </a:r>
            <a:r>
              <a:rPr lang="lt-LT" sz="2000" dirty="0"/>
              <a:t> </a:t>
            </a:r>
            <a:r>
              <a:rPr lang="lt-LT" sz="2000" dirty="0" err="1"/>
              <a:t>song</a:t>
            </a:r>
            <a:r>
              <a:rPr lang="lt-LT" sz="2000" dirty="0"/>
              <a:t>“.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836-3B65-492E-A624-EC23C0957674}" type="datetime1">
              <a:rPr lang="lt-LT" smtClean="0"/>
              <a:t>2017-03-16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33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Specialieji simboliai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Specialieji simboliai, tai tokie simboliai kurių nėra klaviatūroje. Specialieji simboliai gaunami nuspaudus mygtuką ALT ir skaičių kodą.</a:t>
            </a:r>
          </a:p>
          <a:p>
            <a:r>
              <a:rPr lang="lt-LT" dirty="0"/>
              <a:t>Brūkšnys </a:t>
            </a:r>
            <a:r>
              <a:rPr lang="lt-LT" dirty="0" smtClean="0"/>
              <a:t>— ALT+0151;</a:t>
            </a:r>
            <a:endParaRPr lang="lt-LT" dirty="0"/>
          </a:p>
          <a:p>
            <a:r>
              <a:rPr lang="lt-LT" dirty="0"/>
              <a:t>Kabutės apačioje „ – ALT+0132;</a:t>
            </a:r>
          </a:p>
          <a:p>
            <a:r>
              <a:rPr lang="lt-LT" dirty="0"/>
              <a:t>Kabutės viršuje “ – ALT+0147;</a:t>
            </a:r>
          </a:p>
          <a:p>
            <a:r>
              <a:rPr lang="lt-LT" dirty="0"/>
              <a:t>@ – ALT+64;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DD1B-1EE4-4692-B3CE-AD4DE5D78CF6}" type="datetime1">
              <a:rPr lang="lt-LT" smtClean="0"/>
              <a:t>2017-03-16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56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šablonai ir dydžiai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Tinkamiausias </a:t>
            </a:r>
            <a:r>
              <a:rPr lang="lt-LT" sz="2400" dirty="0"/>
              <a:t>šriftas prezentacijai – juodas „</a:t>
            </a:r>
            <a:r>
              <a:rPr lang="lt-LT" sz="2400" dirty="0" err="1"/>
              <a:t>Times</a:t>
            </a:r>
            <a:r>
              <a:rPr lang="lt-LT" sz="2400" dirty="0"/>
              <a:t> </a:t>
            </a:r>
            <a:r>
              <a:rPr lang="lt-LT" sz="2400" dirty="0" err="1"/>
              <a:t>New</a:t>
            </a:r>
            <a:r>
              <a:rPr lang="lt-LT" sz="2400" dirty="0"/>
              <a:t> Roman“ arba „</a:t>
            </a:r>
            <a:r>
              <a:rPr lang="lt-LT" sz="2400" dirty="0" err="1"/>
              <a:t>Tahoma</a:t>
            </a:r>
            <a:r>
              <a:rPr lang="lt-LT" sz="2400" dirty="0" smtClean="0"/>
              <a:t>“</a:t>
            </a:r>
          </a:p>
          <a:p>
            <a:r>
              <a:rPr lang="lt-LT" sz="2400" dirty="0" smtClean="0"/>
              <a:t>Saugiausia </a:t>
            </a:r>
            <a:r>
              <a:rPr lang="lt-LT" sz="2400" dirty="0"/>
              <a:t>prezentacijos skaidrių antraštėms parinkti 44-ojo, tekstui – 32-ojo dydžio šriftą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CC91-D422-477D-A055-3C7C473916CE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67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12531" y="601608"/>
            <a:ext cx="2330669" cy="1325563"/>
          </a:xfrm>
        </p:spPr>
        <p:txBody>
          <a:bodyPr>
            <a:normAutofit fontScale="90000"/>
          </a:bodyPr>
          <a:lstStyle/>
          <a:p>
            <a:r>
              <a:rPr lang="lt-LT" b="1" kern="1700" spc="200" dirty="0"/>
              <a:t>Teksto</a:t>
            </a:r>
            <a:r>
              <a:rPr lang="lt-LT" b="1" spc="200" dirty="0"/>
              <a:t> įvestis skaidrėse </a:t>
            </a:r>
            <a:endParaRPr lang="lt-LT" spc="200" dirty="0"/>
          </a:p>
        </p:txBody>
      </p:sp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8" y="346842"/>
            <a:ext cx="8939049" cy="6274675"/>
          </a:xfrm>
          <a:prstGeom prst="rect">
            <a:avLst/>
          </a:prstGeom>
        </p:spPr>
      </p:pic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0E90-94AC-4214-97FC-9F4B173CE538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31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Seminaro tikslas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supažindinti </a:t>
            </a:r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pagrindiniais pateikčių rengimo darbo principais, apžvelgti esminius dalykus, kuriuos turėtų žinoti mokytojai kurdami įvairias prezentacijas.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7811-7BE7-4A06-939B-1DD4E5120EAF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82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Geri patarimai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b="1" dirty="0"/>
              <a:t>Kuo mažiau teksto, tuo geriau</a:t>
            </a:r>
            <a:endParaRPr lang="lt-LT" sz="3200" b="1" dirty="0"/>
          </a:p>
          <a:p>
            <a:r>
              <a:rPr lang="lt-LT" sz="3200" b="1" dirty="0"/>
              <a:t>Vienoje skaidrėje – viena mintis</a:t>
            </a:r>
          </a:p>
          <a:p>
            <a:r>
              <a:rPr lang="lt-LT" sz="3200" b="1" dirty="0"/>
              <a:t>Gera prezentacija – įdomi istorija</a:t>
            </a:r>
          </a:p>
          <a:p>
            <a:r>
              <a:rPr lang="lt-LT" sz="3200" b="1" dirty="0"/>
              <a:t>Antraščių svarba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C5DF-CB95-47C9-A755-2B506964E941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87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Geri patarimai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b="1" dirty="0"/>
              <a:t>Dėmesys rašybos kokybei</a:t>
            </a:r>
          </a:p>
          <a:p>
            <a:r>
              <a:rPr lang="lt-LT" sz="3200" b="1" dirty="0"/>
              <a:t>Sudėtingos, specifinės terminologijos vengimas</a:t>
            </a:r>
          </a:p>
          <a:p>
            <a:r>
              <a:rPr lang="lt-LT" sz="3200" b="1" dirty="0"/>
              <a:t>Laikas, skirtas skaidrėms </a:t>
            </a:r>
            <a:r>
              <a:rPr lang="lt-LT" sz="3200" b="1" dirty="0" smtClean="0"/>
              <a:t>suvokti</a:t>
            </a:r>
          </a:p>
          <a:p>
            <a:r>
              <a:rPr lang="lt-LT" sz="3200" b="1" dirty="0"/>
              <a:t>Kalbėtojo elgesys prezentacijos metu</a:t>
            </a:r>
          </a:p>
          <a:p>
            <a:r>
              <a:rPr lang="lt-LT" sz="3200" b="1" dirty="0"/>
              <a:t>Apsidraudusį ir Dievas saugo</a:t>
            </a:r>
          </a:p>
          <a:p>
            <a:endParaRPr lang="lt-LT" sz="3200" b="1" dirty="0"/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7BBC-5523-4034-A96F-D0340CC4CF23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18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kopijavimas, perkėlimas ir </a:t>
            </a:r>
            <a:r>
              <a:rPr lang="lt-LT" b="1" dirty="0" smtClean="0"/>
              <a:t>šalinimas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/>
              <a:t>Norėdami dubliuoti skaidrę ar kelias skaidres toje pačioje pateiktyje:</a:t>
            </a:r>
          </a:p>
          <a:p>
            <a:pPr marL="0" indent="0">
              <a:buNone/>
            </a:pPr>
            <a:r>
              <a:rPr lang="lt-LT" sz="2000" b="1" dirty="0"/>
              <a:t>1 žingsnis. </a:t>
            </a:r>
            <a:r>
              <a:rPr lang="lt-LT" sz="2000" dirty="0"/>
              <a:t>Skaidrių sąraše išrinkite tą skaidrę ar skaidres.</a:t>
            </a:r>
          </a:p>
          <a:p>
            <a:pPr marL="0" indent="0">
              <a:buNone/>
            </a:pPr>
            <a:r>
              <a:rPr lang="lt-LT" sz="2000" b="1" dirty="0"/>
              <a:t>2 žingsnis.</a:t>
            </a:r>
            <a:r>
              <a:rPr lang="lt-LT" sz="2000" b="1" i="1" dirty="0"/>
              <a:t> Pagrindinėje</a:t>
            </a:r>
            <a:r>
              <a:rPr lang="lt-LT" sz="2000" dirty="0"/>
              <a:t> priemonių </a:t>
            </a:r>
            <a:r>
              <a:rPr lang="lt-LT" sz="2000" dirty="0" smtClean="0"/>
              <a:t>juostos </a:t>
            </a:r>
            <a:r>
              <a:rPr lang="lt-LT" sz="2000" dirty="0"/>
              <a:t>kortelėje </a:t>
            </a:r>
            <a:r>
              <a:rPr lang="lt-LT" sz="2000" b="1" i="1" dirty="0"/>
              <a:t>Mainų srities</a:t>
            </a:r>
            <a:r>
              <a:rPr lang="lt-LT" sz="2000" dirty="0"/>
              <a:t> grupėje spragtelkite </a:t>
            </a:r>
            <a:r>
              <a:rPr lang="lt-LT" sz="2000" b="1" i="1" dirty="0"/>
              <a:t>Dubliuoti </a:t>
            </a:r>
            <a:r>
              <a:rPr lang="lt-LT" sz="2000" dirty="0"/>
              <a:t>.</a:t>
            </a:r>
          </a:p>
          <a:p>
            <a:pPr marL="0" indent="0">
              <a:buNone/>
            </a:pPr>
            <a:r>
              <a:rPr lang="lt-LT" sz="2000" b="1" dirty="0"/>
              <a:t>Pastaba. </a:t>
            </a:r>
            <a:r>
              <a:rPr lang="lt-LT" sz="2000" dirty="0"/>
              <a:t>Dubliuoti pažymėtą skaidrę ar kelias skaidres galima ir paspaudus klavišų derinį </a:t>
            </a:r>
            <a:r>
              <a:rPr lang="lt-LT" sz="2000" b="1" dirty="0"/>
              <a:t>&lt;</a:t>
            </a:r>
            <a:r>
              <a:rPr lang="lt-LT" sz="2000" b="1" dirty="0" err="1"/>
              <a:t>Ctrl</a:t>
            </a:r>
            <a:r>
              <a:rPr lang="lt-LT" sz="2000" b="1" dirty="0"/>
              <a:t>&gt;+&lt;</a:t>
            </a:r>
            <a:r>
              <a:rPr lang="lt-LT" sz="2000" b="1" dirty="0" err="1"/>
              <a:t>Shift</a:t>
            </a:r>
            <a:r>
              <a:rPr lang="lt-LT" sz="2000" b="1" dirty="0"/>
              <a:t>&gt;+&lt;D&gt;.</a:t>
            </a:r>
            <a:endParaRPr lang="lt-LT" sz="2000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4884-72EB-420B-B886-4D832E6473C2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62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kopijavimas, perkėlimas ir </a:t>
            </a:r>
            <a:r>
              <a:rPr lang="lt-LT" b="1" dirty="0" smtClean="0"/>
              <a:t>šalinimas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lt-LT" sz="2000" dirty="0"/>
              <a:t>Norėdami kopijuoti skaidrę ar kelias skaidres iš vienos </a:t>
            </a:r>
            <a:r>
              <a:rPr lang="lt-LT" sz="2000" dirty="0" err="1"/>
              <a:t>pateikties</a:t>
            </a:r>
            <a:r>
              <a:rPr lang="lt-LT" sz="2000" dirty="0"/>
              <a:t> į kitą:</a:t>
            </a:r>
          </a:p>
          <a:p>
            <a:pPr marL="0" indent="0">
              <a:buNone/>
            </a:pPr>
            <a:r>
              <a:rPr lang="lt-LT" sz="2000" dirty="0"/>
              <a:t>1 </a:t>
            </a:r>
            <a:r>
              <a:rPr lang="lt-LT" sz="2000" b="1" dirty="0"/>
              <a:t>žingsnis. </a:t>
            </a:r>
            <a:r>
              <a:rPr lang="lt-LT" sz="2000" dirty="0"/>
              <a:t>Skaidrių sąraše išrinkite skaidrę, po kurios turi būti įterpta nukopijuota skaidrė ar skaidrės.</a:t>
            </a:r>
          </a:p>
          <a:p>
            <a:pPr marL="0" indent="0">
              <a:buNone/>
            </a:pPr>
            <a:r>
              <a:rPr lang="lt-LT" sz="2000" b="1" dirty="0"/>
              <a:t>2 žingsnis.</a:t>
            </a:r>
            <a:r>
              <a:rPr lang="lt-LT" sz="2000" b="1" i="1" dirty="0"/>
              <a:t> Pagrindinėje </a:t>
            </a:r>
            <a:r>
              <a:rPr lang="lt-LT" sz="2000" dirty="0"/>
              <a:t>priemonių </a:t>
            </a:r>
            <a:r>
              <a:rPr lang="lt-LT" sz="2000" dirty="0" err="1"/>
              <a:t>jostos</a:t>
            </a:r>
            <a:r>
              <a:rPr lang="lt-LT" sz="2000" dirty="0"/>
              <a:t> kortelėje</a:t>
            </a:r>
            <a:r>
              <a:rPr lang="lt-LT" sz="2000" i="1" dirty="0"/>
              <a:t> </a:t>
            </a:r>
            <a:r>
              <a:rPr lang="lt-LT" sz="2000" b="1" i="1" dirty="0"/>
              <a:t>Skaidrių </a:t>
            </a:r>
            <a:r>
              <a:rPr lang="lt-LT" sz="2000" dirty="0"/>
              <a:t>grupėje spragtelkite</a:t>
            </a:r>
            <a:r>
              <a:rPr lang="lt-LT" sz="2000" i="1" dirty="0"/>
              <a:t> </a:t>
            </a:r>
            <a:r>
              <a:rPr lang="lt-LT" sz="2000" b="1" i="1" dirty="0"/>
              <a:t>Nauja skaidrė -&gt; Iš naujo naudoti skaidres...</a:t>
            </a:r>
            <a:r>
              <a:rPr lang="lt-LT" sz="2000" dirty="0"/>
              <a:t> .</a:t>
            </a:r>
          </a:p>
          <a:p>
            <a:pPr marL="0" indent="0">
              <a:buNone/>
            </a:pPr>
            <a:r>
              <a:rPr lang="lt-LT" sz="2000" b="1" dirty="0"/>
              <a:t>3 žingsnis. </a:t>
            </a:r>
            <a:r>
              <a:rPr lang="lt-LT" sz="2000" dirty="0"/>
              <a:t>Raskite pristatymą, kurio skaidrę ar kelias skaidres norite kopijuoti.</a:t>
            </a:r>
          </a:p>
          <a:p>
            <a:pPr marL="0" indent="0">
              <a:buNone/>
            </a:pPr>
            <a:r>
              <a:rPr lang="lt-LT" sz="2000" b="1" dirty="0"/>
              <a:t>4 žingsnis. </a:t>
            </a:r>
            <a:r>
              <a:rPr lang="lt-LT" sz="2000" dirty="0"/>
              <a:t>Pažymėkite tą skaidrę ar skaidres ir paspauskite </a:t>
            </a:r>
            <a:r>
              <a:rPr lang="lt-LT" sz="2000" b="1" i="1" dirty="0"/>
              <a:t>Įterpti</a:t>
            </a:r>
            <a:r>
              <a:rPr lang="lt-LT" sz="2000" dirty="0"/>
              <a:t> .</a:t>
            </a:r>
          </a:p>
          <a:p>
            <a:pPr marL="0" indent="0">
              <a:buNone/>
            </a:pPr>
            <a:r>
              <a:rPr lang="lt-LT" sz="2000" dirty="0"/>
              <a:t>O paprasčiausias būdas - reikiamą skaidrę (ar skaidres) nukopijuoti, ir po to norimoje vietoje įterpti įprastinėmis komandomis </a:t>
            </a:r>
            <a:r>
              <a:rPr lang="lt-LT" sz="2000" b="1" i="1" dirty="0"/>
              <a:t>Kopijuoti</a:t>
            </a:r>
            <a:r>
              <a:rPr lang="lt-LT" sz="2000" dirty="0"/>
              <a:t> ir </a:t>
            </a:r>
            <a:r>
              <a:rPr lang="lt-LT" sz="2000" b="1" i="1" dirty="0"/>
              <a:t>Įklijuoti.</a:t>
            </a:r>
            <a:endParaRPr lang="lt-LT" sz="2000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89F2-0D02-4081-A374-E19BC9FBE490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03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kopijavimas, perkėlimas ir </a:t>
            </a:r>
            <a:r>
              <a:rPr lang="lt-LT" b="1" dirty="0" smtClean="0"/>
              <a:t>šalinimas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/>
              <a:t>Norėdami perkelti anksčiau sukurto pristatymo skaidrę ar kelias skaidres į kuriamą pristatymą:</a:t>
            </a:r>
          </a:p>
          <a:p>
            <a:pPr marL="0" indent="0">
              <a:buNone/>
            </a:pPr>
            <a:r>
              <a:rPr lang="lt-LT" sz="2000" b="1" dirty="0"/>
              <a:t>1</a:t>
            </a:r>
            <a:r>
              <a:rPr lang="lt-LT" sz="2000" dirty="0"/>
              <a:t> </a:t>
            </a:r>
            <a:r>
              <a:rPr lang="lt-LT" sz="2000" b="1" dirty="0"/>
              <a:t>žingsnis. </a:t>
            </a:r>
            <a:r>
              <a:rPr lang="lt-LT" sz="2000" dirty="0"/>
              <a:t>Atverkite abi pateiktis greta taip, kad matytumėte jų skaidrių sąrašus.</a:t>
            </a:r>
          </a:p>
          <a:p>
            <a:pPr marL="0" indent="0">
              <a:buNone/>
            </a:pPr>
            <a:r>
              <a:rPr lang="lt-LT" sz="2000" b="1" dirty="0"/>
              <a:t>2</a:t>
            </a:r>
            <a:r>
              <a:rPr lang="lt-LT" sz="2000" dirty="0"/>
              <a:t> </a:t>
            </a:r>
            <a:r>
              <a:rPr lang="lt-LT" sz="2000" b="1" dirty="0"/>
              <a:t>žingsnis.</a:t>
            </a:r>
            <a:r>
              <a:rPr lang="lt-LT" sz="2000" dirty="0"/>
              <a:t> Išrinkite reikiamą skaidrę ar skaidres ir pele nuvilkite į kitą pateiktį.</a:t>
            </a:r>
          </a:p>
          <a:p>
            <a:pPr marL="0" indent="0">
              <a:buNone/>
            </a:pPr>
            <a:r>
              <a:rPr lang="lt-LT" sz="2000" dirty="0"/>
              <a:t>Vėlgi paprasčiausias būdas - reikiamą skaidrę (ar skaidres) iškirpti, ir po to norimoje vietoje įterpti įprastinėmis komandomis </a:t>
            </a:r>
            <a:r>
              <a:rPr lang="lt-LT" sz="2000" b="1" i="1" dirty="0"/>
              <a:t>Iškirpti </a:t>
            </a:r>
            <a:r>
              <a:rPr lang="lt-LT" sz="2000" dirty="0"/>
              <a:t>ir </a:t>
            </a:r>
            <a:r>
              <a:rPr lang="lt-LT" sz="2000" b="1" i="1" dirty="0"/>
              <a:t>Įklijuoti.</a:t>
            </a:r>
            <a:endParaRPr lang="lt-LT" sz="2000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466D-C1DF-4426-81A3-A6A54A0B6DA5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53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838200" y="1994040"/>
            <a:ext cx="8889124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Jei reikia pakeisti skaidrių eilės tvarką pristatyme: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t-L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žingsnis. </a:t>
            </a:r>
            <a:r>
              <a:rPr lang="lt-LT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Pereikite į skaidrių sąrašą.</a:t>
            </a:r>
            <a:endParaRPr lang="lt-LT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lt-L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žingsnis. </a:t>
            </a:r>
            <a:r>
              <a:rPr lang="lt-LT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Pele skaidrę nuvilkite į naująją vietą</a:t>
            </a:r>
            <a:endParaRPr lang="lt-LT" sz="2800" dirty="0"/>
          </a:p>
        </p:txBody>
      </p:sp>
      <p:sp>
        <p:nvSpPr>
          <p:cNvPr id="6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kopijavimas, perkėlimas ir </a:t>
            </a:r>
            <a:r>
              <a:rPr lang="lt-LT" b="1" dirty="0" smtClean="0"/>
              <a:t>šalinimas</a:t>
            </a:r>
            <a:endParaRPr lang="lt-LT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D5B7-0994-432B-BEFA-035740D5B202}" type="datetime1">
              <a:rPr lang="lt-LT" smtClean="0"/>
              <a:t>2017-03-16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46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kopijavimas, perkėlimas ir </a:t>
            </a:r>
            <a:r>
              <a:rPr lang="lt-LT" b="1" dirty="0" smtClean="0"/>
              <a:t>šalinimas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Norėdami pašalinti skaidrę:</a:t>
            </a:r>
          </a:p>
          <a:p>
            <a:pPr marL="0" indent="0">
              <a:buNone/>
            </a:pPr>
            <a:r>
              <a:rPr lang="lt-LT" sz="2400" b="1" dirty="0"/>
              <a:t>1</a:t>
            </a:r>
            <a:r>
              <a:rPr lang="lt-LT" sz="2400" dirty="0"/>
              <a:t> </a:t>
            </a:r>
            <a:r>
              <a:rPr lang="lt-LT" sz="2400" b="1" dirty="0"/>
              <a:t>žingsnis. </a:t>
            </a:r>
            <a:r>
              <a:rPr lang="lt-LT" sz="2400" dirty="0"/>
              <a:t>Skaidrių sąraše išsirinkite skaidrę, kurią norite pašalinti.</a:t>
            </a:r>
          </a:p>
          <a:p>
            <a:pPr marL="0" indent="0">
              <a:buNone/>
            </a:pPr>
            <a:r>
              <a:rPr lang="lt-LT" sz="2400" b="1" dirty="0"/>
              <a:t>2</a:t>
            </a:r>
            <a:r>
              <a:rPr lang="lt-LT" sz="2400" dirty="0"/>
              <a:t> </a:t>
            </a:r>
            <a:r>
              <a:rPr lang="lt-LT" sz="2400" b="1" i="1" dirty="0"/>
              <a:t>žingsnis. </a:t>
            </a:r>
            <a:r>
              <a:rPr lang="lt-LT" sz="2400" dirty="0"/>
              <a:t>Skaidrę iškirpkite arba pašalinkite tiesiog klavišu &lt;</a:t>
            </a:r>
            <a:r>
              <a:rPr lang="lt-LT" sz="2400" dirty="0" err="1"/>
              <a:t>Delete</a:t>
            </a:r>
            <a:r>
              <a:rPr lang="lt-LT" sz="2400" dirty="0"/>
              <a:t>&gt;.</a:t>
            </a:r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0B0-D348-440C-B857-6964D245AC38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563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54420" y="2067801"/>
            <a:ext cx="3213538" cy="1325563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Datos, laiko ir skaidrės numerio </a:t>
            </a:r>
            <a:r>
              <a:rPr lang="lt-LT" b="1" dirty="0" smtClean="0"/>
              <a:t>įterpimas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15" y="825820"/>
            <a:ext cx="7619047" cy="1904762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5538952" y="3209252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teksto langelio įterpimas;</a:t>
            </a:r>
            <a:endParaRPr lang="lt-L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antraštės ir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poraštės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pasirinkimas;</a:t>
            </a:r>
            <a:endParaRPr lang="lt-L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datos įterpimas;</a:t>
            </a:r>
            <a:endParaRPr lang="lt-L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skaidrės numerio įterpimas;</a:t>
            </a:r>
            <a:endParaRPr lang="lt-L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paveikslėlio įterpimas.</a:t>
            </a:r>
            <a:endParaRPr lang="lt-LT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681A-F35F-4EC5-9B27-658072999DB5}" type="datetime1">
              <a:rPr lang="lt-LT" smtClean="0"/>
              <a:t>2017-03-16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94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apipavidalinimo </a:t>
            </a:r>
            <a:r>
              <a:rPr lang="lt-LT" b="1" dirty="0" smtClean="0"/>
              <a:t>parinkimas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EB4-F6C4-4FA3-976F-0777D6E732D5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28</a:t>
            </a:fld>
            <a:endParaRPr lang="lt-LT"/>
          </a:p>
        </p:txBody>
      </p:sp>
      <p:pic>
        <p:nvPicPr>
          <p:cNvPr id="7" name="Turinio vietos rezervavimo ženklas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2" y="2266131"/>
            <a:ext cx="8596312" cy="26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Skaidrių spausdinimas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dirty="0"/>
              <a:t>Spausdintą pateiktį galima:</a:t>
            </a:r>
          </a:p>
          <a:p>
            <a:pPr lvl="1"/>
            <a:r>
              <a:rPr lang="lt-LT" sz="2800" dirty="0"/>
              <a:t>demonstruoti skaidrių plėvelių projektoriumi,</a:t>
            </a:r>
          </a:p>
          <a:p>
            <a:pPr lvl="1"/>
            <a:r>
              <a:rPr lang="lt-LT" sz="2800" dirty="0"/>
              <a:t>pateikti klausytojams ar pačiam pranešėjui popieriuje sumažintas skaidres su pastabomis;</a:t>
            </a:r>
          </a:p>
          <a:p>
            <a:pPr lvl="1"/>
            <a:r>
              <a:rPr lang="lt-LT" sz="2800" dirty="0"/>
              <a:t>pateikti tik pranešėjui skaidres su komentarais.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CF91-70AB-461D-9719-F066BD8B3259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44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8000" dirty="0"/>
              <a:t>S</a:t>
            </a:r>
            <a:r>
              <a:rPr lang="lt-LT" sz="8000" dirty="0" smtClean="0"/>
              <a:t>ėkmė</a:t>
            </a:r>
            <a:endParaRPr lang="lt-LT" sz="4800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DD4F-722A-4006-BCB3-D5087257E845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73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Skaidrių kopijos klausytojams ir pranešėjui</a:t>
            </a:r>
            <a:br>
              <a:rPr lang="lt-LT" b="1" dirty="0"/>
            </a:b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5DC-0EAF-4D89-B3D8-A9A173C1A426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30</a:t>
            </a:fld>
            <a:endParaRPr lang="lt-LT"/>
          </a:p>
        </p:txBody>
      </p:sp>
      <p:pic>
        <p:nvPicPr>
          <p:cNvPr id="7" name="Turinio vietos rezervavimo ženklas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31" y="2505869"/>
            <a:ext cx="22383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5689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lt-LT" b="1" dirty="0" err="1"/>
              <a:t>Pateikties</a:t>
            </a:r>
            <a:r>
              <a:rPr lang="lt-LT" b="1" dirty="0"/>
              <a:t> rodymas </a:t>
            </a:r>
            <a:r>
              <a:rPr lang="lt-LT" b="1" dirty="0" smtClean="0"/>
              <a:t>kompiuteriu. </a:t>
            </a:r>
            <a:r>
              <a:rPr lang="lt-LT" dirty="0" smtClean="0"/>
              <a:t>Perėjimas </a:t>
            </a:r>
            <a:r>
              <a:rPr lang="lt-LT" dirty="0"/>
              <a:t>nuo vienos skaidrės prie </a:t>
            </a:r>
            <a:r>
              <a:rPr lang="lt-LT" dirty="0" smtClean="0"/>
              <a:t>kitos. 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z="2400" dirty="0"/>
              <a:t>kairįjį pelės klavišą;</a:t>
            </a:r>
          </a:p>
          <a:p>
            <a:pPr lvl="0"/>
            <a:r>
              <a:rPr lang="lt-LT" sz="2400" dirty="0"/>
              <a:t>&lt;N&gt;;</a:t>
            </a:r>
          </a:p>
          <a:p>
            <a:pPr lvl="0"/>
            <a:r>
              <a:rPr lang="lt-LT" sz="2400" dirty="0"/>
              <a:t>tarpo klavišą;</a:t>
            </a:r>
          </a:p>
          <a:p>
            <a:pPr lvl="0"/>
            <a:r>
              <a:rPr lang="lt-LT" sz="2400" dirty="0"/>
              <a:t>&lt;rodyklę dešinėn&gt;;</a:t>
            </a:r>
          </a:p>
          <a:p>
            <a:pPr lvl="0"/>
            <a:r>
              <a:rPr lang="lt-LT" sz="2400" dirty="0"/>
              <a:t>&lt;rodyklę žemyn&gt;;</a:t>
            </a:r>
          </a:p>
          <a:p>
            <a:pPr lvl="0"/>
            <a:r>
              <a:rPr lang="lt-LT" sz="2400" dirty="0"/>
              <a:t>&lt;</a:t>
            </a:r>
            <a:r>
              <a:rPr lang="lt-LT" sz="2400" dirty="0" err="1"/>
              <a:t>Enter</a:t>
            </a:r>
            <a:r>
              <a:rPr lang="lt-LT" sz="2400" dirty="0"/>
              <a:t>&gt;;</a:t>
            </a:r>
          </a:p>
          <a:p>
            <a:pPr lvl="0"/>
            <a:r>
              <a:rPr lang="lt-LT" sz="2400" dirty="0"/>
              <a:t>&lt;</a:t>
            </a:r>
            <a:r>
              <a:rPr lang="lt-LT" sz="2400" dirty="0" err="1"/>
              <a:t>Page</a:t>
            </a:r>
            <a:r>
              <a:rPr lang="lt-LT" sz="2400" dirty="0"/>
              <a:t> </a:t>
            </a:r>
            <a:r>
              <a:rPr lang="lt-LT" sz="2400" dirty="0" err="1"/>
              <a:t>Down</a:t>
            </a:r>
            <a:r>
              <a:rPr lang="lt-LT" sz="2400" dirty="0"/>
              <a:t>&gt;.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5EB9-6C94-4092-9DAE-4D1CCAA5D69B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58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</a:t>
            </a:r>
            <a:r>
              <a:rPr lang="lt-LT" dirty="0" smtClean="0"/>
              <a:t>rįžti </a:t>
            </a:r>
            <a:r>
              <a:rPr lang="lt-LT" dirty="0"/>
              <a:t>prie ankstesnės </a:t>
            </a:r>
            <a:r>
              <a:rPr lang="lt-LT" dirty="0" smtClean="0"/>
              <a:t>skaidrės.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z="2800" dirty="0"/>
              <a:t>&lt;</a:t>
            </a:r>
            <a:r>
              <a:rPr lang="lt-LT" sz="2800" dirty="0" err="1"/>
              <a:t>Backspace</a:t>
            </a:r>
            <a:r>
              <a:rPr lang="lt-LT" sz="2800" dirty="0"/>
              <a:t>&gt;;</a:t>
            </a:r>
          </a:p>
          <a:p>
            <a:pPr lvl="0"/>
            <a:r>
              <a:rPr lang="lt-LT" sz="2800" dirty="0"/>
              <a:t>&lt;P&gt;;</a:t>
            </a:r>
          </a:p>
          <a:p>
            <a:pPr lvl="0"/>
            <a:r>
              <a:rPr lang="lt-LT" sz="2800" dirty="0"/>
              <a:t>&lt;rodyklę kairėn&gt;;</a:t>
            </a:r>
          </a:p>
          <a:p>
            <a:pPr lvl="0"/>
            <a:r>
              <a:rPr lang="lt-LT" sz="2800" dirty="0"/>
              <a:t>&lt;rodyklę aukštyn­&gt;;</a:t>
            </a:r>
          </a:p>
          <a:p>
            <a:pPr lvl="0"/>
            <a:r>
              <a:rPr lang="lt-LT" sz="2800" dirty="0"/>
              <a:t>&lt;</a:t>
            </a:r>
            <a:r>
              <a:rPr lang="lt-LT" sz="2800" dirty="0" err="1"/>
              <a:t>Page</a:t>
            </a:r>
            <a:r>
              <a:rPr lang="lt-LT" sz="2800" dirty="0"/>
              <a:t> Up&gt;.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D0E3-589F-49EF-BBA6-05BB3E00BDF6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09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Skaidrių rodymas baigiamas, paspaudus klavišus: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dirty="0" smtClean="0"/>
              <a:t>&lt;</a:t>
            </a:r>
            <a:r>
              <a:rPr lang="lt-LT" sz="3200" dirty="0" err="1"/>
              <a:t>Esc</a:t>
            </a:r>
            <a:r>
              <a:rPr lang="lt-LT" sz="3200" dirty="0"/>
              <a:t>&gt;, </a:t>
            </a:r>
            <a:endParaRPr lang="lt-LT" sz="3200" dirty="0" smtClean="0"/>
          </a:p>
          <a:p>
            <a:r>
              <a:rPr lang="lt-LT" sz="3200" dirty="0" smtClean="0"/>
              <a:t>&lt;</a:t>
            </a:r>
            <a:r>
              <a:rPr lang="lt-LT" sz="3200" dirty="0" err="1"/>
              <a:t>Ctrl</a:t>
            </a:r>
            <a:r>
              <a:rPr lang="lt-LT" sz="3200" dirty="0"/>
              <a:t>&gt;+&lt;</a:t>
            </a:r>
            <a:r>
              <a:rPr lang="lt-LT" sz="3200" dirty="0" err="1"/>
              <a:t>Break</a:t>
            </a:r>
            <a:r>
              <a:rPr lang="lt-LT" sz="3200" dirty="0"/>
              <a:t>&gt; </a:t>
            </a:r>
          </a:p>
          <a:p>
            <a:r>
              <a:rPr lang="lt-LT" sz="3200" dirty="0" smtClean="0"/>
              <a:t> </a:t>
            </a:r>
            <a:r>
              <a:rPr lang="lt-LT" sz="3200" dirty="0"/>
              <a:t>&lt;–&gt;.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788B-33E3-43BE-B20B-FE91A31409D3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86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rodymo nustatymai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706C-94A4-485F-8101-99001C8FCC7B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34</a:t>
            </a:fld>
            <a:endParaRPr lang="lt-LT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2"/>
          <a:srcRect t="3044" b="83055"/>
          <a:stretch/>
        </p:blipFill>
        <p:spPr>
          <a:xfrm>
            <a:off x="331075" y="2160589"/>
            <a:ext cx="11372193" cy="12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Skaidrių rodymo efektai</a:t>
            </a:r>
            <a:br>
              <a:rPr lang="lt-LT" b="1" dirty="0"/>
            </a:b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177"/>
          <a:stretch/>
        </p:blipFill>
        <p:spPr>
          <a:xfrm>
            <a:off x="173421" y="2346328"/>
            <a:ext cx="11468742" cy="1451720"/>
          </a:xfrm>
          <a:prstGeom prst="rect">
            <a:avLst/>
          </a:prstGeom>
        </p:spPr>
      </p:pic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E57-93AE-43B6-AD6F-4B7D0908B326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23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Skaidrių animavimas</a:t>
            </a: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674" b="5283"/>
          <a:stretch/>
        </p:blipFill>
        <p:spPr>
          <a:xfrm>
            <a:off x="5104134" y="609600"/>
            <a:ext cx="5521825" cy="5144814"/>
          </a:xfrm>
          <a:prstGeom prst="rect">
            <a:avLst/>
          </a:prstGeom>
        </p:spPr>
      </p:pic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4834-5FF7-4772-BA05-1C16C9721B6A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83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Reziumė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BE-7FC1-4799-A9D3-7EF28443555C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37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1024758" y="1249338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Pirmoje skaidrėje — svarbi informacija</a:t>
            </a:r>
          </a:p>
          <a:p>
            <a:pPr algn="ctr"/>
            <a:endParaRPr lang="lt-LT" dirty="0"/>
          </a:p>
        </p:txBody>
      </p:sp>
      <p:sp>
        <p:nvSpPr>
          <p:cNvPr id="8" name="Stačiakampis 7"/>
          <p:cNvSpPr/>
          <p:nvPr/>
        </p:nvSpPr>
        <p:spPr>
          <a:xfrm>
            <a:off x="2846257" y="1793313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Parenkite dalijamąją medžiagą</a:t>
            </a:r>
            <a:endParaRPr lang="lt-LT" dirty="0"/>
          </a:p>
          <a:p>
            <a:pPr algn="ctr"/>
            <a:endParaRPr lang="lt-LT" dirty="0"/>
          </a:p>
        </p:txBody>
      </p:sp>
      <p:sp>
        <p:nvSpPr>
          <p:cNvPr id="9" name="Stačiakampis 8"/>
          <p:cNvSpPr/>
          <p:nvPr/>
        </p:nvSpPr>
        <p:spPr>
          <a:xfrm>
            <a:off x="987484" y="2893996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Parenkite pranešimo teksto korteles</a:t>
            </a:r>
            <a:endParaRPr lang="lt-LT" dirty="0"/>
          </a:p>
          <a:p>
            <a:pPr algn="ctr"/>
            <a:endParaRPr lang="lt-LT" dirty="0"/>
          </a:p>
        </p:txBody>
      </p:sp>
      <p:sp>
        <p:nvSpPr>
          <p:cNvPr id="10" name="Stačiakampis 9"/>
          <p:cNvSpPr/>
          <p:nvPr/>
        </p:nvSpPr>
        <p:spPr>
          <a:xfrm>
            <a:off x="5017646" y="829530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Sukurkite įdomią pranešimo pradžią</a:t>
            </a:r>
            <a:endParaRPr lang="lt-LT" dirty="0"/>
          </a:p>
          <a:p>
            <a:pPr algn="ctr"/>
            <a:endParaRPr lang="lt-LT" dirty="0"/>
          </a:p>
        </p:txBody>
      </p:sp>
      <p:sp>
        <p:nvSpPr>
          <p:cNvPr id="11" name="Stačiakampis 10"/>
          <p:cNvSpPr/>
          <p:nvPr/>
        </p:nvSpPr>
        <p:spPr>
          <a:xfrm>
            <a:off x="5249354" y="2598931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Repetuokite, repetuokite...</a:t>
            </a:r>
            <a:endParaRPr lang="lt-LT" dirty="0"/>
          </a:p>
        </p:txBody>
      </p:sp>
      <p:sp>
        <p:nvSpPr>
          <p:cNvPr id="12" name="Stačiakampis 11"/>
          <p:cNvSpPr/>
          <p:nvPr/>
        </p:nvSpPr>
        <p:spPr>
          <a:xfrm>
            <a:off x="3661060" y="3344301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Susikoncentruokite į svarbiausius dalykus</a:t>
            </a:r>
            <a:endParaRPr lang="lt-LT" dirty="0"/>
          </a:p>
        </p:txBody>
      </p:sp>
      <p:sp>
        <p:nvSpPr>
          <p:cNvPr id="13" name="Stačiakampis 12"/>
          <p:cNvSpPr/>
          <p:nvPr/>
        </p:nvSpPr>
        <p:spPr>
          <a:xfrm>
            <a:off x="7920222" y="3335206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Jūsų kalba turi padėti klausytojams</a:t>
            </a:r>
            <a:endParaRPr lang="lt-LT" dirty="0"/>
          </a:p>
        </p:txBody>
      </p:sp>
      <p:sp>
        <p:nvSpPr>
          <p:cNvPr id="14" name="Stačiakampis 13"/>
          <p:cNvSpPr/>
          <p:nvPr/>
        </p:nvSpPr>
        <p:spPr>
          <a:xfrm>
            <a:off x="6449667" y="4235400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Grįžtamasis ryšys su auditorija</a:t>
            </a:r>
            <a:endParaRPr lang="lt-LT" dirty="0"/>
          </a:p>
        </p:txBody>
      </p:sp>
      <p:sp>
        <p:nvSpPr>
          <p:cNvPr id="15" name="Stačiakampis 14"/>
          <p:cNvSpPr/>
          <p:nvPr/>
        </p:nvSpPr>
        <p:spPr>
          <a:xfrm>
            <a:off x="1939288" y="4547042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Padalykite klausytojams pranešimo medžiagą</a:t>
            </a:r>
            <a:endParaRPr lang="lt-LT" dirty="0"/>
          </a:p>
        </p:txBody>
      </p:sp>
      <p:sp>
        <p:nvSpPr>
          <p:cNvPr id="16" name="Stačiakampis 15"/>
          <p:cNvSpPr/>
          <p:nvPr/>
        </p:nvSpPr>
        <p:spPr>
          <a:xfrm>
            <a:off x="4063160" y="5092331"/>
            <a:ext cx="2948152" cy="1592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Pasirūpinkite gera pranešimo pabaiga</a:t>
            </a:r>
            <a:endParaRPr lang="lt-LT" dirty="0"/>
          </a:p>
        </p:txBody>
      </p:sp>
      <p:sp>
        <p:nvSpPr>
          <p:cNvPr id="17" name="Stačiakampis 16"/>
          <p:cNvSpPr/>
          <p:nvPr/>
        </p:nvSpPr>
        <p:spPr>
          <a:xfrm>
            <a:off x="6432183" y="1398358"/>
            <a:ext cx="4316959" cy="2230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dirty="0" smtClean="0"/>
              <a:t>Įsivertinkite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9680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D550-3197-4C56-B2EA-EF7A66B3A2E0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38</a:t>
            </a:fld>
            <a:endParaRPr lang="lt-LT"/>
          </a:p>
        </p:txBody>
      </p:sp>
      <p:pic>
        <p:nvPicPr>
          <p:cNvPr id="1026" name="Picture 2" descr="Vaizdo rezultatas pagal u&amp;zcaron;klaus&amp;aogon; „gera nuotaika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4572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Seminaro turinys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Pateikties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rengimo 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planavimas;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pagrindiniai </a:t>
            </a:r>
            <a:r>
              <a:rPr lang="lt-L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pateikties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kūrimo žingsniai;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teksto rinkimo taisyklės;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šrifto formatavimo įrankiai;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pastraipų formatavimas;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skaidrės elementų kūrimas;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skaidrių spausdinimas.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05D4-8658-442B-9381-61183FA5695C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82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Pateikčių </a:t>
            </a:r>
            <a:r>
              <a:rPr lang="lt-L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rengyklė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Pateiktys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rengiamos naudojant kompiuterių programą – pateikčių </a:t>
            </a:r>
            <a:r>
              <a:rPr lang="lt-LT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rengyklė</a:t>
            </a: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Pateiktis-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kompiuterio dokumentas, kurį sudaro skaidrių – </a:t>
            </a:r>
            <a:r>
              <a:rPr lang="lt-L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pateikties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kadrų, skirtų rodyti projektoriumi, rinkinys.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741D-A0C8-4094-AC8D-64201B19898D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89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Pateikties</a:t>
            </a:r>
            <a:r>
              <a:rPr lang="lt-LT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rengimo planavimas</a:t>
            </a:r>
            <a:endParaRPr lang="lt-LT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/>
              <a:t>Aiški pagrindinė pranešimo mintis;</a:t>
            </a:r>
          </a:p>
          <a:p>
            <a:r>
              <a:rPr lang="lt-LT" sz="2800" dirty="0" smtClean="0"/>
              <a:t>Pranešimas ne per ilgas;</a:t>
            </a:r>
          </a:p>
          <a:p>
            <a:r>
              <a:rPr lang="lt-LT" sz="2800" dirty="0" smtClean="0"/>
              <a:t>Aiški nauda klausytojams;</a:t>
            </a:r>
          </a:p>
          <a:p>
            <a:r>
              <a:rPr lang="lt-LT" sz="2800" dirty="0" smtClean="0"/>
              <a:t>Aiški minčių seka;</a:t>
            </a:r>
          </a:p>
          <a:p>
            <a:r>
              <a:rPr lang="lt-LT" sz="2800" dirty="0" smtClean="0"/>
              <a:t>Smulkmenos nenustelbia pagrindinės minties.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CC49-50BE-4591-A8D7-605D14DAA1E1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46" y="0"/>
            <a:ext cx="7945786" cy="6858000"/>
          </a:xfrm>
          <a:prstGeom prst="rect">
            <a:avLst/>
          </a:prstGeom>
        </p:spPr>
      </p:pic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9BE4-BBC8-4CAC-BEE7-6FDC4CB82DD9}" type="datetime1">
              <a:rPr lang="lt-LT" smtClean="0"/>
              <a:t>2017-03-16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7</a:t>
            </a:fld>
            <a:endParaRPr lang="lt-LT"/>
          </a:p>
        </p:txBody>
      </p:sp>
      <p:sp>
        <p:nvSpPr>
          <p:cNvPr id="6" name="Ovalas 5"/>
          <p:cNvSpPr/>
          <p:nvPr/>
        </p:nvSpPr>
        <p:spPr>
          <a:xfrm>
            <a:off x="3958328" y="2238703"/>
            <a:ext cx="2002221" cy="1413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Kaip pasirengti</a:t>
            </a:r>
          </a:p>
          <a:p>
            <a:pPr algn="ctr"/>
            <a:r>
              <a:rPr lang="lt-LT" dirty="0"/>
              <a:t>p</a:t>
            </a:r>
            <a:r>
              <a:rPr lang="lt-LT" dirty="0" smtClean="0"/>
              <a:t>ranešimui?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166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/>
              <a:t>Ž</a:t>
            </a:r>
            <a:r>
              <a:rPr lang="lt-LT" sz="4000" dirty="0" smtClean="0"/>
              <a:t>monės</a:t>
            </a:r>
            <a:r>
              <a:rPr lang="lt-LT" dirty="0" smtClean="0"/>
              <a:t> </a:t>
            </a:r>
            <a:r>
              <a:rPr lang="lt-LT" sz="4000" dirty="0" smtClean="0"/>
              <a:t>įsimena</a:t>
            </a:r>
            <a:r>
              <a:rPr lang="lt-LT" dirty="0" smtClean="0"/>
              <a:t>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z="2800" dirty="0"/>
              <a:t>10% to, ką jie perskaito; </a:t>
            </a:r>
          </a:p>
          <a:p>
            <a:pPr lvl="0"/>
            <a:r>
              <a:rPr lang="lt-LT" sz="2800" dirty="0"/>
              <a:t>20% to, ką jie išgirsta;</a:t>
            </a:r>
          </a:p>
          <a:p>
            <a:pPr lvl="0"/>
            <a:r>
              <a:rPr lang="lt-LT" sz="2800" dirty="0"/>
              <a:t>30% to, ką jie pamato;</a:t>
            </a:r>
          </a:p>
          <a:p>
            <a:pPr lvl="0"/>
            <a:r>
              <a:rPr lang="lt-LT" sz="2800" dirty="0"/>
              <a:t>70% to, ką jie išgirsta ir pamato. 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DA44A-62CA-48DA-912A-A772C6873A26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42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Pagrindiniai </a:t>
            </a:r>
            <a:r>
              <a:rPr lang="lt-LT" b="1" dirty="0" err="1"/>
              <a:t>pateikties</a:t>
            </a:r>
            <a:r>
              <a:rPr lang="lt-LT" b="1" dirty="0"/>
              <a:t> kūrimo </a:t>
            </a:r>
            <a:r>
              <a:rPr lang="lt-LT" b="1" dirty="0" smtClean="0"/>
              <a:t>žingsniai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b="1" dirty="0"/>
              <a:t>1 žingsnis –</a:t>
            </a:r>
            <a:r>
              <a:rPr lang="lt-LT" sz="2000" dirty="0"/>
              <a:t> sugalvojate bei (jei įmanoma) nusibraižote popieriuje, ką norėsite vaizduoti savo skaidrėse, </a:t>
            </a:r>
            <a:r>
              <a:rPr lang="lt-LT" sz="2000" dirty="0" err="1"/>
              <a:t>t.y</a:t>
            </a:r>
            <a:r>
              <a:rPr lang="lt-LT" sz="2000" dirty="0"/>
              <a:t>. sukuriate </a:t>
            </a:r>
            <a:r>
              <a:rPr lang="lt-LT" sz="2000" dirty="0" err="1"/>
              <a:t>pateikties</a:t>
            </a:r>
            <a:r>
              <a:rPr lang="lt-LT" sz="2000" dirty="0"/>
              <a:t> maketą popieriuje;</a:t>
            </a:r>
          </a:p>
          <a:p>
            <a:pPr marL="0" indent="0">
              <a:buNone/>
            </a:pPr>
            <a:r>
              <a:rPr lang="lt-LT" sz="2000" b="1" dirty="0"/>
              <a:t>2 žingsnis – </a:t>
            </a:r>
            <a:r>
              <a:rPr lang="lt-LT" sz="2000" dirty="0"/>
              <a:t>sukuriate skaidrę (ar skaidres), naudodami skaidrių ruošinį ar pasirinktą trafaretą;</a:t>
            </a:r>
          </a:p>
          <a:p>
            <a:pPr marL="0" indent="0">
              <a:buNone/>
            </a:pPr>
            <a:r>
              <a:rPr lang="lt-LT" sz="2000" b="1" dirty="0"/>
              <a:t>3 žingsnis </a:t>
            </a:r>
            <a:r>
              <a:rPr lang="lt-LT" sz="2000" dirty="0"/>
              <a:t>– parenkate (jūsų požiūriu) klausytojui įtaigius skaidrių animacijos efektus. Skaidrių animacija turėtų padėti jums dar vaizdžiau pristatyti jūsų norimą temą;</a:t>
            </a:r>
          </a:p>
          <a:p>
            <a:pPr marL="0" indent="0">
              <a:buNone/>
            </a:pPr>
            <a:r>
              <a:rPr lang="lt-LT" sz="2000" b="1" dirty="0"/>
              <a:t>4 žingsnis </a:t>
            </a:r>
            <a:r>
              <a:rPr lang="lt-LT" sz="2000" dirty="0"/>
              <a:t>– peržiūrite, ką sukūrėte, ištaisote (jei reikia) klaidas;</a:t>
            </a:r>
          </a:p>
          <a:p>
            <a:pPr marL="0" indent="0">
              <a:buNone/>
            </a:pPr>
            <a:r>
              <a:rPr lang="lt-LT" sz="2000" b="1" dirty="0"/>
              <a:t>5 žingsnis </a:t>
            </a:r>
            <a:r>
              <a:rPr lang="lt-LT" sz="2000" dirty="0"/>
              <a:t>– įrašote sukurtą dokumentą.</a:t>
            </a:r>
          </a:p>
          <a:p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9C35-AA51-46F1-B56E-39B0E7EF8B26}" type="datetime1">
              <a:rPr lang="lt-LT" smtClean="0"/>
              <a:t>2017-03-16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ŠLTG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2D779-85FD-48C6-94AC-E4481B965DB1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90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Grunge“ tekstū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1512</TotalTime>
  <Words>1377</Words>
  <Application>Microsoft Office PowerPoint</Application>
  <PresentationFormat>Plačiaekranė</PresentationFormat>
  <Paragraphs>258</Paragraphs>
  <Slides>38</Slides>
  <Notes>2</Notes>
  <HiddenSlides>1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Wingdings</vt:lpstr>
      <vt:lpstr>Wingdings 3</vt:lpstr>
      <vt:lpstr>Briaunota</vt:lpstr>
      <vt:lpstr>Mokinių motyvacijos skatinimas naudojant pateikčių redaktorius (Microsoft PowerPoint ir Google dokumentai)</vt:lpstr>
      <vt:lpstr>Seminaro tikslas</vt:lpstr>
      <vt:lpstr>„PowerPoint“ pateiktis</vt:lpstr>
      <vt:lpstr>Seminaro turinys</vt:lpstr>
      <vt:lpstr>Pateikčių rengyklė</vt:lpstr>
      <vt:lpstr>Pateikties rengimo planavimas</vt:lpstr>
      <vt:lpstr>„PowerPoint“ pateiktis</vt:lpstr>
      <vt:lpstr>Žmonės įsimena...</vt:lpstr>
      <vt:lpstr>Pagrindiniai pateikties kūrimo žingsniai</vt:lpstr>
      <vt:lpstr>Darbo pradžia</vt:lpstr>
      <vt:lpstr>Darbo pradžia</vt:lpstr>
      <vt:lpstr>Darbo pradžia</vt:lpstr>
      <vt:lpstr>Skaidrės elementų kūrimas</vt:lpstr>
      <vt:lpstr>Teksto rinkimo 5 taisyklės</vt:lpstr>
      <vt:lpstr>Teksto rinkimo 5 taisyklės</vt:lpstr>
      <vt:lpstr>Teksto rinkimo taisyklės išimtiniai atvejai</vt:lpstr>
      <vt:lpstr>Specialieji simboliai</vt:lpstr>
      <vt:lpstr>Skaidrių šablonai ir dydžiai</vt:lpstr>
      <vt:lpstr>Teksto įvestis skaidrėse </vt:lpstr>
      <vt:lpstr>Geri patarimai</vt:lpstr>
      <vt:lpstr>Geri patarimai</vt:lpstr>
      <vt:lpstr>Skaidrių kopijavimas, perkėlimas ir šalinimas</vt:lpstr>
      <vt:lpstr>Skaidrių kopijavimas, perkėlimas ir šalinimas</vt:lpstr>
      <vt:lpstr>Skaidrių kopijavimas, perkėlimas ir šalinimas</vt:lpstr>
      <vt:lpstr>Skaidrių kopijavimas, perkėlimas ir šalinimas</vt:lpstr>
      <vt:lpstr>Skaidrių kopijavimas, perkėlimas ir šalinimas</vt:lpstr>
      <vt:lpstr>Datos, laiko ir skaidrės numerio įterpimas</vt:lpstr>
      <vt:lpstr>Skaidrių apipavidalinimo parinkimas</vt:lpstr>
      <vt:lpstr>Skaidrių spausdinimas</vt:lpstr>
      <vt:lpstr>Skaidrių kopijos klausytojams ir pranešėjui </vt:lpstr>
      <vt:lpstr>Pateikties rodymas kompiuteriu. Perėjimas nuo vienos skaidrės prie kitos.  </vt:lpstr>
      <vt:lpstr>Grįžti prie ankstesnės skaidrės.</vt:lpstr>
      <vt:lpstr>Skaidrių rodymas baigiamas, paspaudus klavišus: </vt:lpstr>
      <vt:lpstr>Skaidrių rodymo nustatymai </vt:lpstr>
      <vt:lpstr>Skaidrių rodymo efektai </vt:lpstr>
      <vt:lpstr>Skaidrių animavimas</vt:lpstr>
      <vt:lpstr>Reziumė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Pateikčių redaktoriaus (Microsoft PowerPoint ir Google dokumentai) naudojimas praktinėje mokytojo veikloje"</dc:title>
  <dc:creator>Renata Babravičienė</dc:creator>
  <cp:lastModifiedBy>Renata Babravičienė</cp:lastModifiedBy>
  <cp:revision>33</cp:revision>
  <dcterms:created xsi:type="dcterms:W3CDTF">2016-10-20T08:55:18Z</dcterms:created>
  <dcterms:modified xsi:type="dcterms:W3CDTF">2017-03-16T07:40:22Z</dcterms:modified>
</cp:coreProperties>
</file>