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9" r:id="rId8"/>
    <p:sldId id="272" r:id="rId9"/>
    <p:sldId id="27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D86-401A-A5D4-958635984FB2}"/>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D86-401A-A5D4-958635984FB2}"/>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2D86-401A-A5D4-958635984FB2}"/>
            </c:ext>
          </c:extLst>
        </c:ser>
        <c:dLbls>
          <c:showLegendKey val="0"/>
          <c:showVal val="0"/>
          <c:showCatName val="0"/>
          <c:showSerName val="0"/>
          <c:showPercent val="0"/>
          <c:showBubbleSize val="0"/>
        </c:dLbls>
        <c:gapWidth val="219"/>
        <c:overlap val="-27"/>
        <c:axId val="1663448528"/>
        <c:axId val="1664448160"/>
      </c:barChart>
      <c:catAx>
        <c:axId val="1663448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64448160"/>
        <c:crosses val="autoZero"/>
        <c:auto val="1"/>
        <c:lblAlgn val="ctr"/>
        <c:lblOffset val="100"/>
        <c:noMultiLvlLbl val="0"/>
      </c:catAx>
      <c:valAx>
        <c:axId val="1664448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63448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pl-PL" sz="3200" b="1" i="0" baseline="0" dirty="0">
                <a:effectLst/>
              </a:rPr>
              <a:t>Visuminis </a:t>
            </a:r>
            <a:r>
              <a:rPr lang="lt-LT" sz="3200" b="1" i="0" baseline="0" dirty="0">
                <a:effectLst/>
              </a:rPr>
              <a:t>į</a:t>
            </a:r>
            <a:r>
              <a:rPr lang="pl-PL" sz="3200" b="1" i="0" baseline="0" dirty="0">
                <a:effectLst/>
              </a:rPr>
              <a:t>sivertinimas</a:t>
            </a:r>
            <a:endParaRPr lang="en-US" sz="3200" dirty="0">
              <a:effectLs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2023-2024 m. 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Sheet1!$A$2:$A$26</c:f>
              <c:strCache>
                <c:ptCount val="25"/>
                <c:pt idx="0">
                  <c:v>1.1.1.</c:v>
                </c:pt>
                <c:pt idx="1">
                  <c:v>1.2.1.</c:v>
                </c:pt>
                <c:pt idx="2">
                  <c:v>1.2.2.</c:v>
                </c:pt>
                <c:pt idx="3">
                  <c:v>2.1.1.</c:v>
                </c:pt>
                <c:pt idx="4">
                  <c:v>2.1.2.</c:v>
                </c:pt>
                <c:pt idx="5">
                  <c:v>2.1.3.</c:v>
                </c:pt>
                <c:pt idx="6">
                  <c:v>2.2.1.</c:v>
                </c:pt>
                <c:pt idx="7">
                  <c:v>2.2.2.</c:v>
                </c:pt>
                <c:pt idx="8">
                  <c:v>2.3.1.</c:v>
                </c:pt>
                <c:pt idx="9">
                  <c:v>2.3.2.</c:v>
                </c:pt>
                <c:pt idx="10">
                  <c:v>2.4.1.</c:v>
                </c:pt>
                <c:pt idx="11">
                  <c:v>2.4.2.</c:v>
                </c:pt>
                <c:pt idx="12">
                  <c:v>3.1.1.</c:v>
                </c:pt>
                <c:pt idx="13">
                  <c:v>3.1.2.</c:v>
                </c:pt>
                <c:pt idx="14">
                  <c:v>3.1.3.</c:v>
                </c:pt>
                <c:pt idx="15">
                  <c:v>3.2.1.</c:v>
                </c:pt>
                <c:pt idx="16">
                  <c:v>3.2.2.</c:v>
                </c:pt>
                <c:pt idx="17">
                  <c:v>4.1.1.</c:v>
                </c:pt>
                <c:pt idx="18">
                  <c:v>4.1.2.</c:v>
                </c:pt>
                <c:pt idx="19">
                  <c:v>4.1.3.</c:v>
                </c:pt>
                <c:pt idx="20">
                  <c:v>4.2.1.</c:v>
                </c:pt>
                <c:pt idx="21">
                  <c:v>4.2.2.</c:v>
                </c:pt>
                <c:pt idx="22">
                  <c:v>4.2.3.</c:v>
                </c:pt>
                <c:pt idx="23">
                  <c:v>4.3.1.</c:v>
                </c:pt>
                <c:pt idx="24">
                  <c:v>4.3.2.</c:v>
                </c:pt>
              </c:strCache>
            </c:strRef>
          </c:cat>
          <c:val>
            <c:numRef>
              <c:f>Sheet1!$B$2:$B$26</c:f>
              <c:numCache>
                <c:formatCode>General</c:formatCode>
                <c:ptCount val="25"/>
                <c:pt idx="0">
                  <c:v>2.66</c:v>
                </c:pt>
                <c:pt idx="1">
                  <c:v>2.58</c:v>
                </c:pt>
                <c:pt idx="2">
                  <c:v>2.87</c:v>
                </c:pt>
                <c:pt idx="3">
                  <c:v>2.65</c:v>
                </c:pt>
                <c:pt idx="4">
                  <c:v>2.98</c:v>
                </c:pt>
                <c:pt idx="5">
                  <c:v>3.16</c:v>
                </c:pt>
                <c:pt idx="6">
                  <c:v>2.97</c:v>
                </c:pt>
                <c:pt idx="7">
                  <c:v>2.89</c:v>
                </c:pt>
                <c:pt idx="8">
                  <c:v>2.85</c:v>
                </c:pt>
                <c:pt idx="9">
                  <c:v>2.98</c:v>
                </c:pt>
                <c:pt idx="10">
                  <c:v>2.97</c:v>
                </c:pt>
                <c:pt idx="11">
                  <c:v>2.97</c:v>
                </c:pt>
                <c:pt idx="12">
                  <c:v>3.13</c:v>
                </c:pt>
                <c:pt idx="13">
                  <c:v>3.1</c:v>
                </c:pt>
                <c:pt idx="14">
                  <c:v>3.06</c:v>
                </c:pt>
                <c:pt idx="15">
                  <c:v>3.11</c:v>
                </c:pt>
                <c:pt idx="16">
                  <c:v>2.97</c:v>
                </c:pt>
                <c:pt idx="17">
                  <c:v>2.89</c:v>
                </c:pt>
                <c:pt idx="18">
                  <c:v>2.89</c:v>
                </c:pt>
                <c:pt idx="19">
                  <c:v>2.89</c:v>
                </c:pt>
                <c:pt idx="20">
                  <c:v>2.76</c:v>
                </c:pt>
                <c:pt idx="21">
                  <c:v>2.94</c:v>
                </c:pt>
                <c:pt idx="22">
                  <c:v>3.1</c:v>
                </c:pt>
                <c:pt idx="23">
                  <c:v>3</c:v>
                </c:pt>
                <c:pt idx="24">
                  <c:v>2.9</c:v>
                </c:pt>
              </c:numCache>
            </c:numRef>
          </c:val>
          <c:extLst>
            <c:ext xmlns:c16="http://schemas.microsoft.com/office/drawing/2014/chart" uri="{C3380CC4-5D6E-409C-BE32-E72D297353CC}">
              <c16:uniqueId val="{00000000-FD4D-448E-870C-233F93D624B6}"/>
            </c:ext>
          </c:extLst>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Sheet1!$A$2:$A$26</c:f>
              <c:strCache>
                <c:ptCount val="25"/>
                <c:pt idx="0">
                  <c:v>1.1.1.</c:v>
                </c:pt>
                <c:pt idx="1">
                  <c:v>1.2.1.</c:v>
                </c:pt>
                <c:pt idx="2">
                  <c:v>1.2.2.</c:v>
                </c:pt>
                <c:pt idx="3">
                  <c:v>2.1.1.</c:v>
                </c:pt>
                <c:pt idx="4">
                  <c:v>2.1.2.</c:v>
                </c:pt>
                <c:pt idx="5">
                  <c:v>2.1.3.</c:v>
                </c:pt>
                <c:pt idx="6">
                  <c:v>2.2.1.</c:v>
                </c:pt>
                <c:pt idx="7">
                  <c:v>2.2.2.</c:v>
                </c:pt>
                <c:pt idx="8">
                  <c:v>2.3.1.</c:v>
                </c:pt>
                <c:pt idx="9">
                  <c:v>2.3.2.</c:v>
                </c:pt>
                <c:pt idx="10">
                  <c:v>2.4.1.</c:v>
                </c:pt>
                <c:pt idx="11">
                  <c:v>2.4.2.</c:v>
                </c:pt>
                <c:pt idx="12">
                  <c:v>3.1.1.</c:v>
                </c:pt>
                <c:pt idx="13">
                  <c:v>3.1.2.</c:v>
                </c:pt>
                <c:pt idx="14">
                  <c:v>3.1.3.</c:v>
                </c:pt>
                <c:pt idx="15">
                  <c:v>3.2.1.</c:v>
                </c:pt>
                <c:pt idx="16">
                  <c:v>3.2.2.</c:v>
                </c:pt>
                <c:pt idx="17">
                  <c:v>4.1.1.</c:v>
                </c:pt>
                <c:pt idx="18">
                  <c:v>4.1.2.</c:v>
                </c:pt>
                <c:pt idx="19">
                  <c:v>4.1.3.</c:v>
                </c:pt>
                <c:pt idx="20">
                  <c:v>4.2.1.</c:v>
                </c:pt>
                <c:pt idx="21">
                  <c:v>4.2.2.</c:v>
                </c:pt>
                <c:pt idx="22">
                  <c:v>4.2.3.</c:v>
                </c:pt>
                <c:pt idx="23">
                  <c:v>4.3.1.</c:v>
                </c:pt>
                <c:pt idx="24">
                  <c:v>4.3.2.</c:v>
                </c:pt>
              </c:strCache>
            </c:strRef>
          </c:cat>
          <c:val>
            <c:numRef>
              <c:f>Sheet1!$C$2:$C$26</c:f>
              <c:numCache>
                <c:formatCode>General</c:formatCode>
                <c:ptCount val="25"/>
              </c:numCache>
            </c:numRef>
          </c:val>
          <c:extLst>
            <c:ext xmlns:c16="http://schemas.microsoft.com/office/drawing/2014/chart" uri="{C3380CC4-5D6E-409C-BE32-E72D297353CC}">
              <c16:uniqueId val="{00000000-44DD-4383-8F4B-944A0B23C4C2}"/>
            </c:ext>
          </c:extLst>
        </c:ser>
        <c:dLbls>
          <c:dLblPos val="outEnd"/>
          <c:showLegendKey val="0"/>
          <c:showVal val="1"/>
          <c:showCatName val="0"/>
          <c:showSerName val="0"/>
          <c:showPercent val="0"/>
          <c:showBubbleSize val="0"/>
        </c:dLbls>
        <c:gapWidth val="219"/>
        <c:overlap val="-27"/>
        <c:axId val="1941954752"/>
        <c:axId val="1941773152"/>
      </c:barChart>
      <c:catAx>
        <c:axId val="1941954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1773152"/>
        <c:crosses val="autoZero"/>
        <c:auto val="1"/>
        <c:lblAlgn val="ctr"/>
        <c:lblOffset val="100"/>
        <c:noMultiLvlLbl val="0"/>
      </c:catAx>
      <c:valAx>
        <c:axId val="19417731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1954752"/>
        <c:crosses val="autoZero"/>
        <c:crossBetween val="between"/>
      </c:valAx>
      <c:spPr>
        <a:noFill/>
        <a:ln>
          <a:noFill/>
        </a:ln>
        <a:effectLst/>
      </c:spPr>
    </c:plotArea>
    <c:legend>
      <c:legendPos val="b"/>
      <c:legendEntry>
        <c:idx val="1"/>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4694-FA8A-42EA-B792-0C16195C0C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7C7946-E6C9-4E18-9C76-4573C8DF62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CC5C21-66B3-455C-BE1E-5B531A392FDB}"/>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5" name="Footer Placeholder 4">
            <a:extLst>
              <a:ext uri="{FF2B5EF4-FFF2-40B4-BE49-F238E27FC236}">
                <a16:creationId xmlns:a16="http://schemas.microsoft.com/office/drawing/2014/main" id="{486CF306-B931-4995-9CDF-4F5D2BDEA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40898F-B1A8-4510-8BFD-1F0BB16E02EC}"/>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1332139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961A-1A83-43DC-82BF-C6FFE1FECE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DD5A72-74FE-42C5-970E-577C55E3B92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ED6817-2004-449B-9702-CAE02B3E6BA9}"/>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5" name="Footer Placeholder 4">
            <a:extLst>
              <a:ext uri="{FF2B5EF4-FFF2-40B4-BE49-F238E27FC236}">
                <a16:creationId xmlns:a16="http://schemas.microsoft.com/office/drawing/2014/main" id="{8BDA8251-A2F9-4BE2-998E-729D2F388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B81F0B-11D7-4C97-B4A8-9990FFEA6806}"/>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3836464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483640-F40D-4E48-91B1-F4A2706494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61EB88-1AEB-424D-83EC-6F0C42C6A74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F7081-53B7-44B3-8368-1BC296902F28}"/>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5" name="Footer Placeholder 4">
            <a:extLst>
              <a:ext uri="{FF2B5EF4-FFF2-40B4-BE49-F238E27FC236}">
                <a16:creationId xmlns:a16="http://schemas.microsoft.com/office/drawing/2014/main" id="{B5286545-AC74-4971-AAB6-79180FEED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99A75A-A8AE-4344-B90A-950E220ECE2D}"/>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3824938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F2C3A-AC1B-4101-8547-4DD299EE3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4DAE6D-F4DB-4A3F-9574-DA8575F2F4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652DC-9180-4647-9703-0C85A855C3E1}"/>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5" name="Footer Placeholder 4">
            <a:extLst>
              <a:ext uri="{FF2B5EF4-FFF2-40B4-BE49-F238E27FC236}">
                <a16:creationId xmlns:a16="http://schemas.microsoft.com/office/drawing/2014/main" id="{C722F729-36F5-4EAD-AECF-6D1BBC7FD3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B9417C-EEC9-4753-A411-BAB432BFE20C}"/>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2153823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E628F-405D-4A29-8538-F5301AD05E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2C0C87-860E-43AB-9789-6D7925C83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F340ADD-A578-4F77-9BD1-38CBDC3F815E}"/>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5" name="Footer Placeholder 4">
            <a:extLst>
              <a:ext uri="{FF2B5EF4-FFF2-40B4-BE49-F238E27FC236}">
                <a16:creationId xmlns:a16="http://schemas.microsoft.com/office/drawing/2014/main" id="{B55D79CB-5DC9-4060-A4A7-D757CFD9C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6CC50A-342A-4EFB-9B2E-724EEED56984}"/>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287038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2DF72-520B-4D40-9319-77C5B4463D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0D0163-E7B3-4150-9EFE-0461E2E4C0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7CB310-DF36-4EED-A11E-F72B90FA11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9E650E-D662-42F0-9EF5-D8E3EC3CACD6}"/>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6" name="Footer Placeholder 5">
            <a:extLst>
              <a:ext uri="{FF2B5EF4-FFF2-40B4-BE49-F238E27FC236}">
                <a16:creationId xmlns:a16="http://schemas.microsoft.com/office/drawing/2014/main" id="{F177CBD1-F097-4C7A-BBD0-39F9D060B4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E2BF93-BC99-4A46-B20F-222975BCAA6A}"/>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328133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AF599-F267-4022-BDA7-C7F2016A4A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034353-B6DB-4384-B83A-9D2120B442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B2992C-8CCA-486B-A516-264E366838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CB7F6D-A15B-44D4-A028-5F736F8EB2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B0BAF8-8F38-4ED3-B484-D133ECB8F1B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B884B8-F2C0-4ED8-84AC-2F37AE24C849}"/>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8" name="Footer Placeholder 7">
            <a:extLst>
              <a:ext uri="{FF2B5EF4-FFF2-40B4-BE49-F238E27FC236}">
                <a16:creationId xmlns:a16="http://schemas.microsoft.com/office/drawing/2014/main" id="{193DFBD7-E3D8-4983-A289-9DCEE4DF3C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E1E209-A35C-4AE2-A9A4-D68328D2D1F2}"/>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3497336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C9F78-069B-4C38-800A-D48971CD24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E7CDF5-E57F-4169-B6B9-635513BF626F}"/>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4" name="Footer Placeholder 3">
            <a:extLst>
              <a:ext uri="{FF2B5EF4-FFF2-40B4-BE49-F238E27FC236}">
                <a16:creationId xmlns:a16="http://schemas.microsoft.com/office/drawing/2014/main" id="{65DB8E48-45CC-4869-A08C-4088C37076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609422-5AE6-4BC3-ADD4-68CBAB0EAEBF}"/>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831917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7672CA-8A3F-4C26-983F-F4BD9E308AED}"/>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3" name="Footer Placeholder 2">
            <a:extLst>
              <a:ext uri="{FF2B5EF4-FFF2-40B4-BE49-F238E27FC236}">
                <a16:creationId xmlns:a16="http://schemas.microsoft.com/office/drawing/2014/main" id="{7AC6AA43-67CD-42B6-A9CB-78089CFB11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CD5636-99DE-4EBE-BDF0-E90A22DC6F06}"/>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136781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2D091-F55F-4064-B9B9-17B0FC8A3B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BE2E74-73BC-4B8B-9F7B-4A6379597D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99A265-9E96-4419-9EDD-0456CF4B07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4A9C06-1359-4575-B79C-53DAFA505C85}"/>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6" name="Footer Placeholder 5">
            <a:extLst>
              <a:ext uri="{FF2B5EF4-FFF2-40B4-BE49-F238E27FC236}">
                <a16:creationId xmlns:a16="http://schemas.microsoft.com/office/drawing/2014/main" id="{8146E6C9-00D4-4826-9D26-16DD2B35F7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AF57DE-19E8-47B1-9E2E-946BDB632DF1}"/>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83722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8B3BD-F178-49F2-89EA-0CFF87D86D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58AB8E-B247-4D23-92EE-2529ED0B6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73E372-1DB4-4447-BB5D-33BB3CDFB9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43F83A4-0587-4E8E-AAA2-C607A783EABA}"/>
              </a:ext>
            </a:extLst>
          </p:cNvPr>
          <p:cNvSpPr>
            <a:spLocks noGrp="1"/>
          </p:cNvSpPr>
          <p:nvPr>
            <p:ph type="dt" sz="half" idx="10"/>
          </p:nvPr>
        </p:nvSpPr>
        <p:spPr/>
        <p:txBody>
          <a:bodyPr/>
          <a:lstStyle/>
          <a:p>
            <a:fld id="{38F2961E-3174-4959-B28E-5986C607A3C9}" type="datetimeFigureOut">
              <a:rPr lang="en-US" smtClean="0"/>
              <a:t>6/21/2024</a:t>
            </a:fld>
            <a:endParaRPr lang="en-US"/>
          </a:p>
        </p:txBody>
      </p:sp>
      <p:sp>
        <p:nvSpPr>
          <p:cNvPr id="6" name="Footer Placeholder 5">
            <a:extLst>
              <a:ext uri="{FF2B5EF4-FFF2-40B4-BE49-F238E27FC236}">
                <a16:creationId xmlns:a16="http://schemas.microsoft.com/office/drawing/2014/main" id="{81E53E2B-FC97-4793-9459-00493A7E97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379070-FE28-4304-AFAD-7935A7DFFD25}"/>
              </a:ext>
            </a:extLst>
          </p:cNvPr>
          <p:cNvSpPr>
            <a:spLocks noGrp="1"/>
          </p:cNvSpPr>
          <p:nvPr>
            <p:ph type="sldNum" sz="quarter" idx="12"/>
          </p:nvPr>
        </p:nvSpPr>
        <p:spPr/>
        <p:txBody>
          <a:bodyPr/>
          <a:lstStyle/>
          <a:p>
            <a:fld id="{31B73EDC-E30A-4FC0-8C3D-1552C3FA0680}" type="slidenum">
              <a:rPr lang="en-US" smtClean="0"/>
              <a:t>‹#›</a:t>
            </a:fld>
            <a:endParaRPr lang="en-US"/>
          </a:p>
        </p:txBody>
      </p:sp>
    </p:spTree>
    <p:extLst>
      <p:ext uri="{BB962C8B-B14F-4D97-AF65-F5344CB8AC3E}">
        <p14:creationId xmlns:p14="http://schemas.microsoft.com/office/powerpoint/2010/main" val="2494955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8CB9A4-E019-40B6-AEA6-C97BC74973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78A37-3685-4D5D-906C-414AC3449D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B0B0C-25AA-4FAD-9157-6D1A403DD3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2961E-3174-4959-B28E-5986C607A3C9}" type="datetimeFigureOut">
              <a:rPr lang="en-US" smtClean="0"/>
              <a:t>6/21/2024</a:t>
            </a:fld>
            <a:endParaRPr lang="en-US"/>
          </a:p>
        </p:txBody>
      </p:sp>
      <p:sp>
        <p:nvSpPr>
          <p:cNvPr id="5" name="Footer Placeholder 4">
            <a:extLst>
              <a:ext uri="{FF2B5EF4-FFF2-40B4-BE49-F238E27FC236}">
                <a16:creationId xmlns:a16="http://schemas.microsoft.com/office/drawing/2014/main" id="{0E5EBB8B-B3DC-4FBF-84AC-434FFF8B73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ADC568-2372-49FC-9D9E-FBB5F24B0F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73EDC-E30A-4FC0-8C3D-1552C3FA0680}" type="slidenum">
              <a:rPr lang="en-US" smtClean="0"/>
              <a:t>‹#›</a:t>
            </a:fld>
            <a:endParaRPr lang="en-US"/>
          </a:p>
        </p:txBody>
      </p:sp>
    </p:spTree>
    <p:extLst>
      <p:ext uri="{BB962C8B-B14F-4D97-AF65-F5344CB8AC3E}">
        <p14:creationId xmlns:p14="http://schemas.microsoft.com/office/powerpoint/2010/main" val="3923980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ED3AF-9627-4600-B1C2-4653EC0C69ED}"/>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A60CD5E5-31D7-4D8B-8CD1-56AF300BE164}"/>
              </a:ext>
            </a:extLst>
          </p:cNvPr>
          <p:cNvSpPr>
            <a:spLocks noGrp="1"/>
          </p:cNvSpPr>
          <p:nvPr>
            <p:ph type="subTitle" idx="1"/>
          </p:nvPr>
        </p:nvSpPr>
        <p:spPr/>
        <p:txBody>
          <a:bodyPr/>
          <a:lstStyle/>
          <a:p>
            <a:endParaRPr lang="en-US" dirty="0"/>
          </a:p>
        </p:txBody>
      </p:sp>
      <p:pic>
        <p:nvPicPr>
          <p:cNvPr id="1026"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3AF2EC76-D1B4-408B-8BD7-CB4BFEC4FA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053520F6-3C30-4957-8B58-5A8E7551F231}"/>
              </a:ext>
            </a:extLst>
          </p:cNvPr>
          <p:cNvSpPr/>
          <p:nvPr/>
        </p:nvSpPr>
        <p:spPr>
          <a:xfrm>
            <a:off x="2789381" y="1600200"/>
            <a:ext cx="7583055" cy="3847207"/>
          </a:xfrm>
          <a:prstGeom prst="rect">
            <a:avLst/>
          </a:prstGeom>
        </p:spPr>
        <p:txBody>
          <a:bodyPr wrap="square">
            <a:spAutoFit/>
          </a:bodyPr>
          <a:lstStyle/>
          <a:p>
            <a:pPr algn="ctr"/>
            <a:r>
              <a:rPr lang="lt-LT" altLang="en-US" sz="4400" b="1" dirty="0">
                <a:cs typeface="Times New Roman" panose="02020603050405020304" pitchFamily="18" charset="0"/>
              </a:rPr>
              <a:t>Šalčininkų r. Kalesninkų</a:t>
            </a:r>
            <a:br>
              <a:rPr lang="lt-LT" altLang="en-US" sz="4400" b="1" dirty="0">
                <a:cs typeface="Times New Roman" panose="02020603050405020304" pitchFamily="18" charset="0"/>
              </a:rPr>
            </a:br>
            <a:r>
              <a:rPr lang="lt-LT" altLang="en-US" sz="4400" b="1" dirty="0">
                <a:cs typeface="Times New Roman" panose="02020603050405020304" pitchFamily="18" charset="0"/>
              </a:rPr>
              <a:t> Liudviko Narbuto gimnazijos </a:t>
            </a:r>
          </a:p>
          <a:p>
            <a:pPr algn="ctr"/>
            <a:r>
              <a:rPr lang="lt-LT" altLang="en-US" sz="4400" b="1" i="1" dirty="0">
                <a:cs typeface="Times New Roman" panose="02020603050405020304" pitchFamily="18" charset="0"/>
              </a:rPr>
              <a:t>įsivertinimo rezultatai</a:t>
            </a:r>
            <a:endParaRPr lang="ru-RU" altLang="en-US" sz="4400" b="1" i="1" dirty="0">
              <a:cs typeface="Times New Roman" panose="02020603050405020304" pitchFamily="18" charset="0"/>
            </a:endParaRPr>
          </a:p>
          <a:p>
            <a:pPr algn="ctr"/>
            <a:endParaRPr lang="ru-RU" altLang="en-US" sz="4400" b="1" i="1" dirty="0">
              <a:cs typeface="Times New Roman" panose="02020603050405020304" pitchFamily="18" charset="0"/>
            </a:endParaRPr>
          </a:p>
          <a:p>
            <a:pPr algn="ctr"/>
            <a:endParaRPr lang="ru-RU" altLang="en-US" sz="4400" b="1" i="1" dirty="0">
              <a:cs typeface="Times New Roman" panose="02020603050405020304" pitchFamily="18" charset="0"/>
            </a:endParaRPr>
          </a:p>
          <a:p>
            <a:pPr algn="ctr"/>
            <a:r>
              <a:rPr lang="lt-LT" sz="2400" dirty="0">
                <a:solidFill>
                  <a:schemeClr val="tx1"/>
                </a:solidFill>
              </a:rPr>
              <a:t>202</a:t>
            </a:r>
            <a:r>
              <a:rPr lang="ru-RU" sz="2400" dirty="0"/>
              <a:t>3</a:t>
            </a:r>
            <a:r>
              <a:rPr lang="lt-LT" sz="2400" dirty="0">
                <a:solidFill>
                  <a:schemeClr val="tx1"/>
                </a:solidFill>
              </a:rPr>
              <a:t> - 202</a:t>
            </a:r>
            <a:r>
              <a:rPr lang="ru-RU" sz="2400" dirty="0">
                <a:solidFill>
                  <a:schemeClr val="tx1"/>
                </a:solidFill>
              </a:rPr>
              <a:t>4</a:t>
            </a:r>
            <a:r>
              <a:rPr lang="lt-LT" sz="2400" dirty="0">
                <a:solidFill>
                  <a:schemeClr val="tx1"/>
                </a:solidFill>
              </a:rPr>
              <a:t> m.</a:t>
            </a:r>
            <a:r>
              <a:rPr lang="ru-RU" sz="2400" dirty="0">
                <a:solidFill>
                  <a:schemeClr val="tx1"/>
                </a:solidFill>
              </a:rPr>
              <a:t> </a:t>
            </a:r>
            <a:r>
              <a:rPr lang="lt-LT" sz="2400" dirty="0">
                <a:solidFill>
                  <a:schemeClr val="tx1"/>
                </a:solidFill>
              </a:rPr>
              <a:t>m</a:t>
            </a:r>
            <a:r>
              <a:rPr lang="lt-LT" sz="1050" dirty="0">
                <a:solidFill>
                  <a:schemeClr val="tx1"/>
                </a:solidFill>
              </a:rPr>
              <a:t>.</a:t>
            </a:r>
            <a:endParaRPr lang="en-US" altLang="en-US" sz="105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8656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E006F-4857-4768-887F-9A67703CD98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97AD55D-E18D-433B-A735-DEEE49B360D3}"/>
              </a:ext>
            </a:extLst>
          </p:cNvPr>
          <p:cNvSpPr>
            <a:spLocks noGrp="1"/>
          </p:cNvSpPr>
          <p:nvPr>
            <p:ph idx="1"/>
          </p:nvPr>
        </p:nvSpPr>
        <p:spPr/>
        <p:txBody>
          <a:bodyPr/>
          <a:lstStyle/>
          <a:p>
            <a:endParaRPr lang="en-US"/>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DEE6A719-361B-4BF6-B0C5-5239CF2E48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CC3D8E5D-5601-427A-B22F-94D7E67E5FB8}"/>
              </a:ext>
            </a:extLst>
          </p:cNvPr>
          <p:cNvSpPr/>
          <p:nvPr/>
        </p:nvSpPr>
        <p:spPr>
          <a:xfrm>
            <a:off x="201202" y="122611"/>
            <a:ext cx="3595856" cy="834524"/>
          </a:xfrm>
          <a:prstGeom prst="rect">
            <a:avLst/>
          </a:prstGeom>
        </p:spPr>
        <p:txBody>
          <a:bodyPr wrap="none">
            <a:spAutoFit/>
          </a:bodyPr>
          <a:lstStyle/>
          <a:p>
            <a:pPr algn="just">
              <a:lnSpc>
                <a:spcPct val="150000"/>
              </a:lnSpc>
              <a:spcAft>
                <a:spcPts val="0"/>
              </a:spcAft>
            </a:pPr>
            <a:r>
              <a:rPr lang="lt-LT"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Rekomendacijos: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8B63744C-7D9A-40AD-A1D3-4B9260C831AD}"/>
              </a:ext>
            </a:extLst>
          </p:cNvPr>
          <p:cNvSpPr/>
          <p:nvPr/>
        </p:nvSpPr>
        <p:spPr>
          <a:xfrm>
            <a:off x="315753" y="1182879"/>
            <a:ext cx="11560492" cy="5449377"/>
          </a:xfrm>
          <a:prstGeom prst="rect">
            <a:avLst/>
          </a:prstGeom>
        </p:spPr>
        <p:txBody>
          <a:bodyPr wrap="square">
            <a:spAutoFit/>
          </a:bodyPr>
          <a:lstStyle/>
          <a:p>
            <a:pPr marL="342900" lvl="0" indent="-342900" algn="just">
              <a:lnSpc>
                <a:spcPct val="150000"/>
              </a:lnSpc>
              <a:spcAft>
                <a:spcPts val="0"/>
              </a:spcAft>
              <a:buFont typeface="Wingdings" panose="05000000000000000000" pitchFamily="2" charset="2"/>
              <a:buChar char=""/>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Mokytojai dalykininkai turi kiekvieną pamoką paaiškinti mokiniams ko ir kaip jie mokysis. Planuojant pamoką kelti uždavinius orientuotus į pamatuojamą rezultatą, numatant konkrečius išmokymo vertinimo kriterijus.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lt-LT" dirty="0">
                <a:latin typeface="Times New Roman" panose="02020603050405020304" pitchFamily="18" charset="0"/>
                <a:ea typeface="Calibri" panose="020F0502020204030204" pitchFamily="34" charset="0"/>
                <a:cs typeface="Times New Roman" panose="02020603050405020304" pitchFamily="18" charset="0"/>
              </a:rPr>
              <a:t>Mokytojų ilgalaikiuose planuose numatyti pamokas, per kurias mokiniai išsakys savo lūkesčius, aptarę juos, suformuluos siektinus rezultatus. (Pirma skyriaus pamoka (ar jos dalis) skirta tam, kad mokiniai suplanuotų savo mokymosi tikslą, jį fiksuotų, o po atsiskaitymo, per paskutinę pamoką, aptartų ar pasiekė, priežastys ir t. 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Klasių vadovai, konsultuojantis su karjeros specialistu, turi padėti mokiniui numatyti aiškius tikslus, susijusius su konkrečiu mokomojo dalyko turiniu, ir ugdyti gebėjimą kelti mokymosi uždavinius.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Visiems mokytojams ilgalaikiuose planuose numatyti rezervą (kad būtų galimybė grįžti prie neišmoktų dalykų).</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Organizuoti gimnazijoje „Tėvų dienas“.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Trišalius pokalbius organizuoti likus mėnesiui iki pusmečio pabaigos. Pokalbio metu dalyko mokytojas, tėvas ir mokinys aptars mokinio ugdymo(</a:t>
            </a:r>
            <a:r>
              <a:rPr lang="lt-LT"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rezultatus ir priemones pažangai pasiekti.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Gimnazijoje visų lygių (mokytojo, pagalbos specialistų, metodinių grupių, gimnazijos veiklos) planavimas ir keliami tikslai aiškiai orientuoti į pamatuojamą rezultatą. </a:t>
            </a:r>
            <a:endParaRPr lang="en-US" dirty="0">
              <a:latin typeface="Minion Pro"/>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6797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B39F5-8C55-4911-B982-42B6FF30A9B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22C83CC-107B-4358-9B48-54AEA3BED24D}"/>
              </a:ext>
            </a:extLst>
          </p:cNvPr>
          <p:cNvSpPr>
            <a:spLocks noGrp="1"/>
          </p:cNvSpPr>
          <p:nvPr>
            <p:ph idx="1"/>
          </p:nvPr>
        </p:nvSpPr>
        <p:spPr/>
        <p:txBody>
          <a:bodyPr/>
          <a:lstStyle/>
          <a:p>
            <a:endParaRPr lang="en-US" dirty="0"/>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B93A75B0-FF37-48E6-A571-8DAD5D5DA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3388075-7273-4199-B78A-FFA127E0D61A}"/>
              </a:ext>
            </a:extLst>
          </p:cNvPr>
          <p:cNvSpPr/>
          <p:nvPr/>
        </p:nvSpPr>
        <p:spPr>
          <a:xfrm>
            <a:off x="1948873" y="483097"/>
            <a:ext cx="10002982" cy="5693866"/>
          </a:xfrm>
          <a:prstGeom prst="rect">
            <a:avLst/>
          </a:prstGeom>
        </p:spPr>
        <p:txBody>
          <a:bodyPr wrap="square">
            <a:spAutoFit/>
          </a:bodyPr>
          <a:lstStyle/>
          <a:p>
            <a:r>
              <a:rPr lang="lt-LT" altLang="en-US" sz="2800" b="1" i="1" dirty="0"/>
              <a:t>Tikslas</a:t>
            </a:r>
            <a:endParaRPr lang="en-US" altLang="en-US" sz="2800" i="1" dirty="0"/>
          </a:p>
          <a:p>
            <a:r>
              <a:rPr lang="lt-LT" altLang="en-US" sz="2800" dirty="0"/>
              <a:t>1. Kurti gimnaziją, kaip besimokančią organizaciją, kuri nuolat aptaria savo veiklos kokybę ir susitaria dėl jos tobulinimo krypčių bei būdų.</a:t>
            </a:r>
            <a:endParaRPr lang="en-US" altLang="en-US" sz="2800" dirty="0"/>
          </a:p>
          <a:p>
            <a:endParaRPr lang="lt-LT" altLang="en-US" sz="2800" b="1" i="1" dirty="0"/>
          </a:p>
          <a:p>
            <a:r>
              <a:rPr lang="lt-LT" altLang="en-US" sz="2800" b="1" i="1" dirty="0"/>
              <a:t>Uždaviniai</a:t>
            </a:r>
            <a:endParaRPr lang="en-US" altLang="en-US" sz="2800" i="1" dirty="0"/>
          </a:p>
          <a:p>
            <a:r>
              <a:rPr lang="lt-LT" altLang="en-US" sz="2800" dirty="0"/>
              <a:t>1. Atlikti gimnazijos veiklos kokybės įsivertinimą.</a:t>
            </a:r>
            <a:endParaRPr lang="en-US" altLang="en-US" sz="2800" dirty="0"/>
          </a:p>
          <a:p>
            <a:r>
              <a:rPr lang="lt-LT" altLang="en-US" sz="2800" dirty="0"/>
              <a:t>2. Rinkti, apdoroti, analizuoti, įforminti gimnazijos veiklos kokybės įsivertinimo rezultatus.</a:t>
            </a:r>
            <a:endParaRPr lang="en-US" altLang="en-US" sz="2800" dirty="0"/>
          </a:p>
          <a:p>
            <a:r>
              <a:rPr lang="lt-LT" altLang="en-US" sz="2800" dirty="0"/>
              <a:t>3. Numatyti gimnazijos veiklos tobulinimo perspektyvą.</a:t>
            </a:r>
            <a:endParaRPr lang="en-US" altLang="en-US" sz="2800" dirty="0"/>
          </a:p>
          <a:p>
            <a:r>
              <a:rPr lang="lt-LT" altLang="en-US" sz="2800" dirty="0"/>
              <a:t>4. Teikti mokyklos bendruomenės nariams patikimą ir išsamią informaciją apie įsivertinimui pasirinkto veiklos rodiklio tobulinimo rezultatus.</a:t>
            </a:r>
            <a:endParaRPr lang="en-US" altLang="en-US" sz="2800" dirty="0"/>
          </a:p>
        </p:txBody>
      </p:sp>
    </p:spTree>
    <p:extLst>
      <p:ext uri="{BB962C8B-B14F-4D97-AF65-F5344CB8AC3E}">
        <p14:creationId xmlns:p14="http://schemas.microsoft.com/office/powerpoint/2010/main" val="170630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709F-260E-4CE3-B147-EFE83B451CC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B3E1179-6851-491E-97C3-3BFE08E0F48C}"/>
              </a:ext>
            </a:extLst>
          </p:cNvPr>
          <p:cNvSpPr>
            <a:spLocks noGrp="1"/>
          </p:cNvSpPr>
          <p:nvPr>
            <p:ph idx="1"/>
          </p:nvPr>
        </p:nvSpPr>
        <p:spPr/>
        <p:txBody>
          <a:bodyPr/>
          <a:lstStyle/>
          <a:p>
            <a:endParaRPr lang="en-US" dirty="0"/>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67002D7C-B2FA-485F-A8FA-E93E7CA138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4DE555A-83C5-457F-ABF6-A97080D15E4A}"/>
              </a:ext>
            </a:extLst>
          </p:cNvPr>
          <p:cNvSpPr/>
          <p:nvPr/>
        </p:nvSpPr>
        <p:spPr>
          <a:xfrm>
            <a:off x="2836272" y="1204159"/>
            <a:ext cx="4176143" cy="523220"/>
          </a:xfrm>
          <a:prstGeom prst="rect">
            <a:avLst/>
          </a:prstGeom>
        </p:spPr>
        <p:txBody>
          <a:bodyPr wrap="none">
            <a:spAutoFit/>
          </a:bodyPr>
          <a:lstStyle/>
          <a:p>
            <a:pPr>
              <a:buFont typeface="Wingdings 2" panose="05020102010507070707" pitchFamily="18" charset="2"/>
              <a:buNone/>
            </a:pPr>
            <a:r>
              <a:rPr lang="lt-LT" altLang="en-US" sz="2800" b="1" i="1" dirty="0"/>
              <a:t>Įsivertinimo grupės nariai:</a:t>
            </a:r>
            <a:r>
              <a:rPr lang="lt-LT" altLang="en-US" sz="2800" i="1" dirty="0"/>
              <a:t> </a:t>
            </a:r>
            <a:endParaRPr lang="en-US" altLang="en-US" sz="2800" i="1" dirty="0"/>
          </a:p>
        </p:txBody>
      </p:sp>
      <p:sp>
        <p:nvSpPr>
          <p:cNvPr id="6" name="Rectangle 5">
            <a:extLst>
              <a:ext uri="{FF2B5EF4-FFF2-40B4-BE49-F238E27FC236}">
                <a16:creationId xmlns:a16="http://schemas.microsoft.com/office/drawing/2014/main" id="{9043294E-AD03-4737-92FF-B3B068014FF2}"/>
              </a:ext>
            </a:extLst>
          </p:cNvPr>
          <p:cNvSpPr/>
          <p:nvPr/>
        </p:nvSpPr>
        <p:spPr>
          <a:xfrm>
            <a:off x="2330823" y="2339788"/>
            <a:ext cx="8032376" cy="2308324"/>
          </a:xfrm>
          <a:prstGeom prst="rect">
            <a:avLst/>
          </a:prstGeom>
        </p:spPr>
        <p:txBody>
          <a:bodyPr wrap="square">
            <a:spAutoFit/>
          </a:bodyPr>
          <a:lstStyle/>
          <a:p>
            <a:pPr>
              <a:defRPr/>
            </a:pPr>
            <a:r>
              <a:rPr lang="lt-LT" sz="2400" dirty="0"/>
              <a:t>Julija </a:t>
            </a:r>
            <a:r>
              <a:rPr lang="lt-LT" sz="2400" dirty="0" err="1"/>
              <a:t>Aidukonienė</a:t>
            </a:r>
            <a:r>
              <a:rPr lang="lt-LT" sz="2400" dirty="0"/>
              <a:t> - klasių auklėtojų metodinės grupės atstovė;</a:t>
            </a:r>
            <a:endParaRPr lang="en-US" sz="2400" dirty="0"/>
          </a:p>
          <a:p>
            <a:pPr>
              <a:defRPr/>
            </a:pPr>
            <a:r>
              <a:rPr lang="lt-LT" sz="2400" dirty="0"/>
              <a:t>Galina </a:t>
            </a:r>
            <a:r>
              <a:rPr lang="lt-LT" sz="2400" dirty="0" err="1"/>
              <a:t>Andrukonis</a:t>
            </a:r>
            <a:r>
              <a:rPr lang="lt-LT" sz="2400" dirty="0"/>
              <a:t> - gamtos ir tiksliųjų mokslų metodinės grupės atstovė;</a:t>
            </a:r>
            <a:endParaRPr lang="en-US" sz="2400" dirty="0"/>
          </a:p>
          <a:p>
            <a:pPr>
              <a:defRPr/>
            </a:pPr>
            <a:r>
              <a:rPr lang="lt-LT" sz="2400" dirty="0"/>
              <a:t>Joana </a:t>
            </a:r>
            <a:r>
              <a:rPr lang="lt-LT" sz="2400" dirty="0" err="1"/>
              <a:t>Krasovskaja</a:t>
            </a:r>
            <a:r>
              <a:rPr lang="lt-LT" sz="2400" dirty="0"/>
              <a:t> – pradinių klasių metodinės grupės atstovė;</a:t>
            </a:r>
            <a:endParaRPr lang="en-US" sz="2400" dirty="0"/>
          </a:p>
          <a:p>
            <a:pPr>
              <a:defRPr/>
            </a:pPr>
            <a:r>
              <a:rPr lang="lt-LT" sz="2400" dirty="0"/>
              <a:t>Teresa </a:t>
            </a:r>
            <a:r>
              <a:rPr lang="lt-LT" sz="2400" dirty="0" err="1"/>
              <a:t>Bogdiun</a:t>
            </a:r>
            <a:r>
              <a:rPr lang="ru-RU" sz="2400" dirty="0"/>
              <a:t> </a:t>
            </a:r>
            <a:r>
              <a:rPr lang="lt-LT" sz="2400" dirty="0"/>
              <a:t>– humanitarų metodinės grupės atstovė;</a:t>
            </a:r>
          </a:p>
          <a:p>
            <a:pPr>
              <a:defRPr/>
            </a:pPr>
            <a:r>
              <a:rPr lang="lt-LT" sz="2400" dirty="0"/>
              <a:t>Natalija </a:t>
            </a:r>
            <a:r>
              <a:rPr lang="lt-LT" sz="2400" dirty="0" err="1"/>
              <a:t>Malinovska</a:t>
            </a:r>
            <a:r>
              <a:rPr lang="lt-LT" sz="2400" dirty="0"/>
              <a:t> – mokinių atstovė.</a:t>
            </a:r>
            <a:endParaRPr lang="en-US" sz="2400" dirty="0"/>
          </a:p>
        </p:txBody>
      </p:sp>
    </p:spTree>
    <p:extLst>
      <p:ext uri="{BB962C8B-B14F-4D97-AF65-F5344CB8AC3E}">
        <p14:creationId xmlns:p14="http://schemas.microsoft.com/office/powerpoint/2010/main" val="35136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D00B4-906A-4C84-AA62-CCE14FE5899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3E2214-E47F-49FA-873E-BBEEE7DC339F}"/>
              </a:ext>
            </a:extLst>
          </p:cNvPr>
          <p:cNvSpPr>
            <a:spLocks noGrp="1"/>
          </p:cNvSpPr>
          <p:nvPr>
            <p:ph idx="1"/>
          </p:nvPr>
        </p:nvSpPr>
        <p:spPr/>
        <p:txBody>
          <a:bodyPr/>
          <a:lstStyle/>
          <a:p>
            <a:endParaRPr lang="en-US"/>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0EA821BD-55CD-420B-A5B2-21125DC2BC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8956F36-1C28-4A46-9428-322F6FAE5382}"/>
              </a:ext>
            </a:extLst>
          </p:cNvPr>
          <p:cNvSpPr/>
          <p:nvPr/>
        </p:nvSpPr>
        <p:spPr>
          <a:xfrm>
            <a:off x="1842247" y="1874728"/>
            <a:ext cx="9403976" cy="3108543"/>
          </a:xfrm>
          <a:prstGeom prst="rect">
            <a:avLst/>
          </a:prstGeom>
        </p:spPr>
        <p:txBody>
          <a:bodyPr wrap="square">
            <a:spAutoFit/>
          </a:bodyPr>
          <a:lstStyle/>
          <a:p>
            <a:pPr algn="just"/>
            <a:r>
              <a:rPr lang="lt-LT" altLang="en-US" sz="2800" dirty="0"/>
              <a:t>Vadovaujantis „Mokyklos, įgyvendinančios bendrojo ugdymo programas, veiklos kokybės įsivertinimo metodika“ (2016), įsivertinimo grupė iniciavo platųjį įsivertinimą. Jo metu mokytojai,  mokiniai bei tėvai (viso </a:t>
            </a:r>
            <a:r>
              <a:rPr lang="en-US" altLang="en-US" sz="2800" dirty="0"/>
              <a:t>62 </a:t>
            </a:r>
            <a:r>
              <a:rPr lang="lt-LT" altLang="en-US" sz="2800" dirty="0" err="1"/>
              <a:t>asmen</a:t>
            </a:r>
            <a:r>
              <a:rPr lang="en-US" altLang="en-US" sz="2800" dirty="0" err="1"/>
              <a:t>ys</a:t>
            </a:r>
            <a:r>
              <a:rPr lang="lt-LT" altLang="en-US" sz="2800" dirty="0"/>
              <a:t>) vertino visas sritis, temas ir rodiklius remdamiesi detaliuosiuose rodiklių aprašymuose pateiktu aukščiausiu kokybės būviu. Atlikus apklausą, paaiškėjo:</a:t>
            </a:r>
            <a:endParaRPr lang="en-US" altLang="en-US" sz="4400" dirty="0"/>
          </a:p>
        </p:txBody>
      </p:sp>
    </p:spTree>
    <p:extLst>
      <p:ext uri="{BB962C8B-B14F-4D97-AF65-F5344CB8AC3E}">
        <p14:creationId xmlns:p14="http://schemas.microsoft.com/office/powerpoint/2010/main" val="402792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CE715-775C-4809-B0FF-54E7E89DE35E}"/>
              </a:ext>
            </a:extLst>
          </p:cNvPr>
          <p:cNvSpPr>
            <a:spLocks noGrp="1"/>
          </p:cNvSpPr>
          <p:nvPr>
            <p:ph type="title"/>
          </p:nvPr>
        </p:nvSpPr>
        <p:spPr/>
        <p:txBody>
          <a:bodyPr/>
          <a:lstStyle/>
          <a:p>
            <a:endParaRPr lang="en-US"/>
          </a:p>
        </p:txBody>
      </p:sp>
      <p:graphicFrame>
        <p:nvGraphicFramePr>
          <p:cNvPr id="7" name="Content Placeholder 6">
            <a:extLst>
              <a:ext uri="{FF2B5EF4-FFF2-40B4-BE49-F238E27FC236}">
                <a16:creationId xmlns:a16="http://schemas.microsoft.com/office/drawing/2014/main" id="{446B546A-74C4-4A22-8212-1193317022D6}"/>
              </a:ext>
            </a:extLst>
          </p:cNvPr>
          <p:cNvGraphicFramePr>
            <a:graphicFrameLocks noGrp="1"/>
          </p:cNvGraphicFramePr>
          <p:nvPr>
            <p:ph idx="1"/>
            <p:extLst>
              <p:ext uri="{D42A27DB-BD31-4B8C-83A1-F6EECF244321}">
                <p14:modId xmlns:p14="http://schemas.microsoft.com/office/powerpoint/2010/main" val="243063418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7D70173C-C391-45AF-A543-A48CDB9F2C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Chart 10">
            <a:extLst>
              <a:ext uri="{FF2B5EF4-FFF2-40B4-BE49-F238E27FC236}">
                <a16:creationId xmlns:a16="http://schemas.microsoft.com/office/drawing/2014/main" id="{F23A63F6-6B48-4E79-97B4-07F967E6E595}"/>
              </a:ext>
            </a:extLst>
          </p:cNvPr>
          <p:cNvGraphicFramePr/>
          <p:nvPr>
            <p:extLst>
              <p:ext uri="{D42A27DB-BD31-4B8C-83A1-F6EECF244321}">
                <p14:modId xmlns:p14="http://schemas.microsoft.com/office/powerpoint/2010/main" val="202876770"/>
              </p:ext>
            </p:extLst>
          </p:nvPr>
        </p:nvGraphicFramePr>
        <p:xfrm>
          <a:off x="618565" y="555812"/>
          <a:ext cx="11035553" cy="558252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56290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54C3F-7DD4-4793-B893-04DFB9F8900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157B12E-0730-4E6A-9A08-1BDC5FFFE4BC}"/>
              </a:ext>
            </a:extLst>
          </p:cNvPr>
          <p:cNvSpPr>
            <a:spLocks noGrp="1"/>
          </p:cNvSpPr>
          <p:nvPr>
            <p:ph idx="1"/>
          </p:nvPr>
        </p:nvSpPr>
        <p:spPr/>
        <p:txBody>
          <a:bodyPr/>
          <a:lstStyle/>
          <a:p>
            <a:endParaRPr lang="en-US"/>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3C34F807-2775-4F6D-B9A6-CB965F0E37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FA26750B-53B2-437E-970E-25816BFE31C8}"/>
              </a:ext>
            </a:extLst>
          </p:cNvPr>
          <p:cNvSpPr/>
          <p:nvPr/>
        </p:nvSpPr>
        <p:spPr>
          <a:xfrm>
            <a:off x="2617694" y="1310855"/>
            <a:ext cx="7279342" cy="3562578"/>
          </a:xfrm>
          <a:prstGeom prst="rect">
            <a:avLst/>
          </a:prstGeom>
        </p:spPr>
        <p:txBody>
          <a:bodyPr wrap="square">
            <a:spAutoFit/>
          </a:bodyPr>
          <a:lstStyle/>
          <a:p>
            <a:pPr>
              <a:lnSpc>
                <a:spcPct val="107000"/>
              </a:lnSpc>
              <a:spcAft>
                <a:spcPts val="0"/>
              </a:spcAft>
            </a:pPr>
            <a:r>
              <a:rPr lang="lt-LT" sz="3600" b="1" dirty="0">
                <a:solidFill>
                  <a:srgbClr val="000000"/>
                </a:solidFill>
                <a:latin typeface="Calibri" panose="020F0502020204030204" pitchFamily="34" charset="0"/>
                <a:ea typeface="Calibri" panose="020F0502020204030204" pitchFamily="34" charset="0"/>
                <a:cs typeface="Calibri" panose="020F0502020204030204" pitchFamily="34" charset="0"/>
              </a:rPr>
              <a:t>Aukščiausios vertės:</a:t>
            </a:r>
            <a:endParaRPr lang="en-US" sz="36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2.1.3. Orientavimasis į mokinių poreikius – 3,16</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3.1.1. Įranga ir priemonės – 3,13</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3.2.1. Mokymasis ne mokykloje – 3,11</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3.1.2. Pastatas ir jo aplinka – 3,10</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4.2.3. Mokyklos tinklaveika – 3,10</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7954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54C3F-7DD4-4793-B893-04DFB9F8900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157B12E-0730-4E6A-9A08-1BDC5FFFE4BC}"/>
              </a:ext>
            </a:extLst>
          </p:cNvPr>
          <p:cNvSpPr>
            <a:spLocks noGrp="1"/>
          </p:cNvSpPr>
          <p:nvPr>
            <p:ph idx="1"/>
          </p:nvPr>
        </p:nvSpPr>
        <p:spPr/>
        <p:txBody>
          <a:bodyPr/>
          <a:lstStyle/>
          <a:p>
            <a:endParaRPr lang="en-US"/>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0700B80B-0E37-444D-A453-474AD0AF05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E2A5CBD2-259E-4653-8892-7CC739BBA732}"/>
              </a:ext>
            </a:extLst>
          </p:cNvPr>
          <p:cNvSpPr/>
          <p:nvPr/>
        </p:nvSpPr>
        <p:spPr>
          <a:xfrm>
            <a:off x="2673725" y="1348297"/>
            <a:ext cx="6624918" cy="3562578"/>
          </a:xfrm>
          <a:prstGeom prst="rect">
            <a:avLst/>
          </a:prstGeom>
        </p:spPr>
        <p:txBody>
          <a:bodyPr wrap="square">
            <a:spAutoFit/>
          </a:bodyPr>
          <a:lstStyle/>
          <a:p>
            <a:pPr>
              <a:lnSpc>
                <a:spcPct val="107000"/>
              </a:lnSpc>
              <a:spcAft>
                <a:spcPts val="0"/>
              </a:spcAft>
            </a:pPr>
            <a:r>
              <a:rPr lang="lt-LT" sz="3600" b="1" dirty="0">
                <a:solidFill>
                  <a:srgbClr val="000000"/>
                </a:solidFill>
                <a:latin typeface="Calibri" panose="020F0502020204030204" pitchFamily="34" charset="0"/>
                <a:ea typeface="Calibri" panose="020F0502020204030204" pitchFamily="34" charset="0"/>
                <a:cs typeface="Calibri" panose="020F0502020204030204" pitchFamily="34" charset="0"/>
              </a:rPr>
              <a:t>Žemiausios vertės:</a:t>
            </a:r>
            <a:endParaRPr lang="en-US" sz="36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endParaRPr lang="en-US" sz="36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1.2.1. Mokinio pasiekimai ir pažanga – 2,58</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2.1.1. Ugdymo(</a:t>
            </a:r>
            <a:r>
              <a:rPr lang="lt-LT" sz="2800" dirty="0" err="1">
                <a:solidFill>
                  <a:srgbClr val="000000"/>
                </a:solidFill>
                <a:latin typeface="Calibri" panose="020F0502020204030204" pitchFamily="34" charset="0"/>
                <a:ea typeface="Calibri" panose="020F0502020204030204" pitchFamily="34" charset="0"/>
                <a:cs typeface="Calibri" panose="020F0502020204030204" pitchFamily="34" charset="0"/>
              </a:rPr>
              <a:t>si</a:t>
            </a: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 tikslai – 2,65</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1.1.1. Asmenybės tapsmas – 2,66</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4.2.1. Veikimas kartu – 2,76</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lt-LT" sz="2800" dirty="0">
                <a:solidFill>
                  <a:srgbClr val="000000"/>
                </a:solidFill>
                <a:latin typeface="Calibri" panose="020F0502020204030204" pitchFamily="34" charset="0"/>
                <a:ea typeface="Calibri" panose="020F0502020204030204" pitchFamily="34" charset="0"/>
                <a:cs typeface="Calibri" panose="020F0502020204030204" pitchFamily="34" charset="0"/>
              </a:rPr>
              <a:t>2.3.1. Mokymasis – 2,85</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2230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22EC1-3424-438E-92E6-50DEE699EC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408F11-E9DC-45BC-BD46-BF6A4C26BD42}"/>
              </a:ext>
            </a:extLst>
          </p:cNvPr>
          <p:cNvSpPr>
            <a:spLocks noGrp="1"/>
          </p:cNvSpPr>
          <p:nvPr>
            <p:ph idx="1"/>
          </p:nvPr>
        </p:nvSpPr>
        <p:spPr/>
        <p:txBody>
          <a:bodyPr/>
          <a:lstStyle/>
          <a:p>
            <a:endParaRPr lang="en-US"/>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F74C65CD-3681-4686-8916-58249B746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8E5FB393-3BDE-4708-A371-55686759E2C4}"/>
              </a:ext>
            </a:extLst>
          </p:cNvPr>
          <p:cNvSpPr/>
          <p:nvPr/>
        </p:nvSpPr>
        <p:spPr>
          <a:xfrm>
            <a:off x="838200" y="1132729"/>
            <a:ext cx="10358717" cy="4018216"/>
          </a:xfrm>
          <a:prstGeom prst="rect">
            <a:avLst/>
          </a:prstGeom>
        </p:spPr>
        <p:txBody>
          <a:bodyPr wrap="square">
            <a:spAutoFit/>
          </a:bodyPr>
          <a:lstStyle/>
          <a:p>
            <a:pPr algn="ctr">
              <a:lnSpc>
                <a:spcPct val="150000"/>
              </a:lnSpc>
              <a:spcAft>
                <a:spcPts val="0"/>
              </a:spcAft>
            </a:pPr>
            <a:r>
              <a:rPr lang="lt-LT"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Mokyklos veiklos kokybės įsivertinimo giluminio įsivertinimo metu gauti rezultatai</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Remiantis mokinių, mokytojų ir tėvų (globėjų) apklausomis, gimnazijos strateginio plano, mokslo metų veiklos programos, gimnazijos ugdymo plano, ilgalaikių dalykų planų analize, pokalbiais su mokytojais ir mokiniais, gimnazijos veiklos kokybės įsivertinimo grupė siekė nustatyti, kaip dera mokytojo ugdymo tikslai ir veiklos su gimnazijos tikslais, kaip mokytojai planuoja savo veiklą ir pamokas, koks „planų gyvumo“ formatas.</a:t>
            </a:r>
            <a:endParaRPr lang="en-US" dirty="0">
              <a:latin typeface="Minion Pro"/>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4330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494A5-D947-4664-A23D-A57065D559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1654633-EA28-4BA5-A8B7-5168AC867EAD}"/>
              </a:ext>
            </a:extLst>
          </p:cNvPr>
          <p:cNvSpPr>
            <a:spLocks noGrp="1"/>
          </p:cNvSpPr>
          <p:nvPr>
            <p:ph idx="1"/>
          </p:nvPr>
        </p:nvSpPr>
        <p:spPr/>
        <p:txBody>
          <a:bodyPr/>
          <a:lstStyle/>
          <a:p>
            <a:endParaRPr lang="en-US"/>
          </a:p>
        </p:txBody>
      </p:sp>
      <p:pic>
        <p:nvPicPr>
          <p:cNvPr id="4" name="Picture 2" descr="Бесплатное векторное изображение Абстрактные красочные низкополигональные треугольные формы">
            <a:extLst>
              <a:ext uri="{FF2B5EF4-FFF2-40B4-BE49-F238E27FC236}">
                <a16:creationId xmlns:a16="http://schemas.microsoft.com/office/drawing/2014/main" id="{6BAEB335-F839-446A-923B-4C0447993F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1BB12294-F10D-480A-9C94-79A6A9EF995E}"/>
              </a:ext>
            </a:extLst>
          </p:cNvPr>
          <p:cNvSpPr/>
          <p:nvPr/>
        </p:nvSpPr>
        <p:spPr>
          <a:xfrm>
            <a:off x="142757" y="178086"/>
            <a:ext cx="2098419" cy="655885"/>
          </a:xfrm>
          <a:prstGeom prst="rect">
            <a:avLst/>
          </a:prstGeom>
        </p:spPr>
        <p:txBody>
          <a:bodyPr wrap="square">
            <a:spAutoFit/>
          </a:bodyPr>
          <a:lstStyle/>
          <a:p>
            <a:pPr>
              <a:lnSpc>
                <a:spcPct val="107000"/>
              </a:lnSpc>
              <a:spcAft>
                <a:spcPts val="800"/>
              </a:spcAft>
            </a:pPr>
            <a:r>
              <a:rPr lang="lt-LT" sz="3600" b="1" dirty="0">
                <a:latin typeface="Times New Roman" panose="02020603050405020304" pitchFamily="18" charset="0"/>
                <a:ea typeface="Calibri" panose="020F0502020204030204" pitchFamily="34" charset="0"/>
                <a:cs typeface="Times New Roman" panose="02020603050405020304" pitchFamily="18" charset="0"/>
              </a:rPr>
              <a:t>Išvados: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4B76C0FA-019A-40F0-98CA-26DC93138A7D}"/>
              </a:ext>
            </a:extLst>
          </p:cNvPr>
          <p:cNvSpPr/>
          <p:nvPr/>
        </p:nvSpPr>
        <p:spPr>
          <a:xfrm>
            <a:off x="268940" y="815039"/>
            <a:ext cx="11654117" cy="5864875"/>
          </a:xfrm>
          <a:prstGeom prst="rect">
            <a:avLst/>
          </a:prstGeom>
        </p:spPr>
        <p:txBody>
          <a:bodyPr wrap="square">
            <a:spAutoFit/>
          </a:bodyPr>
          <a:lstStyle/>
          <a:p>
            <a:pPr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Gimnazijos keliami prioritetai, strateginiai ugdymo tikslai siejami su savivaldybės bei nacionaliniais švietimo tikslais.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Gimnazijoje siekiama, kad planavimas ir keliami tikslai būtų orientuoti į pamatuojamą rezultatą.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Visi mokytojai planuoja savo veiklą ir jiems pavyksta įgyvendinti iškeltus tikslus (</a:t>
            </a: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gimnazijos, metodinių grupių, dalykinius, auklėjamuosius)</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Mokytojų parengtų ilgalaikių planų tikslai 90–100 proc. atitinka Bendrųjų programų tikslus.</a:t>
            </a:r>
            <a:endParaRPr lang="en-US" dirty="0">
              <a:latin typeface="Minion Pro"/>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Visi mokytojai laikosi susitarimų, rengia ilgalaikius planus pagal bendrą formą ir atnaujintas programas.</a:t>
            </a:r>
            <a:endParaRPr lang="en-US" dirty="0">
              <a:latin typeface="Minion Pro"/>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latin typeface="Times New Roman" panose="02020603050405020304" pitchFamily="18" charset="0"/>
                <a:ea typeface="Calibri" panose="020F0502020204030204" pitchFamily="34" charset="0"/>
                <a:cs typeface="Times New Roman" panose="02020603050405020304" pitchFamily="18" charset="0"/>
              </a:rPr>
              <a:t>75</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proc. mokytojų ilgalaikius planus/tikslus koreguoja atsižvelgdami į atskirų klasių ir mokinių pažangą bei kitas aplinkybes. </a:t>
            </a:r>
            <a:endParaRPr lang="en-US" dirty="0">
              <a:latin typeface="Minion Pro"/>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latin typeface="Times New Roman" panose="02020603050405020304" pitchFamily="18" charset="0"/>
                <a:ea typeface="Calibri" panose="020F0502020204030204" pitchFamily="34" charset="0"/>
                <a:cs typeface="Times New Roman" panose="02020603050405020304" pitchFamily="18" charset="0"/>
              </a:rPr>
              <a:t>64 </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proc. mokinių teigia, kad mokytojai įvardija uždavinius, kurie siejami su veikla, sąlygomis, vertinimu, orientuoti į konkretų pamokos rezultatą. 94 proc. mokinių šie uždaviniai yra suprantami ir konkretūs. </a:t>
            </a:r>
            <a:endParaRPr lang="en-US" dirty="0">
              <a:latin typeface="Minion Pro"/>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latin typeface="Times New Roman" panose="02020603050405020304" pitchFamily="18" charset="0"/>
                <a:ea typeface="Calibri" panose="020F0502020204030204" pitchFamily="34" charset="0"/>
                <a:cs typeface="Times New Roman" panose="02020603050405020304" pitchFamily="18" charset="0"/>
              </a:rPr>
              <a:t>92 proc. mokytojų supažindina mokinius su pamokos tikslais, bet tik 33 proc. mokinių šie tikslai yra suprantami.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latin typeface="Times New Roman" panose="02020603050405020304" pitchFamily="18" charset="0"/>
                <a:ea typeface="Calibri" panose="020F0502020204030204" pitchFamily="34" charset="0"/>
                <a:cs typeface="Times New Roman" panose="02020603050405020304" pitchFamily="18" charset="0"/>
              </a:rPr>
              <a:t>92 proc. mokytojų </a:t>
            </a: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pritaiko pamokos tikslus ir uždavinius pagal individualius mokinių poreikius, planuoja pamokų turinį, atsižvelgdami į konkrečios klasės mokinių pažangą.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latin typeface="Times New Roman" panose="02020603050405020304" pitchFamily="18" charset="0"/>
                <a:ea typeface="Calibri" panose="020F0502020204030204" pitchFamily="34" charset="0"/>
                <a:cs typeface="Times New Roman" panose="02020603050405020304" pitchFamily="18" charset="0"/>
              </a:rPr>
              <a:t>50 proc. mokinių  mano, kad </a:t>
            </a:r>
            <a:r>
              <a:rPr lang="lt-LT" dirty="0">
                <a:solidFill>
                  <a:srgbClr val="202124"/>
                </a:solidFill>
                <a:latin typeface="Times New Roman" panose="02020603050405020304" pitchFamily="18" charset="0"/>
                <a:ea typeface="Calibri" panose="020F0502020204030204" pitchFamily="34" charset="0"/>
                <a:cs typeface="Times New Roman" panose="02020603050405020304" pitchFamily="18" charset="0"/>
              </a:rPr>
              <a:t>moka savarankiškai kelti mokymosi tikslus bei jų siekti. Tą patvirtina 31 proc. tėvų bei 25 proc. mokytojų.</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1317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16681</TotalTime>
  <Words>765</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Minion Pro</vt:lpstr>
      <vt:lpstr>Times New Roman</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2024-01-09T18:50:19Z</dcterms:created>
  <dcterms:modified xsi:type="dcterms:W3CDTF">2024-06-21T06:44:49Z</dcterms:modified>
</cp:coreProperties>
</file>